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4"/>
  </p:notesMasterIdLst>
  <p:sldIdLst>
    <p:sldId id="495" r:id="rId2"/>
    <p:sldId id="1214" r:id="rId3"/>
    <p:sldId id="496" r:id="rId4"/>
    <p:sldId id="530" r:id="rId5"/>
    <p:sldId id="340" r:id="rId6"/>
    <p:sldId id="532" r:id="rId7"/>
    <p:sldId id="531" r:id="rId8"/>
    <p:sldId id="498" r:id="rId9"/>
    <p:sldId id="533" r:id="rId10"/>
    <p:sldId id="534" r:id="rId11"/>
    <p:sldId id="516" r:id="rId12"/>
    <p:sldId id="290" r:id="rId13"/>
    <p:sldId id="502" r:id="rId14"/>
    <p:sldId id="500" r:id="rId15"/>
    <p:sldId id="499" r:id="rId16"/>
    <p:sldId id="562" r:id="rId17"/>
    <p:sldId id="705" r:id="rId18"/>
    <p:sldId id="707" r:id="rId19"/>
    <p:sldId id="564" r:id="rId20"/>
    <p:sldId id="294" r:id="rId21"/>
    <p:sldId id="295" r:id="rId22"/>
    <p:sldId id="304" r:id="rId23"/>
    <p:sldId id="342" r:id="rId24"/>
    <p:sldId id="708" r:id="rId25"/>
    <p:sldId id="709" r:id="rId26"/>
    <p:sldId id="710" r:id="rId27"/>
    <p:sldId id="503" r:id="rId28"/>
    <p:sldId id="343" r:id="rId29"/>
    <p:sldId id="293" r:id="rId30"/>
    <p:sldId id="712" r:id="rId31"/>
    <p:sldId id="297" r:id="rId32"/>
    <p:sldId id="713" r:id="rId33"/>
    <p:sldId id="344" r:id="rId34"/>
    <p:sldId id="345" r:id="rId35"/>
    <p:sldId id="347" r:id="rId36"/>
    <p:sldId id="346" r:id="rId37"/>
    <p:sldId id="349" r:id="rId38"/>
    <p:sldId id="333" r:id="rId39"/>
    <p:sldId id="715" r:id="rId40"/>
    <p:sldId id="517" r:id="rId41"/>
    <p:sldId id="711" r:id="rId42"/>
    <p:sldId id="717" r:id="rId43"/>
    <p:sldId id="438" r:id="rId44"/>
    <p:sldId id="350" r:id="rId45"/>
    <p:sldId id="351" r:id="rId46"/>
    <p:sldId id="352" r:id="rId47"/>
    <p:sldId id="518" r:id="rId48"/>
    <p:sldId id="353" r:id="rId49"/>
    <p:sldId id="519" r:id="rId50"/>
    <p:sldId id="521" r:id="rId51"/>
    <p:sldId id="315" r:id="rId52"/>
    <p:sldId id="522" r:id="rId53"/>
    <p:sldId id="354" r:id="rId54"/>
    <p:sldId id="307" r:id="rId55"/>
    <p:sldId id="355" r:id="rId56"/>
    <p:sldId id="311" r:id="rId57"/>
    <p:sldId id="504" r:id="rId58"/>
    <p:sldId id="505" r:id="rId59"/>
    <p:sldId id="506" r:id="rId60"/>
    <p:sldId id="507" r:id="rId61"/>
    <p:sldId id="359" r:id="rId62"/>
    <p:sldId id="508" r:id="rId63"/>
    <p:sldId id="1135" r:id="rId64"/>
    <p:sldId id="1213" r:id="rId65"/>
    <p:sldId id="358" r:id="rId66"/>
    <p:sldId id="357" r:id="rId67"/>
    <p:sldId id="529" r:id="rId68"/>
    <p:sldId id="510" r:id="rId69"/>
    <p:sldId id="718" r:id="rId70"/>
    <p:sldId id="360" r:id="rId71"/>
    <p:sldId id="313" r:id="rId72"/>
    <p:sldId id="314" r:id="rId73"/>
    <p:sldId id="332" r:id="rId74"/>
    <p:sldId id="335" r:id="rId75"/>
    <p:sldId id="1128" r:id="rId76"/>
    <p:sldId id="524" r:id="rId77"/>
    <p:sldId id="316" r:id="rId78"/>
    <p:sldId id="362" r:id="rId79"/>
    <p:sldId id="364" r:id="rId80"/>
    <p:sldId id="366" r:id="rId81"/>
    <p:sldId id="367" r:id="rId82"/>
    <p:sldId id="317" r:id="rId83"/>
    <p:sldId id="371" r:id="rId84"/>
    <p:sldId id="338" r:id="rId85"/>
    <p:sldId id="327" r:id="rId86"/>
    <p:sldId id="296" r:id="rId87"/>
    <p:sldId id="318" r:id="rId88"/>
    <p:sldId id="368" r:id="rId89"/>
    <p:sldId id="319" r:id="rId90"/>
    <p:sldId id="1129" r:id="rId91"/>
    <p:sldId id="321" r:id="rId92"/>
    <p:sldId id="320" r:id="rId93"/>
    <p:sldId id="336" r:id="rId94"/>
    <p:sldId id="322" r:id="rId95"/>
    <p:sldId id="369" r:id="rId96"/>
    <p:sldId id="323" r:id="rId97"/>
    <p:sldId id="1134" r:id="rId98"/>
    <p:sldId id="370" r:id="rId99"/>
    <p:sldId id="324" r:id="rId100"/>
    <p:sldId id="525" r:id="rId101"/>
    <p:sldId id="528" r:id="rId102"/>
    <p:sldId id="325" r:id="rId103"/>
    <p:sldId id="372" r:id="rId104"/>
    <p:sldId id="1130" r:id="rId105"/>
    <p:sldId id="497" r:id="rId106"/>
    <p:sldId id="373" r:id="rId107"/>
    <p:sldId id="326" r:id="rId108"/>
    <p:sldId id="375" r:id="rId109"/>
    <p:sldId id="511" r:id="rId110"/>
    <p:sldId id="328" r:id="rId111"/>
    <p:sldId id="329" r:id="rId112"/>
    <p:sldId id="512" r:id="rId113"/>
    <p:sldId id="501" r:id="rId114"/>
    <p:sldId id="1132" r:id="rId115"/>
    <p:sldId id="1133" r:id="rId116"/>
    <p:sldId id="407" r:id="rId117"/>
    <p:sldId id="361" r:id="rId118"/>
    <p:sldId id="514" r:id="rId119"/>
    <p:sldId id="1131" r:id="rId120"/>
    <p:sldId id="330" r:id="rId121"/>
    <p:sldId id="377" r:id="rId122"/>
    <p:sldId id="660"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00"/>
    <a:srgbClr val="FEFFFF"/>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385" autoAdjust="0"/>
  </p:normalViewPr>
  <p:slideViewPr>
    <p:cSldViewPr snapToGrid="0">
      <p:cViewPr varScale="1">
        <p:scale>
          <a:sx n="77" d="100"/>
          <a:sy n="77" d="100"/>
        </p:scale>
        <p:origin x="2526" y="90"/>
      </p:cViewPr>
      <p:guideLst>
        <p:guide orient="horz" pos="2160"/>
        <p:guide pos="2880"/>
      </p:guideLst>
    </p:cSldViewPr>
  </p:slideViewPr>
  <p:notesTextViewPr>
    <p:cViewPr>
      <p:scale>
        <a:sx n="1" d="1"/>
        <a:sy n="1" d="1"/>
      </p:scale>
      <p:origin x="0" y="0"/>
    </p:cViewPr>
  </p:notesTextViewPr>
  <p:sorterViewPr>
    <p:cViewPr>
      <p:scale>
        <a:sx n="100" d="100"/>
        <a:sy n="100" d="100"/>
      </p:scale>
      <p:origin x="0" y="-23094"/>
    </p:cViewPr>
  </p:sorterViewPr>
  <p:notesViewPr>
    <p:cSldViewPr snapToGrid="0">
      <p:cViewPr>
        <p:scale>
          <a:sx n="100" d="100"/>
          <a:sy n="100" d="100"/>
        </p:scale>
        <p:origin x="2112" y="-60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4821DDFB-2CE4-4159-AB8E-3CA3451B45E7}"/>
    <pc:docChg chg="custSel addSld modSld">
      <pc:chgData name="Todd Bolen" userId="a511567d1bf03c50" providerId="LiveId" clId="{4821DDFB-2CE4-4159-AB8E-3CA3451B45E7}" dt="2024-08-21T23:30:03.071" v="84" actId="478"/>
      <pc:docMkLst>
        <pc:docMk/>
      </pc:docMkLst>
      <pc:sldChg chg="modNotesTx">
        <pc:chgData name="Todd Bolen" userId="a511567d1bf03c50" providerId="LiveId" clId="{4821DDFB-2CE4-4159-AB8E-3CA3451B45E7}" dt="2024-08-21T23:25:53.597" v="7" actId="20577"/>
        <pc:sldMkLst>
          <pc:docMk/>
          <pc:sldMk cId="3978415135" sldId="495"/>
        </pc:sldMkLst>
      </pc:sldChg>
      <pc:sldChg chg="addSp delSp modSp add mod modNotesTx">
        <pc:chgData name="Todd Bolen" userId="a511567d1bf03c50" providerId="LiveId" clId="{4821DDFB-2CE4-4159-AB8E-3CA3451B45E7}" dt="2024-08-21T23:30:03.071" v="84" actId="478"/>
        <pc:sldMkLst>
          <pc:docMk/>
          <pc:sldMk cId="3177977928" sldId="660"/>
        </pc:sldMkLst>
        <pc:spChg chg="mod">
          <ac:chgData name="Todd Bolen" userId="a511567d1bf03c50" providerId="LiveId" clId="{4821DDFB-2CE4-4159-AB8E-3CA3451B45E7}" dt="2024-08-21T23:29:19.743" v="49" actId="20577"/>
          <ac:spMkLst>
            <pc:docMk/>
            <pc:sldMk cId="3177977928" sldId="660"/>
            <ac:spMk id="7" creationId="{66CA1FA2-DF22-4C3E-82A3-9B007EF1222B}"/>
          </ac:spMkLst>
        </pc:spChg>
        <pc:picChg chg="add del mod">
          <ac:chgData name="Todd Bolen" userId="a511567d1bf03c50" providerId="LiveId" clId="{4821DDFB-2CE4-4159-AB8E-3CA3451B45E7}" dt="2024-08-21T23:29:34.365" v="53" actId="478"/>
          <ac:picMkLst>
            <pc:docMk/>
            <pc:sldMk cId="3177977928" sldId="660"/>
            <ac:picMk id="3" creationId="{B5E1C69B-569E-F7B2-8463-8E465BA934C1}"/>
          </ac:picMkLst>
        </pc:picChg>
        <pc:picChg chg="del">
          <ac:chgData name="Todd Bolen" userId="a511567d1bf03c50" providerId="LiveId" clId="{4821DDFB-2CE4-4159-AB8E-3CA3451B45E7}" dt="2024-08-21T23:30:03.071" v="84" actId="478"/>
          <ac:picMkLst>
            <pc:docMk/>
            <pc:sldMk cId="3177977928" sldId="660"/>
            <ac:picMk id="4" creationId="{7E91A32F-54D7-544B-C1CE-BE7EC71CC79D}"/>
          </ac:picMkLst>
        </pc:picChg>
        <pc:picChg chg="add mod ord">
          <ac:chgData name="Todd Bolen" userId="a511567d1bf03c50" providerId="LiveId" clId="{4821DDFB-2CE4-4159-AB8E-3CA3451B45E7}" dt="2024-08-21T23:30:00.205" v="83" actId="167"/>
          <ac:picMkLst>
            <pc:docMk/>
            <pc:sldMk cId="3177977928" sldId="660"/>
            <ac:picMk id="6" creationId="{469B655E-0B8D-BF63-13FB-E7B7662FE66B}"/>
          </ac:picMkLst>
        </pc:picChg>
      </pc:sldChg>
      <pc:sldChg chg="addSp modSp add mod">
        <pc:chgData name="Todd Bolen" userId="a511567d1bf03c50" providerId="LiveId" clId="{4821DDFB-2CE4-4159-AB8E-3CA3451B45E7}" dt="2024-08-21T23:26:27.223" v="24" actId="20577"/>
        <pc:sldMkLst>
          <pc:docMk/>
          <pc:sldMk cId="1107037071" sldId="1214"/>
        </pc:sldMkLst>
        <pc:spChg chg="add mod">
          <ac:chgData name="Todd Bolen" userId="a511567d1bf03c50" providerId="LiveId" clId="{4821DDFB-2CE4-4159-AB8E-3CA3451B45E7}" dt="2024-08-21T23:26:27.223" v="24" actId="20577"/>
          <ac:spMkLst>
            <pc:docMk/>
            <pc:sldMk cId="1107037071" sldId="1214"/>
            <ac:spMk id="2" creationId="{BC328993-1CF7-7BAB-F120-157BA4B75740}"/>
          </ac:spMkLst>
        </pc:spChg>
        <pc:spChg chg="add mod">
          <ac:chgData name="Todd Bolen" userId="a511567d1bf03c50" providerId="LiveId" clId="{4821DDFB-2CE4-4159-AB8E-3CA3451B45E7}" dt="2024-08-21T23:26:16.638" v="9"/>
          <ac:spMkLst>
            <pc:docMk/>
            <pc:sldMk cId="1107037071" sldId="1214"/>
            <ac:spMk id="3" creationId="{B9D9DBA1-B364-FAA1-0255-29EAB47B62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8/21/2024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 McKinny,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Exodus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225361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rPr>
              <a:t>This image comes from The Metropolitan Museum of Art, public domain, Purchase, Edward S. Harkness Gift, 1926, accession number 26.7.1405, https://www.metmuseum.org/art/collection/search/543905.</a:t>
            </a:r>
          </a:p>
          <a:p>
            <a:endParaRPr lang="en-US" dirty="0">
              <a:effectLst/>
              <a:latin typeface="Calibri" panose="020F0502020204030204" pitchFamily="34" charset="0"/>
            </a:endParaRPr>
          </a:p>
          <a:p>
            <a:r>
              <a:rPr lang="en-US" dirty="0">
                <a:effectLst/>
                <a:latin typeface="Calibri" panose="020F0502020204030204" pitchFamily="34" charset="0"/>
                <a:ea typeface="Calibri" panose="020F0502020204030204" pitchFamily="34" charset="0"/>
              </a:rPr>
              <a:t>met543905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40277995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model</a:t>
            </a:r>
            <a:r>
              <a:rPr lang="en-US" baseline="0"/>
              <a:t> was photographed at the Al Ain National Museum.</a:t>
            </a:r>
            <a:endParaRPr lang="en-US"/>
          </a:p>
          <a:p>
            <a:endParaRPr lang="en-US"/>
          </a:p>
          <a:p>
            <a:r>
              <a:rPr lang="en-US"/>
              <a:t>tb050717786</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3094043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on</a:t>
            </a:r>
            <a:r>
              <a:rPr lang="en-US" baseline="0" dirty="0"/>
              <a:t> March 1, 1945. </a:t>
            </a:r>
            <a:endParaRPr lang="en-US" dirty="0"/>
          </a:p>
          <a:p>
            <a:endParaRPr lang="en-US" dirty="0"/>
          </a:p>
          <a:p>
            <a:r>
              <a:rPr lang="en-US" dirty="0"/>
              <a:t>mat12606</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33490757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tb062005831</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29513854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Zipporah (Heb. </a:t>
            </a:r>
            <a:r>
              <a:rPr lang="he-IL" b="0" i="0" u="none" strike="noStrike" baseline="0" dirty="0">
                <a:latin typeface="SBL Hebrew" panose="02000000000000000000" pitchFamily="2" charset="-79"/>
                <a:cs typeface="SBL Hebrew" panose="02000000000000000000" pitchFamily="2" charset="-79"/>
              </a:rPr>
              <a:t>צִפֹּרָה</a:t>
            </a:r>
            <a:r>
              <a:rPr lang="en-US" dirty="0"/>
              <a:t>) means “small bird.” This American Colony photograph was taken between 1898 and 1946.</a:t>
            </a:r>
          </a:p>
          <a:p>
            <a:endParaRPr lang="en-US" dirty="0"/>
          </a:p>
          <a:p>
            <a:r>
              <a:rPr lang="en-US" dirty="0"/>
              <a:t>mat06065</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7005619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between 1900 and 1920.</a:t>
            </a:r>
          </a:p>
          <a:p>
            <a:endParaRPr lang="en-US" dirty="0"/>
          </a:p>
          <a:p>
            <a:r>
              <a:rPr lang="en-US" dirty="0"/>
              <a:t>mat01336</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13057621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“Zipporah Street” is located in the Baka neighborhood, south of the Old City.</a:t>
            </a:r>
          </a:p>
          <a:p>
            <a:endParaRPr lang="en-US"/>
          </a:p>
          <a:p>
            <a:r>
              <a:rPr lang="en-US"/>
              <a:t>lbd102318880</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36475217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American Colony photograph was taken between 1900 and</a:t>
            </a:r>
            <a:r>
              <a:rPr lang="en-US" baseline="0"/>
              <a:t> 1920.</a:t>
            </a:r>
            <a:endParaRPr lang="en-US"/>
          </a:p>
          <a:p>
            <a:endParaRPr lang="en-US"/>
          </a:p>
          <a:p>
            <a:r>
              <a:rPr lang="en-US"/>
              <a:t>mat02105</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6818473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Gershom (Heb. </a:t>
            </a:r>
            <a:r>
              <a:rPr lang="he-IL" b="0" i="0" u="none" strike="noStrike" baseline="0" dirty="0">
                <a:latin typeface="SBL Hebrew" panose="02000000000000000000" pitchFamily="2" charset="-79"/>
                <a:cs typeface="SBL Hebrew" panose="02000000000000000000" pitchFamily="2" charset="-79"/>
              </a:rPr>
              <a:t>גֵּרְשֹׁם</a:t>
            </a:r>
            <a:r>
              <a:rPr lang="en-US" dirty="0"/>
              <a:t>) means “a foreigner there.”</a:t>
            </a:r>
          </a:p>
          <a:p>
            <a:endParaRPr lang="en-US" dirty="0"/>
          </a:p>
          <a:p>
            <a:r>
              <a:rPr lang="en-US" dirty="0"/>
              <a:t>tb010403634</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8910319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painting was photographed at the tomb of </a:t>
            </a:r>
            <a:r>
              <a:rPr lang="en-US" err="1"/>
              <a:t>Renni</a:t>
            </a:r>
            <a:r>
              <a:rPr lang="en-US"/>
              <a:t>.</a:t>
            </a:r>
          </a:p>
          <a:p>
            <a:endParaRPr lang="en-US"/>
          </a:p>
          <a:p>
            <a:r>
              <a:rPr lang="en-US" dirty="0"/>
              <a:t>adr1603226717c</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5268481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21st-dynasty model of an embalming workshop was photographed at the Field Museum in Chicago.</a:t>
            </a:r>
          </a:p>
          <a:p>
            <a:endParaRPr lang="en-US"/>
          </a:p>
          <a:p>
            <a:r>
              <a:rPr lang="en-US"/>
              <a:t>adr1506084729</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298911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Photographers from the American</a:t>
            </a:r>
            <a:r>
              <a:rPr lang="en-US" baseline="0" dirty="0"/>
              <a:t> Colony in Jerusalem took this photograph as part of a re-creation of the Christmas story between 1934 and 1939. This version has been colorized by AI; </a:t>
            </a:r>
            <a:r>
              <a:rPr lang="en-US" dirty="0"/>
              <a:t>the original photo is available behind this image.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dirty="0"/>
              <a:t>mat04165col</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31503727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famous coffin of a pharaoh was photographed at the Egyptian Museum in Cairo.</a:t>
            </a:r>
          </a:p>
          <a:p>
            <a:endParaRPr lang="en-US"/>
          </a:p>
          <a:p>
            <a:r>
              <a:rPr lang="en-US"/>
              <a:t>tb110900522</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42405451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painting is in</a:t>
            </a:r>
            <a:r>
              <a:rPr lang="en-US" baseline="0"/>
              <a:t> the tomb of </a:t>
            </a:r>
            <a:r>
              <a:rPr lang="en-US" baseline="0" err="1"/>
              <a:t>Rekhmire</a:t>
            </a:r>
            <a:r>
              <a:rPr lang="en-US" baseline="0"/>
              <a:t>. </a:t>
            </a:r>
            <a:endParaRPr lang="en-US"/>
          </a:p>
          <a:p>
            <a:endParaRPr lang="en-US"/>
          </a:p>
          <a:p>
            <a:r>
              <a:rPr lang="en-US" dirty="0"/>
              <a:t>adr1603142983c</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12057135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of the Israelites were evidently trained in metalworking, as they had skills that were used later in the construction of the tabernacle and its furnishings. This relief shows various steps</a:t>
            </a:r>
            <a:r>
              <a:rPr lang="en-US" baseline="0" dirty="0"/>
              <a:t> in the process of refining ore to metal in an Egyptian workshop. There are two sets of men who are working the bellows for furnaces, using foot-powered pumps similar to those discovered at Timna. This wall painting is located in the tomb of </a:t>
            </a:r>
            <a:r>
              <a:rPr lang="en-US" baseline="0" dirty="0" err="1"/>
              <a:t>Rekhmire</a:t>
            </a:r>
            <a:r>
              <a:rPr lang="en-US" baseline="0" dirty="0"/>
              <a:t>, the “Governor of the Town” at Thebes (modern Luxor).</a:t>
            </a:r>
            <a:endParaRPr lang="en-US" dirty="0"/>
          </a:p>
          <a:p>
            <a:endParaRPr lang="en-US" dirty="0"/>
          </a:p>
          <a:p>
            <a:r>
              <a:rPr lang="en-US" dirty="0"/>
              <a:t>adr1603142963c</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6863087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painting depicts Israelites as forced laborers, hauling a massive stone lion for one of the Egyptian temples. </a:t>
            </a:r>
            <a:r>
              <a:rPr lang="en-US" sz="1200" kern="1200" dirty="0">
                <a:solidFill>
                  <a:schemeClr val="tx1"/>
                </a:solidFill>
                <a:effectLst/>
                <a:latin typeface="+mn-lt"/>
                <a:ea typeface="+mn-ea"/>
                <a:cs typeface="+mn-cs"/>
              </a:rPr>
              <a:t>This painting was photographed at </a:t>
            </a:r>
            <a:r>
              <a:rPr lang="en-US" dirty="0" err="1"/>
              <a:t>Guidhall</a:t>
            </a:r>
            <a:r>
              <a:rPr lang="en-US" dirty="0"/>
              <a:t> Art Gallery</a:t>
            </a:r>
            <a:r>
              <a:rPr lang="en-US" baseline="0" dirty="0"/>
              <a:t> in</a:t>
            </a:r>
            <a:r>
              <a:rPr lang="en-US" dirty="0"/>
              <a:t> London. </a:t>
            </a:r>
            <a:r>
              <a:rPr lang="en-US" sz="1200" kern="1200" dirty="0">
                <a:solidFill>
                  <a:schemeClr val="tx1"/>
                </a:solidFill>
                <a:effectLst/>
                <a:latin typeface="+mn-lt"/>
                <a:ea typeface="+mn-ea"/>
                <a:cs typeface="+mn-cs"/>
              </a:rPr>
              <a:t>This image comes from Art Renewal Center and is in the public domain, via Wikimedia Commons</a:t>
            </a:r>
            <a:r>
              <a:rPr lang="en-US" sz="1200" kern="1200" baseline="0" dirty="0">
                <a:solidFill>
                  <a:schemeClr val="tx1"/>
                </a:solidFill>
                <a:effectLst/>
                <a:latin typeface="+mn-lt"/>
                <a:ea typeface="+mn-ea"/>
                <a:cs typeface="+mn-cs"/>
              </a:rPr>
              <a:t>: https://commons.wikimedia.org/wiki/File:1867_Edward_Poynter_-_Israel_in_Egypt.jpg.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wiki0514200702382767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27940812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ivory statuette depicts an Asiatic captive whose arms (now missing) were bound behind his back. Obviously the Hebrews were not kept bound continuously, for the whole point of their bondage was that they would work for the Egyptians. However, the threat of actual bondage, or even death, would have been continual. </a:t>
            </a:r>
            <a:r>
              <a:rPr lang="en-US" dirty="0"/>
              <a:t>This image comes from the Metropolitan Museum of Art, public domain, Gift of J. Pierpont Morgan, 1917,</a:t>
            </a:r>
            <a:r>
              <a:rPr lang="en-US" baseline="0" dirty="0"/>
              <a:t> </a:t>
            </a:r>
            <a:r>
              <a:rPr lang="en-US" dirty="0"/>
              <a:t>http://metmuseum.org/art/collection/search/548237.</a:t>
            </a:r>
          </a:p>
          <a:p>
            <a:endParaRPr lang="en-US" dirty="0"/>
          </a:p>
          <a:p>
            <a:r>
              <a:rPr lang="en-US" dirty="0"/>
              <a:t>met548237</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37875608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relief depicts </a:t>
            </a:r>
            <a:r>
              <a:rPr lang="en-US" baseline="0" dirty="0" err="1"/>
              <a:t>Asiatics</a:t>
            </a:r>
            <a:r>
              <a:rPr lang="en-US" baseline="0" dirty="0"/>
              <a:t> who had been enslaved by the Egyptians a millennium before the time of Moses, illustrating that such activity was hardly new. This relief was photographed at the </a:t>
            </a:r>
            <a:r>
              <a:rPr lang="en-US" dirty="0" err="1"/>
              <a:t>Neues</a:t>
            </a:r>
            <a:r>
              <a:rPr lang="en-US" dirty="0"/>
              <a:t> Museum in Berlin. </a:t>
            </a:r>
            <a:r>
              <a:rPr lang="en-US" sz="1200" kern="100" dirty="0">
                <a:effectLst/>
                <a:ea typeface="Calibri" panose="020F0502020204030204" pitchFamily="34" charset="0"/>
              </a:rPr>
              <a:t>This image comes from </a:t>
            </a:r>
            <a:r>
              <a:rPr lang="en-US" sz="1200" kern="100" dirty="0" err="1">
                <a:effectLst/>
                <a:ea typeface="Calibri" panose="020F0502020204030204" pitchFamily="34" charset="0"/>
              </a:rPr>
              <a:t>ArchaiOptix</a:t>
            </a:r>
            <a:r>
              <a:rPr lang="en-US" sz="1200" kern="100" dirty="0">
                <a:effectLst/>
                <a:ea typeface="Calibri" panose="020F0502020204030204" pitchFamily="34" charset="0"/>
              </a:rPr>
              <a:t> and is licensed under CC BY-SA 4.0, via Wikimedia Commons: https://commons.wikimedia.org/wiki/File:Fragmentary_relief_from_the_pyramid_complex_of_pharaoh_Sahure_03.jpg.</a:t>
            </a:r>
          </a:p>
          <a:p>
            <a:endParaRPr lang="en-US" sz="1200" kern="100" dirty="0">
              <a:effectLst/>
            </a:endParaRPr>
          </a:p>
          <a:p>
            <a:r>
              <a:rPr lang="en-US" sz="1200" kern="100" dirty="0">
                <a:effectLst/>
                <a:ea typeface="Calibri" panose="020F0502020204030204" pitchFamily="34" charset="0"/>
              </a:rPr>
              <a:t>wiki122014141626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20644258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relief was photographed at the </a:t>
            </a:r>
            <a:r>
              <a:rPr lang="en-US" dirty="0"/>
              <a:t>Ashmolean Museum at the University of Oxford. This image comes from Jun and is licensed under CC BY-SA 2.0, via Wikimedia Commons: https://commons.wikimedia.org/wiki/File:Roman_collared_slaves_-_Ashmolean_Museum.jpg.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wiki02072010153136</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19628780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covenant with Abraham included both the promise that his descendants would be very many (Gen 15:5) and the promise that after they had been enslaved and oppressed by a foreign nation,</a:t>
            </a:r>
            <a:r>
              <a:rPr lang="en-US" baseline="0" dirty="0"/>
              <a:t> </a:t>
            </a:r>
            <a:r>
              <a:rPr lang="en-US" dirty="0"/>
              <a:t>God would bring them out with many possessions (Gen 15:13-14). This illustration comes from Adolf </a:t>
            </a:r>
            <a:r>
              <a:rPr lang="en-US" dirty="0" err="1"/>
              <a:t>Hult</a:t>
            </a:r>
            <a:r>
              <a:rPr lang="en-US" dirty="0"/>
              <a:t>, </a:t>
            </a:r>
            <a:r>
              <a:rPr lang="en-US" i="1" dirty="0"/>
              <a:t>Bible Primer, Old Testament, For Use in the Primary Department of Sunday Schools</a:t>
            </a:r>
            <a:r>
              <a:rPr lang="en-US" dirty="0"/>
              <a:t> (1919). </a:t>
            </a:r>
          </a:p>
          <a:p>
            <a:endParaRPr lang="en-US" dirty="0"/>
          </a:p>
          <a:p>
            <a:r>
              <a:rPr lang="en-US" dirty="0"/>
              <a:t>This image is in the public domain, via Wikimedia Commons: https://commons.wikimedia.org/wiki/File:Bible_primer,_Old_Testament,_for_use_in_the_primary_department_of_Sunday_schools_(1919)_(14779694194).jpg. Generative AI has been used to extend the edges of the image; the original photo is available behind this image.</a:t>
            </a:r>
          </a:p>
          <a:p>
            <a:endParaRPr lang="en-US" dirty="0"/>
          </a:p>
          <a:p>
            <a:r>
              <a:rPr lang="en-US" dirty="0"/>
              <a:t>wiki0730201419192834bpsai</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42736291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Genesis 15:5, God promised Abram</a:t>
            </a:r>
            <a:r>
              <a:rPr lang="en-US" baseline="0"/>
              <a:t> that his descendants would number as many as the stars. </a:t>
            </a:r>
            <a:r>
              <a:rPr lang="en-US"/>
              <a:t>Telescopic</a:t>
            </a:r>
            <a:r>
              <a:rPr lang="en-US" baseline="0"/>
              <a:t> lenses and long exposure photographs have allowed modern man to see many more stars than would have been visible to Abram with the naked eye. Still, it would have been apparent to Abram that he could never count the visible stars. </a:t>
            </a:r>
            <a:r>
              <a:rPr lang="en-US"/>
              <a:t>This image comes from </a:t>
            </a:r>
            <a:r>
              <a:rPr lang="en-US" err="1"/>
              <a:t>Chrdoerr</a:t>
            </a:r>
            <a:r>
              <a:rPr lang="en-US"/>
              <a:t> and is licensed under CC BY-SA 4.0, via Wikimedia Commons: https://commons.wikimedia.org/wiki/File:Mesmerising_natural_beauty_-_the_milky_way_and_the_desert_at_Al_Quaa.jpg.</a:t>
            </a:r>
          </a:p>
          <a:p>
            <a:endParaRPr lang="en-US"/>
          </a:p>
          <a:p>
            <a:r>
              <a:rPr lang="en-US"/>
              <a:t>wiki05092021004452017</a:t>
            </a:r>
          </a:p>
        </p:txBody>
      </p:sp>
      <p:sp>
        <p:nvSpPr>
          <p:cNvPr id="4" name="Slide Number Placeholder 3"/>
          <p:cNvSpPr>
            <a:spLocks noGrp="1"/>
          </p:cNvSpPr>
          <p:nvPr>
            <p:ph type="sldNum" sz="quarter" idx="5"/>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6699052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AI was used to extend the edges of this image; the original photo is available behind this image.</a:t>
            </a:r>
          </a:p>
          <a:p>
            <a:endParaRPr lang="en-US" dirty="0"/>
          </a:p>
          <a:p>
            <a:r>
              <a:rPr lang="en-US" dirty="0"/>
              <a:t>db7109238109psai</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119</a:t>
            </a:fld>
            <a:endParaRPr lang="en-US"/>
          </a:p>
        </p:txBody>
      </p:sp>
    </p:spTree>
    <p:extLst>
      <p:ext uri="{BB962C8B-B14F-4D97-AF65-F5344CB8AC3E}">
        <p14:creationId xmlns:p14="http://schemas.microsoft.com/office/powerpoint/2010/main" val="70500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woven basket shown here dates</a:t>
            </a:r>
            <a:r>
              <a:rPr lang="en-US" baseline="0"/>
              <a:t> to about the time of Moses and illustrates the type of basket into which he could have been placed. </a:t>
            </a:r>
            <a:r>
              <a:rPr lang="en-US"/>
              <a:t>This early</a:t>
            </a:r>
            <a:r>
              <a:rPr lang="en-US" baseline="0"/>
              <a:t> </a:t>
            </a:r>
            <a:r>
              <a:rPr lang="en-US"/>
              <a:t>18th-</a:t>
            </a:r>
            <a:r>
              <a:rPr lang="en-US" baseline="0"/>
              <a:t>dynasty</a:t>
            </a:r>
            <a:r>
              <a:rPr lang="en-US"/>
              <a:t> basket is made of halfa grass, palm leaf, and linen cord. The basket dimensions are as follows: length 25 inches (</a:t>
            </a:r>
            <a:r>
              <a:rPr lang="en-US" dirty="0"/>
              <a:t>63 </a:t>
            </a:r>
            <a:r>
              <a:rPr lang="en-US"/>
              <a:t>cm); greatest width 15 </a:t>
            </a:r>
            <a:r>
              <a:rPr lang="en-US" dirty="0"/>
              <a:t>3/4 </a:t>
            </a:r>
            <a:r>
              <a:rPr lang="en-US"/>
              <a:t>inches (40 cm); height 19 1/16 inches (</a:t>
            </a:r>
            <a:r>
              <a:rPr lang="en-US" dirty="0"/>
              <a:t>48</a:t>
            </a:r>
            <a:r>
              <a:rPr lang="en-US"/>
              <a:t> cm). The lid dimensions: length 22 1/16</a:t>
            </a:r>
            <a:r>
              <a:rPr lang="en-US" baseline="0"/>
              <a:t> inches (</a:t>
            </a:r>
            <a:r>
              <a:rPr lang="en-US"/>
              <a:t>56 cm); width 12</a:t>
            </a:r>
            <a:r>
              <a:rPr lang="en-US" baseline="0"/>
              <a:t> 5/8 inches</a:t>
            </a:r>
            <a:r>
              <a:rPr lang="en-US"/>
              <a:t> (32 cm); height 1 9/16 inches (4 cm). Both the basket and its lid “are made with coils of grass that are sewn together using the same grass. A flange of two coils has been attached to the inside of the rim using strips of palm leaf. The decoration of chevrons is created with dyed grass wrapped around the coils” (from the Met website).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word for the basket in which the infant Moses was set afloat in the Nile River is the same as the word used for Noah’s ark (Heb. </a:t>
            </a:r>
            <a:r>
              <a:rPr lang="en-US" i="1" err="1"/>
              <a:t>tebah</a:t>
            </a:r>
            <a:r>
              <a:rPr lang="en-US"/>
              <a:t>, </a:t>
            </a:r>
            <a:r>
              <a:rPr lang="he-IL" sz="1200" kern="1200">
                <a:solidFill>
                  <a:schemeClr val="tx1"/>
                </a:solidFill>
                <a:effectLst/>
                <a:latin typeface="+mn-lt"/>
                <a:ea typeface="+mn-ea"/>
                <a:cs typeface="+mn-cs"/>
              </a:rPr>
              <a:t>תֵּבַת</a:t>
            </a:r>
            <a:r>
              <a:rPr lang="en-US" sz="1200" kern="1200">
                <a:solidFill>
                  <a:schemeClr val="tx1"/>
                </a:solidFill>
                <a:effectLst/>
                <a:latin typeface="+mn-lt"/>
                <a:ea typeface="+mn-ea"/>
                <a:cs typeface="+mn-cs"/>
              </a:rPr>
              <a:t>;</a:t>
            </a:r>
            <a:r>
              <a:rPr lang="en-US"/>
              <a:t> e.g., </a:t>
            </a:r>
            <a:r>
              <a:rPr lang="en-US" err="1"/>
              <a:t>Exod</a:t>
            </a:r>
            <a:r>
              <a:rPr lang="en-US"/>
              <a:t> 2:3). It</a:t>
            </a:r>
            <a:r>
              <a:rPr lang="en-US" baseline="0"/>
              <a:t> may be noted that b</a:t>
            </a:r>
            <a:r>
              <a:rPr lang="en-US"/>
              <a:t>oth events involved divine salvation through a water-trial of God’s chosen man. This image is from the Metropolitan Museum of Art, public domain, Rogers Fund, 1936, http://metmuseum.org/art/collection/search/545131.</a:t>
            </a:r>
          </a:p>
          <a:p>
            <a:endParaRPr lang="en-US"/>
          </a:p>
          <a:p>
            <a:r>
              <a:rPr lang="en-US"/>
              <a:t>met545131</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God initially made His</a:t>
            </a:r>
            <a:r>
              <a:rPr lang="en-US" sz="1200" baseline="0" dirty="0"/>
              <a:t> covenant (commonly called the Abrahamic Covenant) with Abraham in Genesis 12:1-3. Throughout the book of Genesis, it is reiterated numerous times, including specifically to Isaac (Gen 26:24) and Jacob (Gen 28:13-15) from God Himself. </a:t>
            </a:r>
            <a:r>
              <a:rPr lang="en-US" sz="1200" dirty="0"/>
              <a:t>According</a:t>
            </a:r>
            <a:r>
              <a:rPr lang="en-US" sz="1200" baseline="0" dirty="0"/>
              <a:t> to the book of Genesis, Abraham, Isaac, Jacob, and their wives (except Rachel) were buried in the tomb of Machpelah in Hebron. This photo shows the traditional site, marked today by a structure built by King Herod in the 1st century </a:t>
            </a:r>
            <a:r>
              <a:rPr lang="en-US" sz="1200" baseline="0"/>
              <a:t>BC. </a:t>
            </a:r>
            <a:r>
              <a:rPr lang="en-US">
                <a:solidFill>
                  <a:srgbClr val="000000"/>
                </a:solidFill>
                <a:cs typeface="Times New Roman" pitchFamily="18" charset="0"/>
              </a:rPr>
              <a:t>“A variety of evidence indicates the presence of several shaft tombs, dating to the Middle Bronze Age I and perhaps also the Iron Age, beneath the Haram and in its environs. . . No systematic examination of the remains under the building has ever been possible” because of Muslim worship at the site (</a:t>
            </a:r>
            <a:r>
              <a:rPr lang="en-US" err="1">
                <a:solidFill>
                  <a:srgbClr val="000000"/>
                </a:solidFill>
                <a:cs typeface="Times New Roman" pitchFamily="18" charset="0"/>
              </a:rPr>
              <a:t>Ofer</a:t>
            </a:r>
            <a:r>
              <a:rPr lang="en-US">
                <a:solidFill>
                  <a:srgbClr val="000000"/>
                </a:solidFill>
                <a:cs typeface="Times New Roman" pitchFamily="18" charset="0"/>
              </a:rPr>
              <a:t> 1993: 607).</a:t>
            </a:r>
            <a:endParaRPr lang="en-US" dirty="0">
              <a:solidFill>
                <a:srgbClr val="000000"/>
              </a:solidFill>
              <a:cs typeface="Times New Roman" pitchFamily="18" charset="0"/>
            </a:endParaRPr>
          </a:p>
          <a:p>
            <a:endParaRPr lang="en-US" sz="1200">
              <a:solidFill>
                <a:srgbClr val="000000"/>
              </a:solidFill>
              <a:cs typeface="Times New Roman" pitchFamily="18" charset="0"/>
            </a:endParaRPr>
          </a:p>
          <a:p>
            <a:r>
              <a:rPr lang="en-US" sz="1200" b="1">
                <a:solidFill>
                  <a:srgbClr val="000000"/>
                </a:solidFill>
                <a:cs typeface="Times New Roman" pitchFamily="18" charset="0"/>
              </a:rPr>
              <a:t>Reference:</a:t>
            </a:r>
          </a:p>
          <a:p>
            <a:r>
              <a:rPr lang="en-US" sz="1200" err="1">
                <a:solidFill>
                  <a:srgbClr val="000000"/>
                </a:solidFill>
                <a:cs typeface="Times New Roman" pitchFamily="18" charset="0"/>
              </a:rPr>
              <a:t>Ofer</a:t>
            </a:r>
            <a:r>
              <a:rPr lang="en-US" sz="1200">
                <a:solidFill>
                  <a:srgbClr val="000000"/>
                </a:solidFill>
                <a:cs typeface="Times New Roman" pitchFamily="18" charset="0"/>
              </a:rPr>
              <a:t>, </a:t>
            </a:r>
            <a:r>
              <a:rPr lang="en-US" sz="1200" err="1">
                <a:solidFill>
                  <a:srgbClr val="000000"/>
                </a:solidFill>
                <a:cs typeface="Times New Roman" pitchFamily="18" charset="0"/>
              </a:rPr>
              <a:t>Avi</a:t>
            </a:r>
            <a:r>
              <a:rPr lang="en-US" sz="1200">
                <a:solidFill>
                  <a:srgbClr val="000000"/>
                </a:solidFill>
                <a:cs typeface="Times New Roman" pitchFamily="18" charset="0"/>
              </a:rPr>
              <a:t>.</a:t>
            </a:r>
            <a:endParaRPr lang="en-US">
              <a:solidFill>
                <a:srgbClr val="000000"/>
              </a:solidFill>
              <a:cs typeface="Times New Roman" pitchFamily="18" charset="0"/>
            </a:endParaRPr>
          </a:p>
          <a:p>
            <a:pPr marL="685800" indent="-457200">
              <a:tabLst>
                <a:tab pos="685800" algn="l"/>
              </a:tabLst>
            </a:pPr>
            <a:r>
              <a:rPr lang="en-US">
                <a:solidFill>
                  <a:srgbClr val="000000"/>
                </a:solidFill>
                <a:cs typeface="Times New Roman" pitchFamily="18" charset="0"/>
              </a:rPr>
              <a:t>1993	Hebron.</a:t>
            </a:r>
            <a:r>
              <a:rPr lang="en-US" sz="1200">
                <a:solidFill>
                  <a:srgbClr val="000000"/>
                </a:solidFill>
                <a:cs typeface="Times New Roman" pitchFamily="18" charset="0"/>
              </a:rPr>
              <a:t> </a:t>
            </a:r>
            <a:r>
              <a:rPr lang="en-US" sz="1200" i="1">
                <a:solidFill>
                  <a:srgbClr val="000000"/>
                </a:solidFill>
                <a:cs typeface="Times New Roman" pitchFamily="18" charset="0"/>
              </a:rPr>
              <a:t>The New Encyclopedia of Archaeological Excavations in the Holy Land</a:t>
            </a:r>
            <a:r>
              <a:rPr lang="en-US" sz="1200">
                <a:solidFill>
                  <a:srgbClr val="000000"/>
                </a:solidFill>
                <a:cs typeface="Times New Roman" pitchFamily="18" charset="0"/>
              </a:rPr>
              <a:t>, vol. 2, ed. E. Stern. New York: Simon and Schuster</a:t>
            </a:r>
            <a:r>
              <a:rPr lang="en-US">
                <a:solidFill>
                  <a:srgbClr val="000000"/>
                </a:solidFill>
                <a:cs typeface="Times New Roman" pitchFamily="18" charset="0"/>
              </a:rPr>
              <a:t>.</a:t>
            </a:r>
            <a:endParaRPr lang="en-US"/>
          </a:p>
          <a:p>
            <a:endParaRPr lang="en-US"/>
          </a:p>
          <a:p>
            <a:r>
              <a:rPr lang="en-US"/>
              <a:t>ws022416036</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19352839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display was photographed at the</a:t>
            </a:r>
            <a:r>
              <a:rPr lang="en-US" baseline="0"/>
              <a:t> </a:t>
            </a:r>
            <a:r>
              <a:rPr lang="en-US" baseline="0" dirty="0"/>
              <a:t>Hecht </a:t>
            </a:r>
            <a:r>
              <a:rPr lang="en-US" baseline="0"/>
              <a:t>Museum</a:t>
            </a:r>
            <a:r>
              <a:rPr lang="en-US" baseline="0" dirty="0"/>
              <a:t> at the University of Haifa</a:t>
            </a:r>
            <a:r>
              <a:rPr lang="en-US" baseline="0"/>
              <a:t>.</a:t>
            </a:r>
            <a:endParaRPr lang="en-US"/>
          </a:p>
          <a:p>
            <a:endParaRPr lang="en-US"/>
          </a:p>
          <a:p>
            <a:r>
              <a:rPr lang="en-US" dirty="0"/>
              <a:t>ku0531231032356c</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133894637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Exodus 2 presentation from the Photo Companion to the Bible. To purchase the full volume, visit https://www.bibleplaces.com/exodus/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 McKinny,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Exodus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164482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early 18th-dynasty basket is made of halfa grass coils sewn together with strips of palm leaf. It was tied shut using pieces of linen cords attached around the top edge of the basket. Its dimensions are as follows: length 21 5/8 inches (</a:t>
            </a:r>
            <a:r>
              <a:rPr lang="nl-NL" dirty="0"/>
              <a:t>55 cm); width 15 3/4 inches (40 cm). The lid: length 18 5/16 inches (46 cm); width 13 inches (33 cm). Overall: height 9</a:t>
            </a:r>
            <a:r>
              <a:rPr lang="nl-NL" baseline="0" dirty="0"/>
              <a:t> 5/8 inches</a:t>
            </a:r>
            <a:r>
              <a:rPr lang="nl-NL" dirty="0"/>
              <a:t> (24 cm). </a:t>
            </a:r>
            <a:r>
              <a:rPr lang="en-US" dirty="0">
                <a:effectLst/>
                <a:ea typeface="Calibri" panose="020F0502020204030204" pitchFamily="34" charset="0"/>
              </a:rPr>
              <a:t>This image comes from The Metropolitan Museum of Art, public domain, Rogers Fund, 1936, accession number 36.3.58a, b, https://www.metmuseum.org/art/collection/search/548981.</a:t>
            </a:r>
          </a:p>
          <a:p>
            <a:endParaRPr lang="en-US" dirty="0">
              <a:effectLst/>
            </a:endParaRPr>
          </a:p>
          <a:p>
            <a:r>
              <a:rPr lang="en-US" dirty="0">
                <a:effectLst/>
                <a:ea typeface="Calibri" panose="020F0502020204030204" pitchFamily="34" charset="0"/>
              </a:rPr>
              <a:t>met548981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person buried in this basket</a:t>
            </a:r>
            <a:r>
              <a:rPr lang="en-US" baseline="0" dirty="0"/>
              <a:t> is wrapped well in linen. </a:t>
            </a:r>
            <a:r>
              <a:rPr lang="en-US" dirty="0"/>
              <a:t>This basket from the 1st–3rd dynasties was photographed at</a:t>
            </a:r>
            <a:r>
              <a:rPr lang="en-US" baseline="0" dirty="0"/>
              <a:t> the Egyptian Museum in Cairo.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adr1603195123</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156595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adr1603195113</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71747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“tar” (Heb. </a:t>
            </a:r>
            <a:r>
              <a:rPr lang="en-US" i="1" dirty="0" err="1"/>
              <a:t>chemar</a:t>
            </a:r>
            <a:r>
              <a:rPr lang="en-US" dirty="0"/>
              <a:t>, </a:t>
            </a:r>
            <a:r>
              <a:rPr lang="he-IL" b="0" i="0" u="none" strike="noStrike" baseline="0" dirty="0">
                <a:latin typeface="SBL Hebrew" panose="02000000000000000000" pitchFamily="2" charset="-79"/>
                <a:cs typeface="SBL Hebrew" panose="02000000000000000000" pitchFamily="2" charset="-79"/>
              </a:rPr>
              <a:t>חֵמָר</a:t>
            </a:r>
            <a:r>
              <a:rPr lang="en-US" dirty="0"/>
              <a:t>) refers to bitumen or asphalt, a black, naturally occurring petroleum product that is resistant to water. The word “pitch” (Heb. </a:t>
            </a:r>
            <a:r>
              <a:rPr lang="en-US" i="1" dirty="0" err="1"/>
              <a:t>zepheth</a:t>
            </a:r>
            <a:r>
              <a:rPr lang="en-US" dirty="0"/>
              <a:t>, </a:t>
            </a:r>
            <a:r>
              <a:rPr lang="he-IL" b="0" i="0" u="none" strike="noStrike" baseline="0" dirty="0">
                <a:latin typeface="SBL Hebrew" panose="02000000000000000000" pitchFamily="2" charset="-79"/>
                <a:cs typeface="SBL Hebrew" panose="02000000000000000000" pitchFamily="2" charset="-79"/>
              </a:rPr>
              <a:t>זֶפֶת</a:t>
            </a:r>
            <a:r>
              <a:rPr lang="en-US" dirty="0"/>
              <a:t>) could be a synonym that refers to a very similar product, although it could also refer the resin of conifers.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dirty="0">
                <a:solidFill>
                  <a:schemeClr val="tx1"/>
                </a:solidFill>
                <a:effectLst/>
                <a:latin typeface="+mn-lt"/>
                <a:ea typeface="+mn-ea"/>
                <a:cs typeface="+mn-cs"/>
              </a:rPr>
              <a:t>The tar seep shown here is part of</a:t>
            </a:r>
            <a:r>
              <a:rPr lang="en-US" dirty="0"/>
              <a:t> the </a:t>
            </a:r>
            <a:r>
              <a:rPr lang="en-US" b="0" dirty="0"/>
              <a:t>McKittrick Oil Field in the San Joaquin Valley of central</a:t>
            </a:r>
            <a:r>
              <a:rPr lang="en-US" b="0" baseline="0" dirty="0"/>
              <a:t> California. </a:t>
            </a:r>
            <a:r>
              <a:rPr lang="en-US" i="0" kern="1200" dirty="0">
                <a:solidFill>
                  <a:schemeClr val="tx1"/>
                </a:solidFill>
                <a:effectLst/>
                <a:latin typeface="+mn-lt"/>
                <a:ea typeface="+mn-ea"/>
                <a:cs typeface="+mn-cs"/>
              </a:rPr>
              <a:t>This image comes from </a:t>
            </a:r>
            <a:r>
              <a:rPr lang="en-US" dirty="0" err="1"/>
              <a:t>Lldenke</a:t>
            </a:r>
            <a:r>
              <a:rPr lang="en-US" dirty="0"/>
              <a:t> and is licensed under CC BY 3.0, via Wikimedia Commons</a:t>
            </a:r>
            <a:r>
              <a:rPr lang="en-US" i="0" kern="1200" baseline="0" dirty="0">
                <a:solidFill>
                  <a:schemeClr val="tx1"/>
                </a:solidFill>
                <a:effectLst/>
                <a:latin typeface="+mn-lt"/>
                <a:ea typeface="+mn-ea"/>
                <a:cs typeface="+mn-cs"/>
              </a:rPr>
              <a:t>: https://commons.wikimedia.org/wiki/File:McKittrick_Tar_Seep_North_of_Highway_58.jpg.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kern="1200" baseline="0" dirty="0">
                <a:solidFill>
                  <a:schemeClr val="tx1"/>
                </a:solidFill>
                <a:effectLst/>
                <a:latin typeface="+mn-lt"/>
                <a:ea typeface="+mn-ea"/>
                <a:cs typeface="+mn-cs"/>
              </a:rPr>
              <a:t>wiki050120000531752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117995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Dead Sea has</a:t>
            </a:r>
            <a:r>
              <a:rPr lang="en-US" baseline="0"/>
              <a:t> been a source of tar or bitumen since ancient times</a:t>
            </a:r>
            <a:r>
              <a:rPr lang="en-US" b="0" baseline="0"/>
              <a:t>. The specimens shown here were collected along the shore of the Dead Sea in modern times. </a:t>
            </a:r>
            <a:r>
              <a:rPr lang="en-US" sz="1200" i="0" kern="1200">
                <a:solidFill>
                  <a:schemeClr val="tx1"/>
                </a:solidFill>
                <a:effectLst/>
                <a:latin typeface="+mn-lt"/>
                <a:ea typeface="+mn-ea"/>
                <a:cs typeface="+mn-cs"/>
              </a:rPr>
              <a:t>This image comes from </a:t>
            </a:r>
            <a:r>
              <a:rPr lang="en-US"/>
              <a:t>Daniel Tzvi and is in the public domain, via Wikimedia Commons</a:t>
            </a:r>
            <a:r>
              <a:rPr lang="en-US" sz="1200" i="0" kern="1200" baseline="0">
                <a:solidFill>
                  <a:schemeClr val="tx1"/>
                </a:solidFill>
                <a:effectLst/>
                <a:latin typeface="+mn-lt"/>
                <a:ea typeface="+mn-ea"/>
                <a:cs typeface="+mn-cs"/>
              </a:rPr>
              <a:t>: https://commons.wikimedia.org/wiki/File:Bitumen.jpg.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a:solidFill>
                  <a:schemeClr val="tx1"/>
                </a:solidFill>
                <a:effectLst/>
                <a:latin typeface="+mn-lt"/>
                <a:ea typeface="+mn-ea"/>
                <a:cs typeface="+mn-cs"/>
              </a:rPr>
              <a:t>wiki0417200707241326</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117995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well-known La Brea Tar Pits in California have</a:t>
            </a:r>
            <a:r>
              <a:rPr lang="en-US" baseline="0"/>
              <a:t> been seeping tar for thousands of years</a:t>
            </a:r>
            <a:r>
              <a:rPr lang="en-US" b="0" baseline="0"/>
              <a:t>. </a:t>
            </a:r>
            <a:r>
              <a:rPr lang="en-US" sz="1200" i="0" kern="1200">
                <a:solidFill>
                  <a:schemeClr val="tx1"/>
                </a:solidFill>
                <a:effectLst/>
                <a:latin typeface="+mn-lt"/>
                <a:ea typeface="+mn-ea"/>
                <a:cs typeface="+mn-cs"/>
              </a:rPr>
              <a:t>This image comes from </a:t>
            </a:r>
            <a:r>
              <a:rPr lang="en-US"/>
              <a:t>Daniel </a:t>
            </a:r>
            <a:r>
              <a:rPr lang="en-US" err="1"/>
              <a:t>Schwen</a:t>
            </a:r>
            <a:r>
              <a:rPr lang="en-US"/>
              <a:t> and is licensed under CC BY-SA 2.5, via Wikimedia Commons</a:t>
            </a:r>
            <a:r>
              <a:rPr lang="en-US" sz="1200" i="0" kern="1200" baseline="0">
                <a:solidFill>
                  <a:schemeClr val="tx1"/>
                </a:solidFill>
                <a:effectLst/>
                <a:latin typeface="+mn-lt"/>
                <a:ea typeface="+mn-ea"/>
                <a:cs typeface="+mn-cs"/>
              </a:rPr>
              <a:t>: https://commons.wikimedia.org/wiki/File:USA_tar_bubble_la_brea_CA.jpg.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a:solidFill>
                  <a:schemeClr val="tx1"/>
                </a:solidFill>
                <a:effectLst/>
                <a:latin typeface="+mn-lt"/>
                <a:ea typeface="+mn-ea"/>
                <a:cs typeface="+mn-cs"/>
              </a:rPr>
              <a:t>wiki041520042126</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11799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Bitumen (i.e., tar or asphalt) was traded as a commodity in Mesopotamia as early as the 5th</a:t>
            </a:r>
            <a:r>
              <a:rPr lang="en-US" baseline="0"/>
              <a:t> </a:t>
            </a:r>
            <a:r>
              <a:rPr lang="en-US"/>
              <a:t>millennium BC. It was used in Egypt as part of the embalming process in later periods, but evidence for its use in embalming is not found prior to about 1100 BC. This display</a:t>
            </a:r>
            <a:r>
              <a:rPr lang="en-US" baseline="0"/>
              <a:t> was photographed at the Nelson-Atkins Museum of Art.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adr1405297235</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32782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 McKinny,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Exodus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15298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display was photographed</a:t>
            </a:r>
            <a:r>
              <a:rPr lang="en-US" baseline="0"/>
              <a:t> at the </a:t>
            </a:r>
            <a:r>
              <a:rPr lang="en-US" baseline="0" err="1"/>
              <a:t>Bodrum</a:t>
            </a:r>
            <a:r>
              <a:rPr lang="en-US" baseline="0"/>
              <a:t> Museum of Underwater Archaeology.</a:t>
            </a:r>
            <a:endParaRPr lang="en-US"/>
          </a:p>
          <a:p>
            <a:endParaRPr lang="en-US"/>
          </a:p>
          <a:p>
            <a:r>
              <a:rPr lang="en-US"/>
              <a:t>tb062106240</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67071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striking similarities between the story of the birth of Sargon I (ca. 1950 BC) and the story of Moses’s birth. The birth legend of Sargon</a:t>
            </a:r>
            <a:r>
              <a:rPr lang="en-US" baseline="0" dirty="0"/>
              <a:t> (of Akkad/i.e., Sargon I) seems to have been written during the reign of Sargon II (r. 721–705 BC); however, the story/legend is probably much earlier. Scholars debate whether one of these borrows from the other or if the similarities are coincidental.</a:t>
            </a:r>
            <a:endParaRPr lang="en-US" u="sng" dirty="0"/>
          </a:p>
          <a:p>
            <a:endParaRPr lang="en-US" dirty="0"/>
          </a:p>
          <a:p>
            <a:r>
              <a:rPr lang="en-US" sz="1200" kern="1200" dirty="0">
                <a:solidFill>
                  <a:schemeClr val="tx1"/>
                </a:solidFill>
                <a:effectLst/>
                <a:latin typeface="+mn-lt"/>
                <a:ea typeface="+mn-ea"/>
                <a:cs typeface="+mn-cs"/>
              </a:rPr>
              <a:t>“I am Sargon the great king, king of Agade.</a:t>
            </a:r>
          </a:p>
          <a:p>
            <a:r>
              <a:rPr lang="en-US" sz="1200" kern="1200" dirty="0">
                <a:solidFill>
                  <a:schemeClr val="tx1"/>
                </a:solidFill>
                <a:effectLst/>
                <a:latin typeface="+mn-lt"/>
                <a:ea typeface="+mn-ea"/>
                <a:cs typeface="+mn-cs"/>
              </a:rPr>
              <a:t>My mother was a high priestess, I did not know my father.</a:t>
            </a:r>
          </a:p>
          <a:p>
            <a:r>
              <a:rPr lang="en-US" sz="1200" kern="1200" dirty="0">
                <a:solidFill>
                  <a:schemeClr val="tx1"/>
                </a:solidFill>
                <a:effectLst/>
                <a:latin typeface="+mn-lt"/>
                <a:ea typeface="+mn-ea"/>
                <a:cs typeface="+mn-cs"/>
              </a:rPr>
              <a:t>My father’s brothers dwell in the uplands.</a:t>
            </a:r>
          </a:p>
          <a:p>
            <a:r>
              <a:rPr lang="en-US" sz="1200" kern="1200" dirty="0">
                <a:solidFill>
                  <a:schemeClr val="tx1"/>
                </a:solidFill>
                <a:effectLst/>
                <a:latin typeface="+mn-lt"/>
                <a:ea typeface="+mn-ea"/>
                <a:cs typeface="+mn-cs"/>
              </a:rPr>
              <a:t>My city is </a:t>
            </a:r>
            <a:r>
              <a:rPr lang="en-US" sz="1200" kern="1200" dirty="0" err="1">
                <a:solidFill>
                  <a:schemeClr val="tx1"/>
                </a:solidFill>
                <a:effectLst/>
                <a:latin typeface="+mn-lt"/>
                <a:ea typeface="+mn-ea"/>
                <a:cs typeface="+mn-cs"/>
              </a:rPr>
              <a:t>Azupiranu</a:t>
            </a:r>
            <a:r>
              <a:rPr lang="en-US" sz="1200" kern="1200" dirty="0">
                <a:solidFill>
                  <a:schemeClr val="tx1"/>
                </a:solidFill>
                <a:effectLst/>
                <a:latin typeface="+mn-lt"/>
                <a:ea typeface="+mn-ea"/>
                <a:cs typeface="+mn-cs"/>
              </a:rPr>
              <a:t>, which lies on Euphrates bank.</a:t>
            </a:r>
          </a:p>
          <a:p>
            <a:r>
              <a:rPr lang="en-US" sz="1200" kern="1200" dirty="0">
                <a:solidFill>
                  <a:schemeClr val="tx1"/>
                </a:solidFill>
                <a:effectLst/>
                <a:latin typeface="+mn-lt"/>
                <a:ea typeface="+mn-ea"/>
                <a:cs typeface="+mn-cs"/>
              </a:rPr>
              <a:t>My mother, the high priestess, conceived me, </a:t>
            </a:r>
            <a:r>
              <a:rPr lang="en-US" sz="1200" b="0" kern="1200" dirty="0">
                <a:solidFill>
                  <a:schemeClr val="tx1"/>
                </a:solidFill>
                <a:effectLst/>
                <a:latin typeface="+mn-lt"/>
                <a:ea typeface="+mn-ea"/>
                <a:cs typeface="+mn-cs"/>
              </a:rPr>
              <a:t>she bore me in secret.</a:t>
            </a:r>
          </a:p>
          <a:p>
            <a:r>
              <a:rPr lang="en-US" sz="1200" b="1" kern="1200" dirty="0">
                <a:solidFill>
                  <a:schemeClr val="tx1"/>
                </a:solidFill>
                <a:effectLst/>
                <a:latin typeface="+mn-lt"/>
                <a:ea typeface="+mn-ea"/>
                <a:cs typeface="+mn-cs"/>
              </a:rPr>
              <a:t>She placed me in a reed basket, she sealed my hatch with pitch</a:t>
            </a:r>
            <a:r>
              <a:rPr lang="en-US" sz="1200" b="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She left me to the river, whence I could not come up.</a:t>
            </a:r>
          </a:p>
          <a:p>
            <a:r>
              <a:rPr lang="en-US" sz="1200" kern="1200" dirty="0">
                <a:solidFill>
                  <a:schemeClr val="tx1"/>
                </a:solidFill>
                <a:effectLst/>
                <a:latin typeface="+mn-lt"/>
                <a:ea typeface="+mn-ea"/>
                <a:cs typeface="+mn-cs"/>
              </a:rPr>
              <a:t>The river carried me off, it brought me to </a:t>
            </a:r>
            <a:r>
              <a:rPr lang="en-US" sz="1200" kern="1200" dirty="0" err="1">
                <a:solidFill>
                  <a:schemeClr val="tx1"/>
                </a:solidFill>
                <a:effectLst/>
                <a:latin typeface="+mn-lt"/>
                <a:ea typeface="+mn-ea"/>
                <a:cs typeface="+mn-cs"/>
              </a:rPr>
              <a:t>Aqqi</a:t>
            </a:r>
            <a:r>
              <a:rPr lang="en-US" sz="1200" kern="1200" dirty="0">
                <a:solidFill>
                  <a:schemeClr val="tx1"/>
                </a:solidFill>
                <a:effectLst/>
                <a:latin typeface="+mn-lt"/>
                <a:ea typeface="+mn-ea"/>
                <a:cs typeface="+mn-cs"/>
              </a:rPr>
              <a:t>, drawer of water.</a:t>
            </a:r>
          </a:p>
          <a:p>
            <a:r>
              <a:rPr lang="en-US" sz="1200" kern="1200" dirty="0" err="1">
                <a:solidFill>
                  <a:schemeClr val="tx1"/>
                </a:solidFill>
                <a:effectLst/>
                <a:latin typeface="+mn-lt"/>
                <a:ea typeface="+mn-ea"/>
                <a:cs typeface="+mn-cs"/>
              </a:rPr>
              <a:t>Aqqi</a:t>
            </a:r>
            <a:r>
              <a:rPr lang="en-US" sz="1200" kern="1200" dirty="0">
                <a:solidFill>
                  <a:schemeClr val="tx1"/>
                </a:solidFill>
                <a:effectLst/>
                <a:latin typeface="+mn-lt"/>
                <a:ea typeface="+mn-ea"/>
                <a:cs typeface="+mn-cs"/>
              </a:rPr>
              <a:t>, drawer of water, brought me up as he dipped his bucket.</a:t>
            </a:r>
          </a:p>
          <a:p>
            <a:r>
              <a:rPr lang="en-US" sz="1200" kern="1200" dirty="0" err="1">
                <a:solidFill>
                  <a:schemeClr val="tx1"/>
                </a:solidFill>
                <a:effectLst/>
                <a:latin typeface="+mn-lt"/>
                <a:ea typeface="+mn-ea"/>
                <a:cs typeface="+mn-cs"/>
              </a:rPr>
              <a:t>Aqqi</a:t>
            </a:r>
            <a:r>
              <a:rPr lang="en-US" sz="1200" kern="1200" dirty="0">
                <a:solidFill>
                  <a:schemeClr val="tx1"/>
                </a:solidFill>
                <a:effectLst/>
                <a:latin typeface="+mn-lt"/>
                <a:ea typeface="+mn-ea"/>
                <a:cs typeface="+mn-cs"/>
              </a:rPr>
              <a:t>, drawer of water, raised me as his adopted son.</a:t>
            </a:r>
          </a:p>
          <a:p>
            <a:r>
              <a:rPr lang="en-US" sz="1200" kern="1200" dirty="0" err="1">
                <a:solidFill>
                  <a:schemeClr val="tx1"/>
                </a:solidFill>
                <a:effectLst/>
                <a:latin typeface="+mn-lt"/>
                <a:ea typeface="+mn-ea"/>
                <a:cs typeface="+mn-cs"/>
              </a:rPr>
              <a:t>Aqqi</a:t>
            </a:r>
            <a:r>
              <a:rPr lang="en-US" sz="1200" kern="1200" dirty="0">
                <a:solidFill>
                  <a:schemeClr val="tx1"/>
                </a:solidFill>
                <a:effectLst/>
                <a:latin typeface="+mn-lt"/>
                <a:ea typeface="+mn-ea"/>
                <a:cs typeface="+mn-cs"/>
              </a:rPr>
              <a:t>, drawer of water, set (me) to his orchard work” (Foster 2003: 461).</a:t>
            </a:r>
          </a:p>
          <a:p>
            <a:endParaRPr lang="en-US" sz="1200" kern="1200" dirty="0">
              <a:solidFill>
                <a:schemeClr val="tx1"/>
              </a:solidFill>
              <a:effectLst/>
              <a:latin typeface="+mn-lt"/>
              <a:ea typeface="+mn-ea"/>
              <a:cs typeface="+mn-cs"/>
            </a:endParaRPr>
          </a:p>
          <a:p>
            <a:r>
              <a:rPr lang="en-US" dirty="0"/>
              <a:t>This tablet was photographed at the British Museum. </a:t>
            </a: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Foster, Benjamin R.</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latin typeface="+mn-lt"/>
              </a:rPr>
              <a:t>2003	The Birth Legend of Sargon of Akkad</a:t>
            </a:r>
            <a:r>
              <a:rPr lang="en-US" baseline="0" dirty="0">
                <a:latin typeface="+mn-lt"/>
              </a:rPr>
              <a:t>. Pg. 461 in </a:t>
            </a:r>
            <a:r>
              <a:rPr lang="en-US" i="1" baseline="0" dirty="0">
                <a:latin typeface="+mn-lt"/>
              </a:rPr>
              <a:t>The Context of Scripture</a:t>
            </a:r>
            <a:r>
              <a:rPr lang="en-US" dirty="0"/>
              <a:t>, v</a:t>
            </a:r>
            <a:r>
              <a:rPr lang="en-US" baseline="0" dirty="0">
                <a:latin typeface="+mn-lt"/>
              </a:rPr>
              <a:t>ol. 1, ed. W. W. Hallo. Leiden: Brill.</a:t>
            </a:r>
            <a:endParaRPr lang="en-US" dirty="0">
              <a:latin typeface="+mn-lt"/>
            </a:endParaRPr>
          </a:p>
          <a:p>
            <a:endParaRPr lang="en-US" dirty="0"/>
          </a:p>
          <a:p>
            <a:r>
              <a:rPr lang="en-US" dirty="0"/>
              <a:t>tb112004124c</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3182654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The Nile Delta, where the Hebrews lived, is low-lying land. It is so flat that the Nile River divides into several branches as it slowly meanders toward the Mediterranean Sea. As a result, many of the banks of these branches are swampy, and it is not uncommon to find large beds of reeds in such places. The Egyptians used reeds for a variety of purposes, from making baskets and mats to making boats. Papyrus was used from a very early period for the production of writing material, one of the commodities that was shipped abroad for millennia.</a:t>
            </a:r>
          </a:p>
          <a:p>
            <a:endParaRPr lang="it-IT"/>
          </a:p>
          <a:p>
            <a:r>
              <a:rPr lang="it-IT"/>
              <a:t>df070102104</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276698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 was taken along the bank of Jacob’s Island, in the Nile River near Giza. The plants in the foreground on the right are papyrus plants. </a:t>
            </a:r>
            <a:r>
              <a:rPr lang="en-US" kern="100" dirty="0">
                <a:effectLst/>
                <a:ea typeface="Calibri" panose="020F0502020204030204" pitchFamily="34" charset="0"/>
              </a:rPr>
              <a:t>This image comes from LBM1948 and is licensed under CC BY-SA 4.0, via Wikimedia Commons: https://commons.wikimedia.org/wiki/File:Guiza_1999_02.jpg. </a:t>
            </a:r>
            <a:r>
              <a:rPr lang="en-US" dirty="0"/>
              <a:t>Generative AI was used to extend the edges of the image; the original photo is available behind this image.</a:t>
            </a:r>
          </a:p>
          <a:p>
            <a:endParaRPr lang="en-US" dirty="0"/>
          </a:p>
          <a:p>
            <a:r>
              <a:rPr lang="en-US" kern="100" dirty="0">
                <a:effectLst/>
                <a:ea typeface="Calibri" panose="020F0502020204030204" pitchFamily="34" charset="0"/>
              </a:rPr>
              <a:t>wiki03991073713925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880466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 illustrates the reeds and other lush undergrowth that thrive along the banks of the Nile. </a:t>
            </a:r>
            <a:r>
              <a:rPr lang="en-US" kern="100" dirty="0">
                <a:effectLst/>
                <a:ea typeface="Calibri" panose="020F0502020204030204" pitchFamily="34" charset="0"/>
              </a:rPr>
              <a:t>This image comes from LBM1948 and is licensed under CC BY-SA 4.0, via Wikimedia Commons: https://commons.wikimedia.org/wiki/File:Guiza_1999_03.jpg. </a:t>
            </a:r>
            <a:r>
              <a:rPr lang="en-US" dirty="0"/>
              <a:t>Generative AI was used to extend the edges of the image; the original photo is available behind this image.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wiki03991073707103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2307897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This image comes from LBM1948 and is licensed under CC BY-SA 4.0, via Wikimedia Commons: https://commons.wikimedia.org/wiki/File:Guiza_1999_05.jpg. </a:t>
            </a:r>
            <a:r>
              <a:rPr lang="en-US" dirty="0"/>
              <a:t>Generative AI was used to extend the edges of the image; the original photo is available behind this image.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wiki03991073713137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920999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tomb painting of men working in the marshes along the Nile River was photographed in the tomb of </a:t>
            </a:r>
            <a:r>
              <a:rPr lang="en-US" dirty="0" err="1"/>
              <a:t>Khety</a:t>
            </a:r>
            <a:r>
              <a:rPr lang="en-US" dirty="0"/>
              <a:t> at Beni Hasan.</a:t>
            </a:r>
          </a:p>
          <a:p>
            <a:endParaRPr lang="en-US" dirty="0"/>
          </a:p>
          <a:p>
            <a:r>
              <a:rPr lang="en-US"/>
              <a:t>adr1603247487c</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2768803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step in the hiding, and eventual exposure, of Moses was when</a:t>
            </a:r>
            <a:r>
              <a:rPr lang="en-US" baseline="0" dirty="0"/>
              <a:t> he was placed in a basket and put afloat along the bank of the Nile River (</a:t>
            </a:r>
            <a:r>
              <a:rPr lang="en-US" baseline="0" dirty="0" err="1"/>
              <a:t>Exod</a:t>
            </a:r>
            <a:r>
              <a:rPr lang="en-US" baseline="0" dirty="0"/>
              <a:t> 2:3-10). </a:t>
            </a:r>
            <a:r>
              <a:rPr lang="en-US" dirty="0"/>
              <a:t>This image of a gouache on board painting is in the public domain, via the Jewish Museum: https://thejewishmuseum.org/collection/26331-moses-laid-amid-the-flags. Generative AI was used to extend the edges of this image; the original photo is available behind this image.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tjm26331psai</a:t>
            </a:r>
          </a:p>
        </p:txBody>
      </p:sp>
      <p:sp>
        <p:nvSpPr>
          <p:cNvPr id="4" name="Slide Number Placeholder 3"/>
          <p:cNvSpPr>
            <a:spLocks noGrp="1"/>
          </p:cNvSpPr>
          <p:nvPr>
            <p:ph type="sldNum" sz="quarter" idx="5"/>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491638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illustration comes from Charles Foster, </a:t>
            </a:r>
            <a:r>
              <a:rPr lang="en-US" i="1"/>
              <a:t>Bible Pictures and What They Teach Us</a:t>
            </a:r>
            <a:r>
              <a:rPr lang="en-US"/>
              <a:t> (1886, 1914).</a:t>
            </a:r>
          </a:p>
          <a:p>
            <a:endParaRPr lang="en-US"/>
          </a:p>
          <a:p>
            <a:r>
              <a:rPr lang="en-US"/>
              <a:t>fbp059a</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318076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rPr>
              <a:t>This image comes from The Metropolitan Museum of Art, public domain, Bequest of Walter C. Baker, 1971, accession number 1972.118.37, https://www.metmuseum.org/art/collection/search/550681.</a:t>
            </a:r>
          </a:p>
          <a:p>
            <a:endParaRPr lang="en-US" dirty="0">
              <a:effectLst/>
              <a:latin typeface="Calibri" panose="020F0502020204030204" pitchFamily="34" charset="0"/>
            </a:endParaRPr>
          </a:p>
          <a:p>
            <a:r>
              <a:rPr lang="en-US" dirty="0">
                <a:effectLst/>
                <a:latin typeface="Calibri" panose="020F0502020204030204" pitchFamily="34" charset="0"/>
                <a:ea typeface="Calibri" panose="020F0502020204030204" pitchFamily="34" charset="0"/>
              </a:rPr>
              <a:t>met550681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246531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“Asiatic” is often used to describe Semitic people from the Levant (the area of ancient Canaan and Syria) who interacted with the ancient Egyptians. The Hebrews would have been considered part of this general group. This plaque illustrates how </a:t>
            </a:r>
            <a:r>
              <a:rPr lang="en-US" dirty="0" err="1"/>
              <a:t>Asiatics</a:t>
            </a:r>
            <a:r>
              <a:rPr lang="en-US" dirty="0"/>
              <a:t> looked from an Egyptian perspective. Some of the things that set them apart from typical Egyptians were the colorful clothing, including the cap and ribbon, the long, curly hair, the pale skin, and (on men) beards. This plaque was photographed at the Louvre Museum. </a:t>
            </a:r>
            <a:r>
              <a:rPr lang="en-US" kern="100" dirty="0">
                <a:effectLst/>
                <a:ea typeface="Calibri" panose="020F0502020204030204" pitchFamily="34" charset="0"/>
              </a:rPr>
              <a:t>This image comes from Guillaume Blanchard and is licensed under CC BY-SA 1.0, via Wikimedia Commons: https://commons.wikimedia.org/wiki/File:Egypte_louvre_120_asiatique.jpg. </a:t>
            </a:r>
            <a:r>
              <a:rPr lang="en-US" dirty="0"/>
              <a:t>Generative AI has been used to extend the edges of the image; the original photo is available behind this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ea typeface="Calibri" panose="020F0502020204030204" pitchFamily="34" charset="0"/>
              </a:rPr>
              <a:t>wiki0716041722331477772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2327290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Some Bible scholars have suggested that the daughter</a:t>
            </a:r>
            <a:r>
              <a:rPr lang="it-IT" baseline="0" dirty="0"/>
              <a:t> of Pharaoh who adopted Moses may have been </a:t>
            </a:r>
            <a:r>
              <a:rPr lang="it-IT" dirty="0"/>
              <a:t>Hatshepsut, who went on to become one of the rare female rulers of Egypt</a:t>
            </a:r>
            <a:r>
              <a:rPr lang="it-IT" baseline="0" dirty="0"/>
              <a:t>. The suggestion is only possible if one accepts the early date for the exodus and combines this with a high Egyptian chronology. There is no direct evidence of a connection between Hatshepsut and the birth story of Moses. </a:t>
            </a:r>
            <a:r>
              <a:rPr lang="it-IT" dirty="0"/>
              <a:t>This sphinx was photographed at the Egyptian Museum in Cairo.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r>
              <a:rPr lang="it-IT" dirty="0"/>
              <a:t>adr1603111684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998520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Hatshepsut was only the second known female ruler of Egypt, the first being Queen </a:t>
            </a:r>
            <a:r>
              <a:rPr lang="en-US" err="1"/>
              <a:t>Sobkneferu</a:t>
            </a:r>
            <a:r>
              <a:rPr lang="en-US"/>
              <a:t> (r. </a:t>
            </a:r>
            <a:r>
              <a:rPr lang="en-US" dirty="0"/>
              <a:t>1763–1760</a:t>
            </a:r>
            <a:r>
              <a:rPr lang="en-US"/>
              <a:t>). As the ruler of Egypt, she depicted herself with the royal beard, as can be seen in this statue head. After her death, there was a concentrated effort to erase her name and images of her wherever they existed. This statue head was photographed at the Berlin Egyptian Museum and Papyrus Collection.</a:t>
            </a:r>
          </a:p>
          <a:p>
            <a:endParaRPr lang="en-US"/>
          </a:p>
          <a:p>
            <a:r>
              <a:rPr lang="en-US"/>
              <a:t>adr070511839</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2312003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a:t>
            </a:r>
            <a:r>
              <a:rPr lang="en-US" baseline="0" dirty="0"/>
              <a:t> of an identification with a specific historical person, a</a:t>
            </a:r>
            <a:r>
              <a:rPr lang="en-US" dirty="0"/>
              <a:t> legitimate daughter</a:t>
            </a:r>
            <a:r>
              <a:rPr lang="en-US" baseline="0" dirty="0"/>
              <a:t> of Pharaoh would have had a place of prominence in the Egyptian royal court. This house altar dates to the 18th dynasty and was photographed in the Berlin Egyptian Museum and Papyrus Collection. </a:t>
            </a:r>
            <a:r>
              <a:rPr lang="en-US" dirty="0"/>
              <a:t>This image comes from Neoclassicism Enthusiast and is licensed under CC BY-SA 4.0, via Wikimedia Commons: https://commons.wikimedia.org/wiki/File:Relief_depicting_Akhenaton_and_Nefertiti_with_three_of_their_daughters_under_the_rays_of_Aton_01_(cropped).jpg.</a:t>
            </a:r>
          </a:p>
          <a:p>
            <a:endParaRPr lang="en-US" dirty="0"/>
          </a:p>
          <a:p>
            <a:r>
              <a:rPr lang="en-US" dirty="0"/>
              <a:t>wiki122020141613388239</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605438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colossal</a:t>
            </a:r>
            <a:r>
              <a:rPr lang="en-US" baseline="0"/>
              <a:t> statue depicts Amenhotep III (r. </a:t>
            </a:r>
            <a:r>
              <a:rPr lang="en-US" baseline="0" dirty="0"/>
              <a:t>1390–1353</a:t>
            </a:r>
            <a:r>
              <a:rPr lang="en-US" baseline="0"/>
              <a:t> BC) and Queen </a:t>
            </a:r>
            <a:r>
              <a:rPr lang="en-US" baseline="0" err="1"/>
              <a:t>Tiye</a:t>
            </a:r>
            <a:r>
              <a:rPr lang="en-US" baseline="0"/>
              <a:t>. Their three daughters are depicted as small figures near their feet. This statue was photographed at the Egyptian Museum at Cairo.</a:t>
            </a:r>
            <a:endParaRPr lang="en-US"/>
          </a:p>
          <a:p>
            <a:endParaRPr lang="en-US"/>
          </a:p>
          <a:p>
            <a:r>
              <a:rPr lang="en-US"/>
              <a:t>adr1603111572</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458712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chair belonged to one of the royal daughters of Amenhotep III. It was photographed at the Egyptian Museum in Cairo. See the next two slides for closer views of this chair.</a:t>
            </a:r>
          </a:p>
          <a:p>
            <a:endParaRPr lang="en-US"/>
          </a:p>
          <a:p>
            <a:r>
              <a:rPr lang="en-US"/>
              <a:t>adr1603194408</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572215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artifact was photographed at the Egyptian Museum in Cairo.</a:t>
            </a:r>
          </a:p>
          <a:p>
            <a:endParaRPr lang="en-US"/>
          </a:p>
          <a:p>
            <a:r>
              <a:rPr lang="en-US"/>
              <a:t>adr1603194411</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239008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artifact was photographed at the Egyptian Museum in Cairo.</a:t>
            </a:r>
          </a:p>
          <a:p>
            <a:endParaRPr lang="en-US"/>
          </a:p>
          <a:p>
            <a:r>
              <a:rPr lang="en-US"/>
              <a:t>adr1603194410</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398596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These women are washing various items in the Nile, rather than bathing themselves.</a:t>
            </a:r>
            <a:endParaRPr lang="en-US"/>
          </a:p>
          <a:p>
            <a:endParaRPr lang="en-US"/>
          </a:p>
          <a:p>
            <a:r>
              <a:rPr lang="en-US"/>
              <a:t>tb010905258</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2110125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tb010905377</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686626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image was created using generative AI.</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49298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“Levi Street” is located in the Baka neighborhood, south of the Old City.</a:t>
            </a:r>
          </a:p>
          <a:p>
            <a:endParaRPr lang="en-US"/>
          </a:p>
          <a:p>
            <a:r>
              <a:rPr lang="en-US"/>
              <a:t>lbd102218503</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537128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illustration comes from Charles Foster, </a:t>
            </a:r>
            <a:r>
              <a:rPr lang="en-US" i="1"/>
              <a:t>Bible Pictures and What They Teach Us</a:t>
            </a:r>
            <a:r>
              <a:rPr lang="en-US"/>
              <a:t> (1886, 1914).</a:t>
            </a:r>
          </a:p>
          <a:p>
            <a:endParaRPr lang="en-US"/>
          </a:p>
          <a:p>
            <a:r>
              <a:rPr lang="en-US"/>
              <a:t>fbp007a</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29595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of a gouache on board painting is in the public domain, via The Jewish Museum: https://thejewishmuseum.org/collection/26332-pharaoh-s-daughter-has-moses-brought-to-her. Generative AI was used to extend the edges of this image; the original photo is available behind this image.</a:t>
            </a:r>
          </a:p>
          <a:p>
            <a:endParaRPr lang="en-US" dirty="0"/>
          </a:p>
          <a:p>
            <a:r>
              <a:rPr lang="en-US" dirty="0">
                <a:ea typeface="Calibri"/>
                <a:cs typeface="Calibri"/>
              </a:rPr>
              <a:t>tjm26332</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2026293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was created using generative AI.</a:t>
            </a:r>
          </a:p>
          <a:p>
            <a:endParaRPr lang="en-US" dirty="0"/>
          </a:p>
          <a:p>
            <a:r>
              <a:rPr lang="en-US" dirty="0"/>
              <a:t>exod0206psai</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504185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This ceramic bottle shaped like a woman with an infant was photographed at the </a:t>
            </a:r>
            <a:r>
              <a:rPr lang="en-US"/>
              <a:t>National Museum of Antiquities (Rijksmuseum van Oudheden) in Leiden.</a:t>
            </a:r>
          </a:p>
          <a:p>
            <a:endParaRPr lang="en-US"/>
          </a:p>
          <a:p>
            <a:r>
              <a:rPr lang="en-US"/>
              <a:t>adr1805206348</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277796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rPr>
              <a:t>This image comes from The Metropolitan Museum of Art, public domain, Gift of James Douglas, 1890, accession number 90.6.149, www.metmuseum.org/art/collection/search/552072.</a:t>
            </a:r>
          </a:p>
          <a:p>
            <a:endParaRPr lang="en-US" dirty="0">
              <a:effectLst/>
              <a:latin typeface="Calibri" panose="020F0502020204030204" pitchFamily="34" charset="0"/>
            </a:endParaRPr>
          </a:p>
          <a:p>
            <a:r>
              <a:rPr lang="en-US" dirty="0">
                <a:effectLst/>
                <a:latin typeface="Calibri" panose="020F0502020204030204" pitchFamily="34" charset="0"/>
                <a:ea typeface="Calibri" panose="020F0502020204030204" pitchFamily="34" charset="0"/>
              </a:rPr>
              <a:t>met552072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78330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Nursing may</a:t>
            </a:r>
            <a:r>
              <a:rPr lang="en-US" baseline="0"/>
              <a:t> have lasted around three years. This American Colony photograph was taken between 1898 and 1946.</a:t>
            </a:r>
          </a:p>
          <a:p>
            <a:endParaRPr lang="en-US"/>
          </a:p>
          <a:p>
            <a:r>
              <a:rPr lang="en-US"/>
              <a:t>mat07209</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140975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this papyrus contract is many centuries later than the time of Moses, it illustrates a similar situation in which a discarded child had been rescued by a compassionate person, who then secured the services of a woman as a wet nurse. According to the University website, the text of the papyrus reads as follows: "Year 17 of Emperor Caesar Titus Aelius Hadrian </a:t>
            </a:r>
            <a:r>
              <a:rPr lang="en-US" dirty="0" err="1"/>
              <a:t>Antoninus</a:t>
            </a:r>
            <a:r>
              <a:rPr lang="en-US" dirty="0"/>
              <a:t> Augustus Pius, </a:t>
            </a:r>
            <a:r>
              <a:rPr lang="en-US" dirty="0" err="1"/>
              <a:t>Mesore</a:t>
            </a:r>
            <a:r>
              <a:rPr lang="en-US" dirty="0"/>
              <a:t> 1. M..</a:t>
            </a:r>
            <a:r>
              <a:rPr lang="en-US" dirty="0" err="1"/>
              <a:t>ter-Senosiris</a:t>
            </a:r>
            <a:r>
              <a:rPr lang="en-US" dirty="0"/>
              <a:t>, a Persian, the daughter of </a:t>
            </a:r>
            <a:r>
              <a:rPr lang="en-US" dirty="0" err="1"/>
              <a:t>Psennesis</a:t>
            </a:r>
            <a:r>
              <a:rPr lang="en-US" dirty="0"/>
              <a:t>, her mother being </a:t>
            </a:r>
            <a:r>
              <a:rPr lang="en-US" dirty="0" err="1"/>
              <a:t>Thaesis</a:t>
            </a:r>
            <a:r>
              <a:rPr lang="en-US" dirty="0"/>
              <a:t>, aged 4x, with a scar on the left shoulder, with her guardian being her husband </a:t>
            </a:r>
            <a:r>
              <a:rPr lang="en-US" dirty="0" err="1"/>
              <a:t>Pisechthis</a:t>
            </a:r>
            <a:r>
              <a:rPr lang="en-US" dirty="0"/>
              <a:t>, the son of </a:t>
            </a:r>
            <a:r>
              <a:rPr lang="en-US" dirty="0" err="1"/>
              <a:t>Psennesis</a:t>
            </a:r>
            <a:r>
              <a:rPr lang="en-US" dirty="0"/>
              <a:t>, aged 45, agrees with Metis-</a:t>
            </a:r>
            <a:r>
              <a:rPr lang="en-US" dirty="0" err="1"/>
              <a:t>Tapsais</a:t>
            </a:r>
            <a:r>
              <a:rPr lang="en-US" dirty="0"/>
              <a:t>, the daughter of </a:t>
            </a:r>
            <a:r>
              <a:rPr lang="en-US" dirty="0" err="1"/>
              <a:t>Psennesis</a:t>
            </a:r>
            <a:r>
              <a:rPr lang="en-US" dirty="0"/>
              <a:t>, granddaughter of Ps..., her mother being </a:t>
            </a:r>
            <a:r>
              <a:rPr lang="en-US" dirty="0" err="1"/>
              <a:t>Tbekis</a:t>
            </a:r>
            <a:r>
              <a:rPr lang="en-US" dirty="0"/>
              <a:t>, to nurse the infant slave girl from the garbage dump, whose name is </a:t>
            </a:r>
            <a:r>
              <a:rPr lang="en-US" dirty="0" err="1"/>
              <a:t>Thaesis</a:t>
            </a:r>
            <a:r>
              <a:rPr lang="en-US" dirty="0"/>
              <a:t>, who was entrusted to her by her (</a:t>
            </a:r>
            <a:r>
              <a:rPr lang="en-US" dirty="0" err="1"/>
              <a:t>Tapsais</a:t>
            </a:r>
            <a:r>
              <a:rPr lang="en-US" dirty="0"/>
              <a:t>), for two years, receiving from her each month . . . twelve drachmae.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rPr>
              <a:t>This image comes from the University of Michigan, Advanced Papyrological Information System, and is in the public domain. Source: </a:t>
            </a:r>
            <a:r>
              <a:rPr lang="en-US" baseline="0" dirty="0"/>
              <a:t>http://quod.lib.umich.edu/a/apis/x-5130/133r.tif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umapis13311924732154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203501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Bible doesn’t say, we may imagine that Moses’s sister (Miriam) ran with haste to fetch her mother</a:t>
            </a:r>
            <a:r>
              <a:rPr lang="en-US" baseline="0" dirty="0"/>
              <a:t> after being sent by Pharaoh’s daughter. This statue was created over a millennia later but shows a young woman running. It is the so-called </a:t>
            </a:r>
            <a:r>
              <a:rPr lang="en-US" baseline="0" dirty="0" err="1"/>
              <a:t>Barberini</a:t>
            </a:r>
            <a:r>
              <a:rPr lang="en-US" baseline="0" dirty="0"/>
              <a:t> Atalanta and was photographed at the Vatican Museums.</a:t>
            </a:r>
            <a:endParaRPr lang="en-US" dirty="0"/>
          </a:p>
          <a:p>
            <a:endParaRPr lang="en-US" dirty="0"/>
          </a:p>
          <a:p>
            <a:r>
              <a:rPr lang="en-US" dirty="0"/>
              <a:t>tb0512176992</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2800360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American Colony photograph was taken between 1898 and 1946.</a:t>
            </a:r>
          </a:p>
          <a:p>
            <a:endParaRPr lang="en-US"/>
          </a:p>
          <a:p>
            <a:r>
              <a:rPr lang="en-US"/>
              <a:t>mat05982</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1651312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of a gouache on board painting is in the public domain, via the Jewish Museum: https://thejewishmuseum.org/collection/26333-pharaoh-s-daughter-receives-the-mother-of-moses. </a:t>
            </a:r>
          </a:p>
          <a:p>
            <a:endParaRPr lang="en-US" dirty="0"/>
          </a:p>
          <a:p>
            <a:r>
              <a:rPr lang="en-US" dirty="0">
                <a:ea typeface="Calibri"/>
                <a:cs typeface="Calibri"/>
              </a:rPr>
              <a:t>tjm26333</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14513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plaque was photographed at the Israel Museum</a:t>
            </a:r>
            <a:r>
              <a:rPr lang="en-US" baseline="0"/>
              <a:t>.</a:t>
            </a:r>
            <a:endParaRPr lang="en-US"/>
          </a:p>
          <a:p>
            <a:endParaRPr lang="en-US"/>
          </a:p>
          <a:p>
            <a:r>
              <a:rPr lang="en-US"/>
              <a:t>ku0607230849080</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819291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statue from the 12th–early 13th dynasty was photographed at the Brooklyn Museum.</a:t>
            </a:r>
          </a:p>
          <a:p>
            <a:endParaRPr lang="en-US"/>
          </a:p>
          <a:p>
            <a:r>
              <a:rPr lang="en-US"/>
              <a:t>adr1606023082</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359244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formal adoption ritual is noted in this text, although one might have been used. The tablet shown here records an adoption decree from </a:t>
            </a:r>
            <a:r>
              <a:rPr lang="en-US" err="1"/>
              <a:t>Nuzi</a:t>
            </a:r>
            <a:r>
              <a:rPr lang="en-US"/>
              <a:t> in Mesopotamia. It dates to approximately the time of Moses, although it originates in Mesopotamia, not Egypt. It was photographed at the Michael C. Carlos Museum at Emory University. </a:t>
            </a:r>
          </a:p>
          <a:p>
            <a:endParaRPr lang="en-US"/>
          </a:p>
          <a:p>
            <a:r>
              <a:rPr lang="en-US"/>
              <a:t>adr1511187999</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3120266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Adoption was a well-known practice in the ancient world. This tablet from the 2nd millennium BC records a case where a person needed to sell land in order to survive, but in order to keep the land within the “family,” a fictive father-son relationship was created through adoption. The adopted son (the buyer) “inherited” the land and gave a “gift” (payment for the land) to the father (the seller). This tablet was photographed at the Harvard Museum of the Ancient Near East.</a:t>
            </a:r>
          </a:p>
          <a:p>
            <a:endParaRPr lang="en-US" dirty="0"/>
          </a:p>
          <a:p>
            <a:r>
              <a:rPr lang="en-US" dirty="0"/>
              <a:t>tb072811221</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817573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image comes from Émile </a:t>
            </a:r>
            <a:r>
              <a:rPr lang="en-US" sz="1200" kern="1200" err="1">
                <a:solidFill>
                  <a:schemeClr val="tx1"/>
                </a:solidFill>
                <a:effectLst/>
                <a:latin typeface="+mn-lt"/>
                <a:ea typeface="+mn-ea"/>
                <a:cs typeface="+mn-cs"/>
              </a:rPr>
              <a:t>Prisse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d'Avennes</a:t>
            </a:r>
            <a:r>
              <a:rPr lang="en-US" sz="1200" kern="1200">
                <a:solidFill>
                  <a:schemeClr val="tx1"/>
                </a:solidFill>
                <a:effectLst/>
                <a:latin typeface="+mn-lt"/>
                <a:ea typeface="+mn-ea"/>
                <a:cs typeface="+mn-cs"/>
              </a:rPr>
              <a:t>, </a:t>
            </a:r>
            <a:r>
              <a:rPr lang="en-US" sz="1200" i="1" kern="1200" err="1">
                <a:solidFill>
                  <a:schemeClr val="tx1"/>
                </a:solidFill>
                <a:effectLst/>
                <a:latin typeface="+mn-lt"/>
                <a:ea typeface="+mn-ea"/>
                <a:cs typeface="+mn-cs"/>
              </a:rPr>
              <a:t>Histoire</a:t>
            </a:r>
            <a:r>
              <a:rPr lang="en-US" sz="1200" i="1" kern="1200">
                <a:solidFill>
                  <a:schemeClr val="tx1"/>
                </a:solidFill>
                <a:effectLst/>
                <a:latin typeface="+mn-lt"/>
                <a:ea typeface="+mn-ea"/>
                <a:cs typeface="+mn-cs"/>
              </a:rPr>
              <a:t> de </a:t>
            </a:r>
            <a:r>
              <a:rPr lang="en-US" sz="1200" i="1" kern="1200" err="1">
                <a:solidFill>
                  <a:schemeClr val="tx1"/>
                </a:solidFill>
                <a:effectLst/>
                <a:latin typeface="+mn-lt"/>
                <a:ea typeface="+mn-ea"/>
                <a:cs typeface="+mn-cs"/>
              </a:rPr>
              <a:t>l’Art</a:t>
            </a:r>
            <a:r>
              <a:rPr lang="en-US" sz="1200" i="1" kern="1200">
                <a:solidFill>
                  <a:schemeClr val="tx1"/>
                </a:solidFill>
                <a:effectLst/>
                <a:latin typeface="+mn-lt"/>
                <a:ea typeface="+mn-ea"/>
                <a:cs typeface="+mn-cs"/>
              </a:rPr>
              <a:t> </a:t>
            </a:r>
            <a:r>
              <a:rPr lang="en-US" sz="1200" i="1" kern="1200" err="1">
                <a:solidFill>
                  <a:schemeClr val="tx1"/>
                </a:solidFill>
                <a:effectLst/>
                <a:latin typeface="+mn-lt"/>
                <a:ea typeface="+mn-ea"/>
                <a:cs typeface="+mn-cs"/>
              </a:rPr>
              <a:t>Égyptien</a:t>
            </a:r>
            <a:r>
              <a:rPr lang="en-US" sz="1200" i="1" kern="1200">
                <a:solidFill>
                  <a:schemeClr val="tx1"/>
                </a:solidFill>
                <a:effectLst/>
                <a:latin typeface="+mn-lt"/>
                <a:ea typeface="+mn-ea"/>
                <a:cs typeface="+mn-cs"/>
              </a:rPr>
              <a:t> </a:t>
            </a:r>
            <a:r>
              <a:rPr lang="en-US" sz="1200" i="1" kern="1200" err="1">
                <a:solidFill>
                  <a:schemeClr val="tx1"/>
                </a:solidFill>
                <a:effectLst/>
                <a:latin typeface="+mn-lt"/>
                <a:ea typeface="+mn-ea"/>
                <a:cs typeface="+mn-cs"/>
              </a:rPr>
              <a:t>d’Après</a:t>
            </a:r>
            <a:r>
              <a:rPr lang="en-US" sz="1200" i="1" kern="1200">
                <a:solidFill>
                  <a:schemeClr val="tx1"/>
                </a:solidFill>
                <a:effectLst/>
                <a:latin typeface="+mn-lt"/>
                <a:ea typeface="+mn-ea"/>
                <a:cs typeface="+mn-cs"/>
              </a:rPr>
              <a:t> les Monuments</a:t>
            </a:r>
            <a:r>
              <a:rPr lang="en-US" sz="1200" kern="1200">
                <a:solidFill>
                  <a:schemeClr val="tx1"/>
                </a:solidFill>
                <a:effectLst/>
                <a:latin typeface="+mn-lt"/>
                <a:ea typeface="+mn-ea"/>
                <a:cs typeface="+mn-cs"/>
              </a:rPr>
              <a:t>, published in 1878. Public domain, from </a:t>
            </a:r>
            <a:r>
              <a:rPr lang="en-US" sz="1200" kern="1200" dirty="0">
                <a:solidFill>
                  <a:schemeClr val="tx1"/>
                </a:solidFill>
                <a:effectLst/>
                <a:latin typeface="+mn-lt"/>
                <a:ea typeface="+mn-ea"/>
                <a:cs typeface="+mn-cs"/>
              </a:rPr>
              <a:t>the</a:t>
            </a:r>
            <a:r>
              <a:rPr lang="en-US" sz="1200" kern="1200">
                <a:solidFill>
                  <a:schemeClr val="tx1"/>
                </a:solidFill>
                <a:effectLst/>
                <a:latin typeface="+mn-lt"/>
                <a:ea typeface="+mn-ea"/>
                <a:cs typeface="+mn-cs"/>
              </a:rPr>
              <a:t> New York Public Library, </a:t>
            </a:r>
            <a:r>
              <a:rPr lang="en-US" sz="1200" u="none" kern="1200">
                <a:solidFill>
                  <a:schemeClr val="tx1"/>
                </a:solidFill>
                <a:effectLst/>
                <a:latin typeface="+mn-lt"/>
                <a:ea typeface="+mn-ea"/>
                <a:cs typeface="+mn-cs"/>
              </a:rPr>
              <a:t>http://digitalcollections.nypl.org/items/510d47d9-68e1-a3d9-e040-e00a18064a99.</a:t>
            </a:r>
          </a:p>
          <a:p>
            <a:endParaRPr lang="en-US"/>
          </a:p>
          <a:p>
            <a:r>
              <a:rPr lang="en-US"/>
              <a:t>nypl</a:t>
            </a:r>
            <a:r>
              <a:rPr lang="en-US" sz="1200" b="0" i="0" kern="1200">
                <a:solidFill>
                  <a:schemeClr val="tx1"/>
                </a:solidFill>
                <a:effectLst/>
                <a:latin typeface="+mn-lt"/>
                <a:ea typeface="+mn-ea"/>
                <a:cs typeface="+mn-cs"/>
              </a:rPr>
              <a:t>87296</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516849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Kitchen notes the common misinterpretation of the name Moses (Heb. </a:t>
            </a:r>
            <a:r>
              <a:rPr lang="en-US" i="1" dirty="0" err="1"/>
              <a:t>Mosheh</a:t>
            </a:r>
            <a:r>
              <a:rPr lang="en-US" dirty="0"/>
              <a:t>, </a:t>
            </a:r>
            <a:r>
              <a:rPr lang="he-IL" b="0" i="0" u="none" strike="noStrike" baseline="0" dirty="0">
                <a:cs typeface="SBL Hebrew" panose="02000000000000000000" pitchFamily="2" charset="-79"/>
              </a:rPr>
              <a:t>משֶׁה</a:t>
            </a:r>
            <a:r>
              <a:rPr lang="en-US" dirty="0"/>
              <a:t>) as coming from the Egyptian word </a:t>
            </a:r>
            <a:r>
              <a:rPr lang="en-US" i="1" dirty="0" err="1"/>
              <a:t>ms</a:t>
            </a:r>
            <a:r>
              <a:rPr lang="en-US" dirty="0"/>
              <a:t> (Mose), meaning “child of” or “son of” (cf. Amen-</a:t>
            </a:r>
            <a:r>
              <a:rPr lang="en-US" dirty="0" err="1"/>
              <a:t>mose</a:t>
            </a:r>
            <a:r>
              <a:rPr lang="en-US" dirty="0"/>
              <a:t>, Ptah-</a:t>
            </a:r>
            <a:r>
              <a:rPr lang="en-US" dirty="0" err="1"/>
              <a:t>mose</a:t>
            </a:r>
            <a:r>
              <a:rPr lang="en-US" dirty="0"/>
              <a:t>, </a:t>
            </a:r>
            <a:r>
              <a:rPr lang="en-US" dirty="0" err="1"/>
              <a:t>Hor-mose</a:t>
            </a:r>
            <a:r>
              <a:rPr lang="en-US" dirty="0"/>
              <a:t>, etc.). However, “The name of Moses is most likely not Egyptian in the first place! The sibilants do not match as they should . . . It is better to admit that the child was named (Exod. 2:10b) by his own mother, in a form originally vocalized </a:t>
            </a:r>
            <a:r>
              <a:rPr lang="en-US" i="1" dirty="0"/>
              <a:t>Mashu</a:t>
            </a:r>
            <a:r>
              <a:rPr lang="en-US" dirty="0"/>
              <a:t>, ‘one drawn out’ (which became </a:t>
            </a:r>
            <a:r>
              <a:rPr lang="en-US" i="1" dirty="0"/>
              <a:t>Moshe</a:t>
            </a:r>
            <a:r>
              <a:rPr lang="en-US" dirty="0"/>
              <a:t>, ‘he who draws out,’ i.e., his people from slavery, when he led them forth). In fourteenth/thirteenth century Egypt, ‘Mose’ was actually pronounced </a:t>
            </a:r>
            <a:r>
              <a:rPr lang="en-US" i="1" dirty="0" err="1"/>
              <a:t>Masu</a:t>
            </a:r>
            <a:r>
              <a:rPr lang="en-US" dirty="0"/>
              <a:t>, and so it is perfectly possible that a young Hebrew Mashu was nicknamed </a:t>
            </a:r>
            <a:r>
              <a:rPr lang="en-US" dirty="0" err="1"/>
              <a:t>Masu</a:t>
            </a:r>
            <a:r>
              <a:rPr lang="en-US" dirty="0"/>
              <a:t> by his Egyptian companions; but this is a verbal pun, not a borrowing either way” (Kitchen 2003: 297).</a:t>
            </a:r>
          </a:p>
          <a:p>
            <a:endParaRPr lang="en-US" dirty="0"/>
          </a:p>
          <a:p>
            <a:r>
              <a:rPr lang="en-US" dirty="0"/>
              <a:t>“Moshe” on the street sign shown here is the modern Hebrew pronunciation of “Moses.”</a:t>
            </a:r>
          </a:p>
          <a:p>
            <a:endParaRPr lang="en-US" dirty="0"/>
          </a:p>
          <a:p>
            <a:r>
              <a:rPr lang="en-US" b="1" dirty="0"/>
              <a:t>Reference:</a:t>
            </a:r>
            <a:endParaRPr lang="en-US" dirty="0"/>
          </a:p>
          <a:p>
            <a:r>
              <a:rPr lang="en-US" dirty="0"/>
              <a:t>Kitchen, Kenneth A.</a:t>
            </a:r>
          </a:p>
          <a:p>
            <a:pPr marL="685800" indent="-457200">
              <a:tabLst>
                <a:tab pos="685800" algn="l"/>
              </a:tabLst>
            </a:pPr>
            <a:r>
              <a:rPr lang="en-US" dirty="0"/>
              <a:t>2003	</a:t>
            </a:r>
            <a:r>
              <a:rPr lang="en-US" i="1" dirty="0"/>
              <a:t>On the Reliability of the Old Testament</a:t>
            </a:r>
            <a:r>
              <a:rPr lang="en-US" dirty="0"/>
              <a:t>. Grand Rapids: Eerdmans. </a:t>
            </a:r>
          </a:p>
          <a:p>
            <a:endParaRPr lang="en-US" dirty="0"/>
          </a:p>
          <a:p>
            <a:r>
              <a:rPr lang="en-US" dirty="0"/>
              <a:t>tb100102025</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3778774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the previous slide, it has been common for Moses’s name to be characterized as Egyptian, notwithstanding the explanation given for its meaning, which is not the Egyptian meaning of the word. Beegle goes so far as to suggest that this was due to the ignorance of the author himself. </a:t>
            </a:r>
            <a:r>
              <a:rPr lang="en-US" b="0" i="0" u="none" strike="noStrike" baseline="0" dirty="0">
                <a:solidFill>
                  <a:srgbClr val="000000"/>
                </a:solidFill>
              </a:rPr>
              <a:t>“The biblical writer apparently did not know that it was a shortened Egyptian name, but assuming that Pharaoh’s daughter knew Hebrew, he had her use popular etymology to base the name on the verb </a:t>
            </a:r>
            <a:r>
              <a:rPr lang="en-US" b="0" i="1" u="none" strike="noStrike" baseline="0" dirty="0" err="1">
                <a:solidFill>
                  <a:srgbClr val="000000"/>
                </a:solidFill>
                <a:cs typeface="Accordance" panose="00000400000000000000" pitchFamily="2" charset="-79"/>
              </a:rPr>
              <a:t>māša</a:t>
            </a:r>
            <a:r>
              <a:rPr lang="en-US" b="0" i="1" u="none" strike="noStrike" baseline="0" dirty="0">
                <a:solidFill>
                  <a:srgbClr val="000000"/>
                </a:solidFill>
                <a:cs typeface="Accordance" panose="00000400000000000000" pitchFamily="2" charset="-79"/>
              </a:rPr>
              <a:t>̂ </a:t>
            </a:r>
            <a:r>
              <a:rPr lang="en-US" b="0" i="0" u="none" strike="noStrike" baseline="0" dirty="0">
                <a:solidFill>
                  <a:srgbClr val="000000"/>
                </a:solidFill>
                <a:cs typeface="Accordance" panose="00000400000000000000" pitchFamily="2" charset="-79"/>
              </a:rPr>
              <a:t>(‘to draw out’): ‘Because I drew him out of the water’ (</a:t>
            </a:r>
            <a:r>
              <a:rPr lang="en-US" b="0" i="0" u="none" strike="noStrike" baseline="0" dirty="0" err="1">
                <a:solidFill>
                  <a:srgbClr val="000000"/>
                </a:solidFill>
                <a:cs typeface="Accordance" panose="00000400000000000000" pitchFamily="2" charset="-79"/>
              </a:rPr>
              <a:t>Exod</a:t>
            </a:r>
            <a:r>
              <a:rPr lang="en-US" b="0" i="0" u="none" strike="noStrike" baseline="0" dirty="0">
                <a:solidFill>
                  <a:srgbClr val="000000"/>
                </a:solidFill>
                <a:cs typeface="Accordance" panose="00000400000000000000" pitchFamily="2" charset="-79"/>
              </a:rPr>
              <a:t> 2:10). The name actually stems from the Egyptian verb </a:t>
            </a:r>
            <a:r>
              <a:rPr lang="en-US" b="0" i="1" u="none" strike="noStrike" baseline="0" dirty="0" err="1">
                <a:solidFill>
                  <a:srgbClr val="000000"/>
                </a:solidFill>
                <a:cs typeface="Accordance" panose="00000400000000000000" pitchFamily="2" charset="-79"/>
              </a:rPr>
              <a:t>msy</a:t>
            </a:r>
            <a:r>
              <a:rPr lang="en-US" b="0" i="1" u="none" strike="noStrike" baseline="0" dirty="0">
                <a:solidFill>
                  <a:srgbClr val="000000"/>
                </a:solidFill>
                <a:cs typeface="Accordance" panose="00000400000000000000" pitchFamily="2" charset="-79"/>
              </a:rPr>
              <a:t> </a:t>
            </a:r>
            <a:r>
              <a:rPr lang="en-US" b="0" i="0" u="none" strike="noStrike" baseline="0" dirty="0">
                <a:solidFill>
                  <a:srgbClr val="000000"/>
                </a:solidFill>
                <a:cs typeface="Accordance" panose="00000400000000000000" pitchFamily="2" charset="-79"/>
              </a:rPr>
              <a:t>‘to give birth’ and appears as ‘Mose’ with the name of a god: e.g., </a:t>
            </a:r>
            <a:r>
              <a:rPr lang="en-US" b="0" i="0" u="none" strike="noStrike" baseline="0" dirty="0" err="1">
                <a:solidFill>
                  <a:srgbClr val="000000"/>
                </a:solidFill>
                <a:cs typeface="Accordance" panose="00000400000000000000" pitchFamily="2" charset="-79"/>
              </a:rPr>
              <a:t>Tuthmosis</a:t>
            </a:r>
            <a:r>
              <a:rPr lang="en-US" b="0" i="0" u="none" strike="noStrike" baseline="0" dirty="0">
                <a:solidFill>
                  <a:srgbClr val="000000"/>
                </a:solidFill>
                <a:cs typeface="Accordance" panose="00000400000000000000" pitchFamily="2" charset="-79"/>
              </a:rPr>
              <a:t> ‘Toth is born’ and Rameses </a:t>
            </a:r>
            <a:r>
              <a:rPr lang="en-US" b="0" i="0" u="none" strike="noStrike" baseline="0" dirty="0" err="1">
                <a:solidFill>
                  <a:srgbClr val="000000"/>
                </a:solidFill>
                <a:cs typeface="Accordance" panose="00000400000000000000" pitchFamily="2" charset="-79"/>
              </a:rPr>
              <a:t>‘Re</a:t>
            </a:r>
            <a:r>
              <a:rPr lang="en-US" b="0" i="0" u="none" strike="noStrike" baseline="0" dirty="0">
                <a:solidFill>
                  <a:srgbClr val="000000"/>
                </a:solidFill>
                <a:cs typeface="Accordance" panose="00000400000000000000" pitchFamily="2" charset="-79"/>
              </a:rPr>
              <a:t> is born.’ Since the Egyptians often shortened such names to “Mose,” it is implicit that “Moses” was longer at first, but there is no indication as to the deity involved” (Beegle 1992: 911). </a:t>
            </a:r>
          </a:p>
          <a:p>
            <a:endParaRPr lang="en-US" b="0" i="0" u="none" strike="noStrike" baseline="0" dirty="0">
              <a:solidFill>
                <a:srgbClr val="000000"/>
              </a:solidFill>
              <a:cs typeface="Accordance" panose="00000400000000000000" pitchFamily="2" charset="-79"/>
            </a:endParaRPr>
          </a:p>
          <a:p>
            <a:r>
              <a:rPr lang="en-US" b="0" i="0" u="none" strike="noStrike" baseline="0" dirty="0">
                <a:solidFill>
                  <a:srgbClr val="000000"/>
                </a:solidFill>
                <a:cs typeface="Accordance" panose="00000400000000000000" pitchFamily="2" charset="-79"/>
              </a:rPr>
              <a:t>Such a view is particularly problematic for those who accept Mosaic authorship of Exodus. In contrast to the “shortened name” view, Kitchen notes that “we have also very many Egyptians who were actually just called ‘Mose,” without omission of any particular deity. Most famous because of his family’s long lawsuit is the middle-class scribe Mose (of the temple of Ptah at Memphis), under Rameses II; but he had many homonyms. So, the omission-of-deity explanation is to be dismissed as wrong” (Kitchen 2003: 296–97).</a:t>
            </a:r>
            <a:endParaRPr lang="en-US" baseline="0" dirty="0"/>
          </a:p>
          <a:p>
            <a:endParaRPr lang="en-US" baseline="0" dirty="0"/>
          </a:p>
          <a:p>
            <a:pPr marL="0" indent="0" eaLnBrk="1" hangingPunct="1">
              <a:buFontTx/>
              <a:buNone/>
            </a:pPr>
            <a:r>
              <a:rPr lang="en-US" b="1" dirty="0"/>
              <a:t>References: </a:t>
            </a:r>
          </a:p>
          <a:p>
            <a:r>
              <a:rPr lang="en-US" dirty="0">
                <a:effectLst/>
              </a:rPr>
              <a:t>Beegle, Dewey M</a:t>
            </a:r>
            <a:r>
              <a:rPr lang="en-US" dirty="0"/>
              <a:t>.</a:t>
            </a:r>
          </a:p>
          <a:p>
            <a:pPr marL="685800" indent="-457200">
              <a:tabLst>
                <a:tab pos="685800" algn="l"/>
              </a:tabLst>
            </a:pPr>
            <a:r>
              <a:rPr lang="en-US" dirty="0"/>
              <a:t>1992	Moses. </a:t>
            </a:r>
            <a:r>
              <a:rPr lang="en-US" i="1" dirty="0"/>
              <a:t>Anchor Bible Dictionary, </a:t>
            </a:r>
            <a:r>
              <a:rPr lang="en-US" dirty="0"/>
              <a:t>vol. 4, ed. D. N. Freedman. New York: Doubleday.</a:t>
            </a:r>
            <a:endParaRPr lang="en-US" b="1" dirty="0"/>
          </a:p>
          <a:p>
            <a:r>
              <a:rPr lang="en-US" dirty="0"/>
              <a:t>Kitchen, Kenneth A.</a:t>
            </a:r>
          </a:p>
          <a:p>
            <a:pPr marL="685800" indent="-457200">
              <a:tabLst>
                <a:tab pos="685800" algn="l"/>
              </a:tabLst>
            </a:pPr>
            <a:r>
              <a:rPr lang="en-US" dirty="0"/>
              <a:t>2003	</a:t>
            </a:r>
            <a:r>
              <a:rPr lang="en-US" i="1" dirty="0"/>
              <a:t>On the Reliability of the Old Testament</a:t>
            </a:r>
            <a:r>
              <a:rPr lang="en-US" dirty="0"/>
              <a:t>. Grand Rapids: Eerdmans. </a:t>
            </a:r>
          </a:p>
          <a:p>
            <a:endParaRPr lang="en-US" dirty="0"/>
          </a:p>
          <a:p>
            <a:r>
              <a:rPr lang="en-US" dirty="0"/>
              <a:t>tb061616777</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793638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painting comes from the tomb of </a:t>
            </a:r>
            <a:r>
              <a:rPr lang="en-US" err="1"/>
              <a:t>Rekhmire</a:t>
            </a:r>
            <a:r>
              <a:rPr lang="en-US"/>
              <a:t> at Thebes.</a:t>
            </a:r>
          </a:p>
          <a:p>
            <a:endParaRPr lang="en-US"/>
          </a:p>
          <a:p>
            <a:r>
              <a:rPr lang="en-US"/>
              <a:t>adr1603142971c</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8627072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Egyptian tomb painting depicts the main activities associated with making bricks. In the lower center, men use hoes to dig up the dry clay soil that will be the base for the bricks. On the far left, two men draw water from a pond, which will be mixed with the soil to create clay</a:t>
            </a:r>
            <a:r>
              <a:rPr lang="en-US" dirty="0"/>
              <a:t>. At</a:t>
            </a:r>
            <a:r>
              <a:rPr lang="en-US" baseline="0" dirty="0"/>
              <a:t> the upper right, two men mix water and soil in a pit to create a clay that is the right consistency for the bricks. At the upper center, to the right of the pond, a man lays out row after row of bricks using a wooden brick mold. This scene was photographed at the tomb of </a:t>
            </a:r>
            <a:r>
              <a:rPr lang="en-US" baseline="0" dirty="0" err="1"/>
              <a:t>Rekhmire</a:t>
            </a:r>
            <a:r>
              <a:rPr lang="en-US" baseline="0" dirty="0"/>
              <a:t>, </a:t>
            </a:r>
            <a:r>
              <a:rPr lang="en-US" dirty="0"/>
              <a:t>who served as "Governor of the Town" and Vizier during the reigns of Thutmose III and Amenhotep II, circa 1400 BC.</a:t>
            </a:r>
            <a:r>
              <a:rPr lang="en-US" baseline="0" dirty="0"/>
              <a:t>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adr1603142961</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603740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Egyptian tomb painting depicts the main activities associated with making bricks. In the lower center, men use hoes to dig up the dry clay soil that will be the base for the bricks. On the far left, two men draw water from a pond, which will be mixed with the soil to create clay</a:t>
            </a:r>
            <a:r>
              <a:rPr lang="en-US" dirty="0"/>
              <a:t>. At</a:t>
            </a:r>
            <a:r>
              <a:rPr lang="en-US" baseline="0" dirty="0"/>
              <a:t> the upper right, two men mix water and soil in a pit to create a clay that is the right consistency for the bricks. At the upper center, to the right of the pond, a man lays out row after row of bricks using a wooden brick mold. This scene was photographed at the tomb of </a:t>
            </a:r>
            <a:r>
              <a:rPr lang="en-US" baseline="0" dirty="0" err="1"/>
              <a:t>Rekhmire</a:t>
            </a:r>
            <a:r>
              <a:rPr lang="en-US" baseline="0" dirty="0"/>
              <a:t>, </a:t>
            </a:r>
            <a:r>
              <a:rPr lang="en-US" dirty="0"/>
              <a:t>who served as "Governor of the Town" and Vizier during the reigns of Thutmose III and Amenhotep II, circa 1400 BC.</a:t>
            </a:r>
            <a:r>
              <a:rPr lang="en-US" baseline="0" dirty="0"/>
              <a:t> See the next slide for the continuation of this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adr1603142961</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7797608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scene is the continuation of the scene shown</a:t>
            </a:r>
            <a:r>
              <a:rPr lang="en-US" baseline="0" dirty="0"/>
              <a:t> on the previous slide. </a:t>
            </a:r>
            <a:r>
              <a:rPr lang="en-US" dirty="0"/>
              <a:t>At</a:t>
            </a:r>
            <a:r>
              <a:rPr lang="en-US" baseline="0" dirty="0"/>
              <a:t> the upper center, two men mix water and soil in a pit to create a clay that is the right consistency for the bricks. At the center is a stack of finished bricks, waiting for transport. Finally, at the far right, men carry off finished bricks, using shoulder yokes. Two foremen are visible; one is seated watching the men mixing clay, and the other is standing at the far right. Both foremen hold sticks. This scene was photographed at the tomb of </a:t>
            </a:r>
            <a:r>
              <a:rPr lang="en-US" baseline="0" dirty="0" err="1"/>
              <a:t>Rekhmire</a:t>
            </a:r>
            <a:r>
              <a:rPr lang="en-US" baseline="0" dirty="0"/>
              <a:t>, </a:t>
            </a:r>
            <a:r>
              <a:rPr lang="en-US" dirty="0"/>
              <a:t>who served as "Governor of the Town" and Vizier during the reigns of Thutmose III and Amenhotep II, circa 1400 BC.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adr1603142962</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03280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statuette comes from the tomb of Isi at </a:t>
            </a:r>
            <a:r>
              <a:rPr lang="en-US" err="1"/>
              <a:t>Edfu</a:t>
            </a:r>
            <a:r>
              <a:rPr lang="en-US"/>
              <a:t>, Egypt. It was photographed at the Louvre Museum</a:t>
            </a:r>
            <a:r>
              <a:rPr lang="en-US" baseline="0"/>
              <a:t>.</a:t>
            </a:r>
            <a:endParaRPr lang="en-US"/>
          </a:p>
          <a:p>
            <a:endParaRPr lang="en-US"/>
          </a:p>
          <a:p>
            <a:r>
              <a:rPr lang="en-US"/>
              <a:t>tb0928195945</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308955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scene is the continuation of the scene shown</a:t>
            </a:r>
            <a:r>
              <a:rPr lang="en-US" baseline="0" dirty="0"/>
              <a:t> on the previous slide. </a:t>
            </a:r>
            <a:r>
              <a:rPr lang="en-US" dirty="0"/>
              <a:t>At</a:t>
            </a:r>
            <a:r>
              <a:rPr lang="en-US" baseline="0" dirty="0"/>
              <a:t> the upper center, two men mix water and soil in a pit to create a clay that is the right consistency for the bricks. At the center is a stack of finished bricks, waiting for transport. Finally, at the far right, men carry off finished bricks, using shoulder yokes. Two foremen are visible; one is seated watching the men mixing clay, and the other is standing at the far right. Both foremen hold sticks. This scene was photographed at the tomb of </a:t>
            </a:r>
            <a:r>
              <a:rPr lang="en-US" baseline="0" dirty="0" err="1"/>
              <a:t>Rekhmire</a:t>
            </a:r>
            <a:r>
              <a:rPr lang="en-US" baseline="0" dirty="0"/>
              <a:t>, </a:t>
            </a:r>
            <a:r>
              <a:rPr lang="en-US" dirty="0"/>
              <a:t>who served as "Governor of the Town" and Vizier during the reigns of Thutmose III and Amenhotep II, circa 1400 BC.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adr1603142962</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3578468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painting</a:t>
            </a:r>
            <a:r>
              <a:rPr lang="en-US" baseline="0" dirty="0"/>
              <a:t> </a:t>
            </a:r>
            <a:r>
              <a:rPr lang="en-US" dirty="0"/>
              <a:t>is from Thebes, from the reign of Thutmose III or early in the reign of Amenhotep II. Note the taskmaster with a rod on the right hand side.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adr1603142960c</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2794330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This</a:t>
            </a:r>
            <a:r>
              <a:rPr lang="en-US" baseline="0"/>
              <a:t> relief shows an Egyptian slave being punished by thrashing.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adr1603226680</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2788258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from the tomb of the vizier </a:t>
            </a:r>
            <a:r>
              <a:rPr lang="en-US" dirty="0" err="1"/>
              <a:t>Mereruka</a:t>
            </a:r>
            <a:r>
              <a:rPr lang="en-US" dirty="0"/>
              <a:t>, second in command only to the king during the 6th Dynasty, shows one man being beaten and another being hauled away after a beating, perhaps to a prison.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Ovedc</a:t>
            </a:r>
            <a:r>
              <a:rPr lang="en-US" kern="100" dirty="0">
                <a:effectLst/>
                <a:ea typeface="Calibri" panose="020F0502020204030204" pitchFamily="34" charset="0"/>
              </a:rPr>
              <a:t> and is licensed under CC BY-SA 4.0, via Wikimedia Commons: https://commons.wikimedia.org/wiki/File:By_ovedc_-_Mastaba_of_Mereruka_-10.jpg.</a:t>
            </a:r>
            <a:endParaRPr lang="en-US" dirty="0"/>
          </a:p>
          <a:p>
            <a:endParaRPr lang="en-US" dirty="0"/>
          </a:p>
          <a:p>
            <a:r>
              <a:rPr lang="en-US" kern="100" dirty="0">
                <a:effectLst/>
                <a:ea typeface="Calibri" panose="020F0502020204030204" pitchFamily="34" charset="0"/>
              </a:rPr>
              <a:t>wiki1005171415495312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1061428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upper register of this tomb painting depicts a man being beaten, perhaps for failure to pay his taxes. This is thought to have been a more common form of punishment in ancient Egypt than imprisonment. This tomb painting was photographed in the tomb of </a:t>
            </a:r>
            <a:r>
              <a:rPr lang="en-US" dirty="0" err="1"/>
              <a:t>Menna</a:t>
            </a:r>
            <a:r>
              <a:rPr lang="en-US" dirty="0"/>
              <a:t>, a scribe and “Overseer of Fields” during the reign of Amenhotep III.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Ovedc</a:t>
            </a:r>
            <a:r>
              <a:rPr lang="en-US" kern="100" dirty="0">
                <a:effectLst/>
                <a:ea typeface="Calibri" panose="020F0502020204030204" pitchFamily="34" charset="0"/>
              </a:rPr>
              <a:t> and is licensed under CC BY-SA 4.0, via Wikimedia Commons: https://commons.wikimedia.org/wiki/File:By_ovedc_-_Tomb_of_Menna_-_17.jpg.</a:t>
            </a:r>
            <a:endParaRPr lang="en-US" dirty="0"/>
          </a:p>
          <a:p>
            <a:endParaRPr lang="en-US" dirty="0"/>
          </a:p>
          <a:p>
            <a:r>
              <a:rPr lang="en-US" kern="100" dirty="0">
                <a:effectLst/>
                <a:ea typeface="Calibri" panose="020F0502020204030204" pitchFamily="34" charset="0"/>
              </a:rPr>
              <a:t>wiki1010171206555312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832819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mn-lt"/>
                <a:ea typeface="+mn-ea"/>
                <a:cs typeface="+mn-cs"/>
              </a:rPr>
              <a:t>This illustration comes from Carlo </a:t>
            </a:r>
            <a:r>
              <a:rPr lang="en-US" sz="1200" kern="1200" dirty="0" err="1">
                <a:effectLst/>
                <a:latin typeface="+mn-lt"/>
                <a:ea typeface="+mn-ea"/>
                <a:cs typeface="+mn-cs"/>
              </a:rPr>
              <a:t>Lasinio</a:t>
            </a:r>
            <a:r>
              <a:rPr lang="en-US" sz="1200" kern="1200" dirty="0">
                <a:effectLst/>
                <a:latin typeface="+mn-lt"/>
                <a:ea typeface="+mn-ea"/>
                <a:cs typeface="+mn-cs"/>
              </a:rPr>
              <a:t> and Giuseppe </a:t>
            </a:r>
            <a:r>
              <a:rPr lang="en-US" sz="1200" kern="1200" dirty="0" err="1">
                <a:effectLst/>
                <a:latin typeface="+mn-lt"/>
                <a:ea typeface="+mn-ea"/>
                <a:cs typeface="+mn-cs"/>
              </a:rPr>
              <a:t>Angelelli</a:t>
            </a:r>
            <a:r>
              <a:rPr lang="en-US" sz="1200" kern="1200" dirty="0">
                <a:effectLst/>
                <a:latin typeface="+mn-lt"/>
                <a:ea typeface="+mn-ea"/>
                <a:cs typeface="+mn-cs"/>
              </a:rPr>
              <a:t>, </a:t>
            </a:r>
            <a:r>
              <a:rPr lang="en-US" sz="1200" i="1" kern="1200" dirty="0">
                <a:effectLst/>
                <a:latin typeface="+mn-lt"/>
                <a:ea typeface="+mn-ea"/>
                <a:cs typeface="+mn-cs"/>
              </a:rPr>
              <a:t>I </a:t>
            </a:r>
            <a:r>
              <a:rPr lang="en-US" sz="1200" i="1" kern="1200" dirty="0" err="1">
                <a:effectLst/>
                <a:latin typeface="+mn-lt"/>
                <a:ea typeface="+mn-ea"/>
                <a:cs typeface="+mn-cs"/>
              </a:rPr>
              <a:t>Monumenti</a:t>
            </a:r>
            <a:r>
              <a:rPr lang="en-US" sz="1200" i="1" kern="1200" dirty="0">
                <a:effectLst/>
                <a:latin typeface="+mn-lt"/>
                <a:ea typeface="+mn-ea"/>
                <a:cs typeface="+mn-cs"/>
              </a:rPr>
              <a:t> </a:t>
            </a:r>
            <a:r>
              <a:rPr lang="en-US" sz="1200" i="1" kern="1200" dirty="0" err="1">
                <a:effectLst/>
                <a:latin typeface="+mn-lt"/>
                <a:ea typeface="+mn-ea"/>
                <a:cs typeface="+mn-cs"/>
              </a:rPr>
              <a:t>dell'Egitto</a:t>
            </a:r>
            <a:r>
              <a:rPr lang="en-US" sz="1200" kern="1200" dirty="0">
                <a:effectLst/>
                <a:latin typeface="+mn-lt"/>
                <a:ea typeface="+mn-ea"/>
                <a:cs typeface="+mn-cs"/>
              </a:rPr>
              <a:t>, published in 1832–1844. Public domain, from the New York Public Library, </a:t>
            </a:r>
            <a:r>
              <a:rPr lang="en-US" sz="1200" u="none" kern="1200" dirty="0">
                <a:effectLst/>
                <a:latin typeface="+mn-lt"/>
                <a:ea typeface="+mn-ea"/>
                <a:cs typeface="+mn-cs"/>
              </a:rPr>
              <a:t>http://digitalcollections.nypl.org/items/510d47d9-4760-a3d9-e040-e00a18064a99. </a:t>
            </a:r>
            <a:r>
              <a:rPr lang="en-US" sz="1200" u="none" kern="1200" baseline="0" dirty="0">
                <a:effectLst/>
                <a:latin typeface="+mn-lt"/>
                <a:ea typeface="+mn-ea"/>
                <a:cs typeface="+mn-cs"/>
              </a:rPr>
              <a:t>See the next slide for a box around the beating.</a:t>
            </a:r>
            <a:endParaRPr lang="en-US" sz="1200" kern="1200" dirty="0">
              <a:effectLst/>
              <a:latin typeface="+mn-lt"/>
              <a:ea typeface="+mn-ea"/>
              <a:cs typeface="+mn-cs"/>
            </a:endParaRPr>
          </a:p>
          <a:p>
            <a:endParaRPr lang="en-US" dirty="0"/>
          </a:p>
          <a:p>
            <a:r>
              <a:rPr lang="en-US" dirty="0"/>
              <a:t>nypl</a:t>
            </a:r>
            <a:r>
              <a:rPr lang="en-US" sz="1200" b="0" i="0" kern="1200" dirty="0">
                <a:effectLst/>
                <a:latin typeface="+mn-lt"/>
                <a:ea typeface="+mn-ea"/>
                <a:cs typeface="+mn-cs"/>
              </a:rPr>
              <a:t>425464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601045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mn-lt"/>
                <a:ea typeface="+mn-ea"/>
                <a:cs typeface="+mn-cs"/>
              </a:rPr>
              <a:t>This illustration comes from Carlo </a:t>
            </a:r>
            <a:r>
              <a:rPr lang="en-US" sz="1200" kern="1200" dirty="0" err="1">
                <a:effectLst/>
                <a:latin typeface="+mn-lt"/>
                <a:ea typeface="+mn-ea"/>
                <a:cs typeface="+mn-cs"/>
              </a:rPr>
              <a:t>Lasinio</a:t>
            </a:r>
            <a:r>
              <a:rPr lang="en-US" sz="1200" kern="1200" dirty="0">
                <a:effectLst/>
                <a:latin typeface="+mn-lt"/>
                <a:ea typeface="+mn-ea"/>
                <a:cs typeface="+mn-cs"/>
              </a:rPr>
              <a:t> and Giuseppe </a:t>
            </a:r>
            <a:r>
              <a:rPr lang="en-US" sz="1200" kern="1200" dirty="0" err="1">
                <a:effectLst/>
                <a:latin typeface="+mn-lt"/>
                <a:ea typeface="+mn-ea"/>
                <a:cs typeface="+mn-cs"/>
              </a:rPr>
              <a:t>Angelelli</a:t>
            </a:r>
            <a:r>
              <a:rPr lang="en-US" sz="1200" kern="1200" dirty="0">
                <a:effectLst/>
                <a:latin typeface="+mn-lt"/>
                <a:ea typeface="+mn-ea"/>
                <a:cs typeface="+mn-cs"/>
              </a:rPr>
              <a:t>, </a:t>
            </a:r>
            <a:r>
              <a:rPr lang="en-US" sz="1200" i="1" kern="1200" dirty="0">
                <a:effectLst/>
                <a:latin typeface="+mn-lt"/>
                <a:ea typeface="+mn-ea"/>
                <a:cs typeface="+mn-cs"/>
              </a:rPr>
              <a:t>I </a:t>
            </a:r>
            <a:r>
              <a:rPr lang="en-US" sz="1200" i="1" kern="1200" dirty="0" err="1">
                <a:effectLst/>
                <a:latin typeface="+mn-lt"/>
                <a:ea typeface="+mn-ea"/>
                <a:cs typeface="+mn-cs"/>
              </a:rPr>
              <a:t>Monumenti</a:t>
            </a:r>
            <a:r>
              <a:rPr lang="en-US" sz="1200" i="1" kern="1200" dirty="0">
                <a:effectLst/>
                <a:latin typeface="+mn-lt"/>
                <a:ea typeface="+mn-ea"/>
                <a:cs typeface="+mn-cs"/>
              </a:rPr>
              <a:t> </a:t>
            </a:r>
            <a:r>
              <a:rPr lang="en-US" sz="1200" i="1" kern="1200" dirty="0" err="1">
                <a:effectLst/>
                <a:latin typeface="+mn-lt"/>
                <a:ea typeface="+mn-ea"/>
                <a:cs typeface="+mn-cs"/>
              </a:rPr>
              <a:t>dell'Egitto</a:t>
            </a:r>
            <a:r>
              <a:rPr lang="en-US" sz="1200" kern="1200" dirty="0">
                <a:effectLst/>
                <a:latin typeface="+mn-lt"/>
                <a:ea typeface="+mn-ea"/>
                <a:cs typeface="+mn-cs"/>
              </a:rPr>
              <a:t>, published in 1832–1844. Public domain, from the New York Public Library, </a:t>
            </a:r>
            <a:r>
              <a:rPr lang="en-US" sz="1200" u="none" kern="1200" dirty="0">
                <a:effectLst/>
                <a:latin typeface="+mn-lt"/>
                <a:ea typeface="+mn-ea"/>
                <a:cs typeface="+mn-cs"/>
              </a:rPr>
              <a:t>http://digitalcollections.nypl.org/items/510d47d9-4760-a3d9-e040-e00a18064a99.</a:t>
            </a:r>
            <a:endParaRPr lang="en-US" u="none" dirty="0"/>
          </a:p>
          <a:p>
            <a:endParaRPr lang="en-US" dirty="0"/>
          </a:p>
          <a:p>
            <a:r>
              <a:rPr lang="en-US" dirty="0"/>
              <a:t>nypl</a:t>
            </a:r>
            <a:r>
              <a:rPr lang="en-US" sz="1200" b="0" i="0" kern="1200" dirty="0">
                <a:effectLst/>
                <a:latin typeface="+mn-lt"/>
                <a:ea typeface="+mn-ea"/>
                <a:cs typeface="+mn-cs"/>
              </a:rPr>
              <a:t>425464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1406336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relief was photographed at the Museum of Archaeology and Anthropology at the University of Pennsylvania.</a:t>
            </a:r>
          </a:p>
          <a:p>
            <a:endParaRPr lang="en-US"/>
          </a:p>
          <a:p>
            <a:r>
              <a:rPr lang="en-US"/>
              <a:t>tb072311798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67</a:t>
            </a:fld>
            <a:endParaRPr lang="en-US"/>
          </a:p>
        </p:txBody>
      </p:sp>
    </p:spTree>
    <p:extLst>
      <p:ext uri="{BB962C8B-B14F-4D97-AF65-F5344CB8AC3E}">
        <p14:creationId xmlns:p14="http://schemas.microsoft.com/office/powerpoint/2010/main" val="38155484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scene shows Hittite spies</a:t>
            </a:r>
            <a:r>
              <a:rPr lang="en-US" dirty="0"/>
              <a:t> being beaten in the Egyptian camp</a:t>
            </a:r>
            <a:r>
              <a:rPr lang="en-US"/>
              <a:t>. It </a:t>
            </a:r>
            <a:r>
              <a:rPr lang="en-US" sz="1200" kern="1200" dirty="0">
                <a:solidFill>
                  <a:schemeClr val="tx1"/>
                </a:solidFill>
                <a:effectLst/>
                <a:latin typeface="+mn-lt"/>
                <a:ea typeface="+mn-ea"/>
                <a:cs typeface="+mn-cs"/>
              </a:rPr>
              <a:t>was photographed at Abu Simbel in southern Egypt.</a:t>
            </a:r>
            <a:endParaRPr lang="en-US" dirty="0"/>
          </a:p>
          <a:p>
            <a:endParaRPr lang="en-US"/>
          </a:p>
          <a:p>
            <a:r>
              <a:rPr lang="en-US"/>
              <a:t>adr1603215722</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2047467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of a gouache on board painting is in the public domain, via the Jewish Museum: https://thejewishmuseum.org/collection/26334-moses-slays-an-Egyptian. Generative AI was used to extend the edges of the image; the original photo is available behind this image.</a:t>
            </a:r>
          </a:p>
          <a:p>
            <a:endParaRPr lang="en-US" dirty="0"/>
          </a:p>
          <a:p>
            <a:r>
              <a:rPr lang="en-US" dirty="0">
                <a:ea typeface="Calibri"/>
                <a:cs typeface="Calibri"/>
              </a:rPr>
              <a:t>tjm26334</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66508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modern</a:t>
            </a:r>
            <a:r>
              <a:rPr lang="en-US" baseline="0" dirty="0"/>
              <a:t> illustration shows a Jewish wedding.</a:t>
            </a:r>
            <a:endParaRPr lang="en-US" dirty="0"/>
          </a:p>
          <a:p>
            <a:endParaRPr lang="en-US" dirty="0"/>
          </a:p>
          <a:p>
            <a:r>
              <a:rPr lang="en-US" dirty="0"/>
              <a:t>tb020503003</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4563258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tb010605638c</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4995311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a:t>This scene depicts foreigners engaged in a sort of martial arts.</a:t>
            </a:r>
          </a:p>
          <a:p>
            <a:endParaRPr lang="nn-NO"/>
          </a:p>
          <a:p>
            <a:r>
              <a:rPr lang="nn-NO"/>
              <a:t>tb011105895</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863386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a judge (Heb. </a:t>
            </a:r>
            <a:r>
              <a:rPr lang="en-US" i="1" dirty="0" err="1"/>
              <a:t>shaphat</a:t>
            </a:r>
            <a:r>
              <a:rPr lang="en-US" dirty="0"/>
              <a:t>, </a:t>
            </a:r>
            <a:r>
              <a:rPr lang="he-IL" b="0" i="0" u="none" strike="noStrike" baseline="0" dirty="0">
                <a:latin typeface="SBL Hebrew"/>
                <a:cs typeface="SBL Hebrew" panose="02000000000000000000" pitchFamily="2" charset="-79"/>
              </a:rPr>
              <a:t>שָׁפַט</a:t>
            </a:r>
            <a:r>
              <a:rPr lang="en-US" dirty="0"/>
              <a:t>) was well-known in Egypt at this time. The one who judged was viewed as a legitimate authority figure who could settle arguments and even execute judgments. The statue shown here illustrates the Egyptian practice of using a judge in a similar way, although at this time Moses did not occupy that office. </a:t>
            </a:r>
          </a:p>
          <a:p>
            <a:endParaRPr lang="en-US" dirty="0"/>
          </a:p>
          <a:p>
            <a:r>
              <a:rPr lang="en-US" dirty="0"/>
              <a:t>This image of 13th-dynasty</a:t>
            </a:r>
            <a:r>
              <a:rPr lang="en-US" baseline="0" dirty="0"/>
              <a:t> </a:t>
            </a:r>
            <a:r>
              <a:rPr lang="en-US" dirty="0"/>
              <a:t>depiction of an Egyptian judge comes from The Walters Art Museum, public domain, Acquired by Henry Walters, accession number 22.61, https://art.thewalters.org/detail/15557/standing-statuette-of-sa-hathor/.</a:t>
            </a:r>
            <a:endParaRPr lang="en-US" dirty="0">
              <a:ea typeface="Calibri"/>
              <a:cs typeface="Calibri"/>
            </a:endParaRPr>
          </a:p>
          <a:p>
            <a:endParaRPr lang="en-US" dirty="0">
              <a:ea typeface="Calibri"/>
              <a:cs typeface="Calibri"/>
            </a:endParaRPr>
          </a:p>
          <a:p>
            <a:r>
              <a:rPr lang="en-US" dirty="0">
                <a:ea typeface="Calibri"/>
                <a:cs typeface="Calibri"/>
              </a:rPr>
              <a:t>twam15557</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1391896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painting depicts people bringing their cases to be heard by a vizier. The bottom row is of particular interest, as it depicts two men bowing to the ground as they plead their case (far left), and two others being led off for punishment (bottom row, center). This painting</a:t>
            </a:r>
            <a:r>
              <a:rPr lang="en-US" baseline="0" dirty="0"/>
              <a:t> was photographed in the tomb of </a:t>
            </a:r>
            <a:r>
              <a:rPr lang="en-US" baseline="0" dirty="0" err="1"/>
              <a:t>Rekhmire</a:t>
            </a:r>
            <a:r>
              <a:rPr lang="en-US" baseline="0" dirty="0"/>
              <a:t> at Thebes.</a:t>
            </a:r>
            <a:endParaRPr lang="en-US" dirty="0"/>
          </a:p>
          <a:p>
            <a:endParaRPr lang="en-US" dirty="0"/>
          </a:p>
          <a:p>
            <a:r>
              <a:rPr lang="en-US" dirty="0"/>
              <a:t>adr1603142949c</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1961888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adr1603132830</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24501759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This statue portrays a dead man who had accompanied the legendary Odysseus and was killed while trying to escape from the cyclops Polyphemus. It was photographed at the </a:t>
            </a:r>
            <a:r>
              <a:rPr lang="en-US"/>
              <a:t>Ephesus Museum.</a:t>
            </a:r>
          </a:p>
          <a:p>
            <a:endParaRPr lang="en-US"/>
          </a:p>
          <a:p>
            <a:r>
              <a:rPr lang="en-US"/>
              <a:t>mjb010317518</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1912205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marble mask vividly demonstrates the fear that Moses felt. It was photographed at the Pompeii Exhibit</a:t>
            </a:r>
            <a:r>
              <a:rPr lang="en-US" baseline="0"/>
              <a:t> in the Nimes Museum.</a:t>
            </a:r>
            <a:endParaRPr lang="en-US"/>
          </a:p>
          <a:p>
            <a:endParaRPr lang="en-US"/>
          </a:p>
          <a:p>
            <a:r>
              <a:rPr lang="en-US"/>
              <a:t>tb092019572</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24835296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name of the king of Egypt at this time is not given. This statue was photographed at the Egyptian Museum in Cairo.</a:t>
            </a:r>
          </a:p>
          <a:p>
            <a:endParaRPr lang="en-US"/>
          </a:p>
          <a:p>
            <a:r>
              <a:rPr lang="en-US"/>
              <a:t>adr1603111721</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35576319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Moses was 40 years old when he fled Egypt (so Acts 7:23, and inferred from his age of 80 years in Exod 7:7; so also his age of 120 years at death, Deut 34:7). According to the Early Date Exodus of 1445/1446 BC, he fled Egypt in about 1485 BC, forty years before the Exodus. If this is accepted, the pharaoh from whom Moses fled was most likely Thutmose I (1493–1483 BC; but see different chronological scheme in Merrill 2008: 78). This statue of Thutmose I was photographed at a special exhibit at the </a:t>
            </a:r>
            <a:r>
              <a:rPr lang="en-US" dirty="0"/>
              <a:t>Rijksmuseum van </a:t>
            </a:r>
            <a:r>
              <a:rPr lang="en-US" dirty="0" err="1"/>
              <a:t>Oudheden</a:t>
            </a:r>
            <a:r>
              <a:rPr lang="en-US" baseline="0" dirty="0"/>
              <a:t>. </a:t>
            </a:r>
            <a:r>
              <a:rPr lang="en-US" kern="100" dirty="0">
                <a:effectLst/>
                <a:ea typeface="Calibri" panose="020F0502020204030204" pitchFamily="34" charset="0"/>
              </a:rPr>
              <a:t>This image comes from </a:t>
            </a:r>
            <a:r>
              <a:rPr lang="en-US" kern="100" dirty="0" err="1">
                <a:effectLst/>
                <a:ea typeface="Calibri" panose="020F0502020204030204" pitchFamily="34" charset="0"/>
              </a:rPr>
              <a:t>Sailko</a:t>
            </a:r>
            <a:r>
              <a:rPr lang="en-US" kern="100" dirty="0">
                <a:effectLst/>
                <a:ea typeface="Calibri" panose="020F0502020204030204" pitchFamily="34" charset="0"/>
              </a:rPr>
              <a:t> and is licensed under CC BY 3.0, via Wikimedia Commons: https://commons.wikimedia.org/wiki/File:Xviii_dinastia,_statua_seduta_di_thutmose_I,_da_karnak,_1493-1483_ac_ca._(museo_egizio)_02.jpg.</a:t>
            </a:r>
          </a:p>
          <a:p>
            <a:endParaRPr lang="en-US" baseline="0" dirty="0"/>
          </a:p>
          <a:p>
            <a:r>
              <a:rPr lang="en-US" b="1" baseline="0"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solidFill>
                  <a:schemeClr val="tx1"/>
                </a:solidFill>
                <a:effectLst/>
                <a:ea typeface="+mn-ea"/>
                <a:cs typeface="+mn-cs"/>
              </a:rPr>
              <a:t>Merrill, Eugene H.</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0" kern="1200" dirty="0">
                <a:solidFill>
                  <a:schemeClr val="tx1"/>
                </a:solidFill>
                <a:effectLst/>
                <a:ea typeface="+mn-ea"/>
                <a:cs typeface="+mn-cs"/>
              </a:rPr>
              <a:t>2008	</a:t>
            </a:r>
            <a:r>
              <a:rPr lang="en-US" i="1" kern="1200" dirty="0">
                <a:solidFill>
                  <a:schemeClr val="tx1"/>
                </a:solidFill>
                <a:effectLst/>
                <a:ea typeface="+mn-ea"/>
                <a:cs typeface="+mn-cs"/>
              </a:rPr>
              <a:t>Kingdom of Priests: A History of Old Testament Israel</a:t>
            </a:r>
            <a:r>
              <a:rPr lang="en-US" b="0" kern="1200" dirty="0">
                <a:solidFill>
                  <a:schemeClr val="tx1"/>
                </a:solidFill>
                <a:effectLst/>
                <a:ea typeface="+mn-ea"/>
                <a:cs typeface="+mn-cs"/>
              </a:rPr>
              <a:t>. 2nd </a:t>
            </a:r>
            <a:r>
              <a:rPr lang="en-US" dirty="0"/>
              <a:t>e</a:t>
            </a:r>
            <a:r>
              <a:rPr lang="en-US" b="0" kern="1200" dirty="0">
                <a:solidFill>
                  <a:schemeClr val="tx1"/>
                </a:solidFill>
                <a:effectLst/>
                <a:ea typeface="+mn-ea"/>
                <a:cs typeface="+mn-cs"/>
              </a:rPr>
              <a:t>dition.</a:t>
            </a:r>
            <a:r>
              <a:rPr lang="en-US" b="0" kern="1200" baseline="0" dirty="0">
                <a:solidFill>
                  <a:schemeClr val="tx1"/>
                </a:solidFill>
                <a:effectLst/>
                <a:ea typeface="+mn-ea"/>
                <a:cs typeface="+mn-cs"/>
              </a:rPr>
              <a:t> </a:t>
            </a:r>
            <a:r>
              <a:rPr lang="en-US" b="0" kern="1200" dirty="0">
                <a:solidFill>
                  <a:schemeClr val="tx1"/>
                </a:solidFill>
                <a:effectLst/>
                <a:ea typeface="+mn-ea"/>
                <a:cs typeface="+mn-cs"/>
              </a:rPr>
              <a:t>Grand Rapids: Baker.</a:t>
            </a:r>
            <a:endParaRPr lang="en-US" dirty="0"/>
          </a:p>
          <a:p>
            <a:endParaRPr lang="en-US" dirty="0"/>
          </a:p>
          <a:p>
            <a:r>
              <a:rPr lang="en-US" kern="100" dirty="0">
                <a:effectLst/>
                <a:ea typeface="Calibri" panose="020F0502020204030204" pitchFamily="34" charset="0"/>
              </a:rPr>
              <a:t>wiki0316171500342808688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3359228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sarcophagus was photographed at the Boston Museum of Fine Arts. </a:t>
            </a:r>
            <a:r>
              <a:rPr lang="en-US" kern="100" dirty="0">
                <a:effectLst/>
                <a:ea typeface="Calibri" panose="020F0502020204030204" pitchFamily="34" charset="0"/>
              </a:rPr>
              <a:t>This image comes from Miguel Hermoso Cuesta and is licensed under CC BY-SA 4.0, via Wikimedia Commons: https://commons.wikimedia.org/wiki/File:Boston_sarc%C3%B3fago_Tutmosis_I_01.jpg.</a:t>
            </a:r>
          </a:p>
          <a:p>
            <a:endParaRPr lang="en-US" kern="100" dirty="0">
              <a:effectLst/>
            </a:endParaRPr>
          </a:p>
          <a:p>
            <a:r>
              <a:rPr lang="en-US" kern="100" dirty="0">
                <a:effectLst/>
                <a:ea typeface="Calibri" panose="020F0502020204030204" pitchFamily="34" charset="0"/>
              </a:rPr>
              <a:t>wiki0716161802475184705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197492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Jochebed is named as the mother of Moses (and his siblings) and</a:t>
            </a:r>
            <a:r>
              <a:rPr lang="en-US" baseline="0" dirty="0"/>
              <a:t> wife of Amram in Exodus 6:20 and Numbers 26:59, though comparison with other passages suggests that she and Amram were more distant ancestors of Moses (Gen 46:11; </a:t>
            </a:r>
            <a:r>
              <a:rPr lang="en-US" baseline="0" dirty="0" err="1"/>
              <a:t>Exod</a:t>
            </a:r>
            <a:r>
              <a:rPr lang="en-US" baseline="0" dirty="0"/>
              <a:t> 12:40). </a:t>
            </a:r>
            <a:r>
              <a:rPr lang="en-US" dirty="0"/>
              <a:t>“Jochebed Street” is located in the Baka neighborhood, south of the Old City.</a:t>
            </a:r>
          </a:p>
          <a:p>
            <a:endParaRPr lang="en-US" dirty="0"/>
          </a:p>
          <a:p>
            <a:r>
              <a:rPr lang="en-US" dirty="0"/>
              <a:t>lbd102218497</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37489940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According to the Late Date Theory, the Exodus took place sometime in the 13th century, although there is no consensus regarding a specific date. Hoffmeier writes, “If there is a prevailing view among historians, biblical scholars, and archaeologists, an exodus in the Ramesside era (1279–1213 B.C.) is still favored” (</a:t>
            </a:r>
            <a:r>
              <a:rPr lang="en-US" baseline="0" dirty="0" err="1"/>
              <a:t>Hoffmeier</a:t>
            </a:r>
            <a:r>
              <a:rPr lang="en-US" baseline="0" dirty="0"/>
              <a:t> 1997: 126). The Late Date view typically regards Rameses II as the pharaoh of the exodus, and Moses would have fled from one of his predecessors. This photograph shows Seti I, the father of Rameses. </a:t>
            </a:r>
            <a:r>
              <a:rPr lang="en-US" b="0" baseline="0" dirty="0"/>
              <a:t>This statue of Seti I was photographed at the Dallas Museum of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Reference:</a:t>
            </a:r>
          </a:p>
          <a:p>
            <a:r>
              <a:rPr lang="en-US" dirty="0"/>
              <a:t>Hoffmeier, James K.</a:t>
            </a:r>
          </a:p>
          <a:p>
            <a:pPr marL="685800" indent="-457200">
              <a:tabLst>
                <a:tab pos="685800" algn="l"/>
              </a:tabLst>
            </a:pPr>
            <a:r>
              <a:rPr lang="en-US" dirty="0"/>
              <a:t>1997	</a:t>
            </a:r>
            <a:r>
              <a:rPr lang="en-US" i="1" dirty="0"/>
              <a:t>Israel in Egypt: The Evidence for the Authenticity of the Exodus Tradition</a:t>
            </a:r>
            <a:r>
              <a:rPr lang="en-US" dirty="0"/>
              <a:t>. New York: Oxford University Press.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dirty="0"/>
              <a:t>adr1710135598</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20275466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stele was photographed at the Israel Museum</a:t>
            </a:r>
            <a:r>
              <a:rPr lang="en-US" baseline="0"/>
              <a:t>. </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a:t>tb060316692</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833941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rPr>
              <a:t>The traditional homeland of the Midianites was east of the Gulf of Aqaba. However, the Midianites were present in a much broader area, and it is not certain that Moses crossed to the eastern side of the Gulf of Aqaba.</a:t>
            </a:r>
          </a:p>
          <a:p>
            <a:endParaRPr lang="en-US" kern="1200" dirty="0">
              <a:solidFill>
                <a:schemeClr val="tx1"/>
              </a:solidFill>
              <a:effectLst/>
            </a:endParaRPr>
          </a:p>
          <a:p>
            <a:r>
              <a:rPr lang="en-US" b="0" i="0" u="none" strike="noStrike" baseline="0" dirty="0">
                <a:solidFill>
                  <a:srgbClr val="000000"/>
                </a:solidFill>
              </a:rPr>
              <a:t>“The presence of Midianite shepherd bands in the Sinai should not be a problem since the discovery of the Mari documents. Large-scale sheepherding requires considerable travel between summer and winter pasturages, often involving tens or hundreds of kilometers. There is no plausible objection to the presence of shepherd bands in the Sinai who were identified or identified themselves as adherents of the political/cultural system of the Midianites. The same is true of populations in the Jordan valley just N of the Dead Sea. The Midianites can no longer be regarded naively as primitive nomadic barbarians; they were a complex and cosmopolitan civilization with a highly diverse economy and, in all probability, an extensive control system for a few decades that included parts of Palestine and Transjordan” (Mendenhall 1992: 817).</a:t>
            </a:r>
          </a:p>
          <a:p>
            <a:endParaRPr lang="en-US" b="0" i="0" u="none" strike="noStrike" kern="1200" baseline="0" dirty="0">
              <a:solidFill>
                <a:srgbClr val="000000"/>
              </a:solidFill>
              <a:effectLst/>
            </a:endParaRPr>
          </a:p>
          <a:p>
            <a:r>
              <a:rPr lang="en-US" b="0" i="0" u="none" strike="noStrike" kern="1200" baseline="0" dirty="0">
                <a:solidFill>
                  <a:srgbClr val="000000"/>
                </a:solidFill>
                <a:effectLst/>
              </a:rPr>
              <a:t>The distance Moses traveled when he fled Egypt would have been at least 200 miles (321 km), and depending on his exact place of departure and destination, might have been as much as 300 miles (483 km).</a:t>
            </a:r>
            <a:endParaRPr lang="en-US" kern="1200" dirty="0">
              <a:solidFill>
                <a:schemeClr val="tx1"/>
              </a:solidFill>
              <a:effectLst/>
            </a:endParaRPr>
          </a:p>
          <a:p>
            <a:endParaRPr lang="en-US" kern="1200" dirty="0">
              <a:solidFill>
                <a:schemeClr val="tx1"/>
              </a:solidFill>
              <a:effectLst/>
            </a:endParaRPr>
          </a:p>
          <a:p>
            <a:r>
              <a:rPr lang="en-US" kern="1200" dirty="0">
                <a:solidFill>
                  <a:schemeClr val="tx1"/>
                </a:solidFill>
                <a:effectLst/>
              </a:rPr>
              <a:t>This image comes from Jeff Schmaltz and is in the public domain, via NASA: </a:t>
            </a:r>
            <a:r>
              <a:rPr lang="en-US" dirty="0"/>
              <a:t>https://visibleearth.nasa.gov/view.php?id=64144.</a:t>
            </a:r>
          </a:p>
          <a:p>
            <a:endParaRPr lang="en-US" dirty="0"/>
          </a:p>
          <a:p>
            <a:pPr marL="0" indent="0" eaLnBrk="1" hangingPunct="1">
              <a:buFontTx/>
              <a:buNone/>
            </a:pPr>
            <a:r>
              <a:rPr lang="en-US" b="1" dirty="0"/>
              <a:t>Reference: </a:t>
            </a:r>
          </a:p>
          <a:p>
            <a:r>
              <a:rPr lang="en-US" dirty="0">
                <a:effectLst/>
              </a:rPr>
              <a:t>Mendenhall, George E</a:t>
            </a:r>
            <a:r>
              <a:rPr lang="en-US" dirty="0"/>
              <a:t>.</a:t>
            </a:r>
          </a:p>
          <a:p>
            <a:pPr marL="685800" indent="-457200">
              <a:tabLst>
                <a:tab pos="685800" algn="l"/>
              </a:tabLst>
            </a:pPr>
            <a:r>
              <a:rPr lang="en-US" dirty="0"/>
              <a:t>1992	Midian. </a:t>
            </a:r>
            <a:r>
              <a:rPr lang="en-US" i="1" dirty="0"/>
              <a:t>Anchor Bible Dictionary, </a:t>
            </a:r>
            <a:r>
              <a:rPr lang="en-US" dirty="0"/>
              <a:t>vol. 4, ed. D. N. Freedman. New York: Doubleday</a:t>
            </a:r>
            <a:r>
              <a:rPr lang="en-US"/>
              <a:t>.</a:t>
            </a:r>
            <a:endParaRPr lang="en-US" b="1" dirty="0"/>
          </a:p>
          <a:p>
            <a:endParaRPr lang="en-US" dirty="0"/>
          </a:p>
          <a:p>
            <a:r>
              <a:rPr lang="en-US" kern="1200" dirty="0">
                <a:solidFill>
                  <a:schemeClr val="tx1"/>
                </a:solidFill>
                <a:effectLst/>
              </a:rPr>
              <a:t>nasa010620031300874</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316153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outline of biblical events mentioning Midian and the Midianites is meant to demonstrate the wide territory (cities and regions are in </a:t>
            </a:r>
            <a:r>
              <a:rPr lang="en-US" b="1" baseline="0" dirty="0"/>
              <a:t>bold</a:t>
            </a:r>
            <a:r>
              <a:rPr lang="en-US" b="0" baseline="0" dirty="0"/>
              <a:t>) that is associated with the Midianites in the biblical record. In general, Midian and clans of Midianites seem to have been widely distributed throughout Transjordan, but especially in southern Transjordan and in northern Saudi Arabia (Hejaz region).</a:t>
            </a:r>
          </a:p>
          <a:p>
            <a:endParaRPr lang="en-US" b="0" baseline="0" dirty="0"/>
          </a:p>
          <a:p>
            <a:pPr marL="228600" indent="-228600">
              <a:buFont typeface="+mj-lt"/>
              <a:buAutoNum type="arabicPeriod"/>
            </a:pPr>
            <a:r>
              <a:rPr lang="en-US" b="0" baseline="0" dirty="0"/>
              <a:t>The Midianites are first mentioned in the genealogy of Abraham and Keturah (Gen 25:2-4; 1 Chr 1:31-34). </a:t>
            </a:r>
          </a:p>
          <a:p>
            <a:pPr marL="228600" indent="-228600">
              <a:buFont typeface="+mj-lt"/>
              <a:buAutoNum type="arabicPeriod"/>
            </a:pPr>
            <a:r>
              <a:rPr lang="en-US" b="0" baseline="0" dirty="0"/>
              <a:t>They appear in </a:t>
            </a:r>
            <a:r>
              <a:rPr lang="en-US" b="1" baseline="0" dirty="0"/>
              <a:t>Transjordan</a:t>
            </a:r>
            <a:r>
              <a:rPr lang="en-US" b="0" baseline="0" dirty="0"/>
              <a:t> (Moab) during the “reign” of </a:t>
            </a:r>
            <a:r>
              <a:rPr lang="en-US" b="0" baseline="0" dirty="0" err="1"/>
              <a:t>Hadad</a:t>
            </a:r>
            <a:r>
              <a:rPr lang="en-US" b="0" baseline="0" dirty="0"/>
              <a:t> the son of Bedad, who “smote Midian in the field of Moab” (Gen 36:35; 1 Chr 1:45-56).</a:t>
            </a:r>
          </a:p>
          <a:p>
            <a:pPr marL="228600" indent="-228600">
              <a:buFont typeface="+mj-lt"/>
              <a:buAutoNum type="arabicPeriod"/>
            </a:pPr>
            <a:r>
              <a:rPr lang="en-US" b="0" baseline="0" dirty="0"/>
              <a:t>They are mentioned together with the “Ishmaelites” as traders traveling from Transjordan to Egypt via the </a:t>
            </a:r>
            <a:r>
              <a:rPr lang="en-US" b="1" baseline="0" dirty="0"/>
              <a:t>Jezreel Valley and Dothan </a:t>
            </a:r>
            <a:r>
              <a:rPr lang="en-US" b="0" baseline="0" dirty="0"/>
              <a:t>in the Joseph narrative (Gen 37:27-28).</a:t>
            </a:r>
          </a:p>
          <a:p>
            <a:pPr marL="228600" indent="-228600">
              <a:buFont typeface="+mj-lt"/>
              <a:buAutoNum type="arabicPeriod"/>
            </a:pPr>
            <a:r>
              <a:rPr lang="en-US" b="0" baseline="0" dirty="0"/>
              <a:t>Moses fled to Midian “from the face of Pharaoh” following the killing of an Egyptian taskmaster (</a:t>
            </a:r>
            <a:r>
              <a:rPr lang="en-US" b="0" baseline="0" dirty="0" err="1"/>
              <a:t>Exod</a:t>
            </a:r>
            <a:r>
              <a:rPr lang="en-US" b="0" baseline="0" dirty="0"/>
              <a:t> 2:15). In </a:t>
            </a:r>
            <a:r>
              <a:rPr lang="en-US" b="1" baseline="0" dirty="0"/>
              <a:t>Midian</a:t>
            </a:r>
            <a:r>
              <a:rPr lang="en-US" b="0" baseline="0" dirty="0"/>
              <a:t>, Moses served as a shepherd for Jethro and married his daughter Zipporah (</a:t>
            </a:r>
            <a:r>
              <a:rPr lang="en-US" b="0" baseline="0" dirty="0" err="1"/>
              <a:t>Exod</a:t>
            </a:r>
            <a:r>
              <a:rPr lang="en-US" b="0" baseline="0" dirty="0"/>
              <a:t> 2:16-22; 3:1; 4:19; cf. Acts 7:29). </a:t>
            </a:r>
          </a:p>
          <a:p>
            <a:pPr marL="228600" indent="-228600">
              <a:buFont typeface="+mj-lt"/>
              <a:buAutoNum type="arabicPeriod"/>
            </a:pPr>
            <a:r>
              <a:rPr lang="en-US" b="0" baseline="0" dirty="0"/>
              <a:t>Jethro “the priest of Midian” brought Zipporah to Moses at</a:t>
            </a:r>
            <a:r>
              <a:rPr lang="en-US" b="1" baseline="0" dirty="0"/>
              <a:t> Mount Sinai</a:t>
            </a:r>
            <a:r>
              <a:rPr lang="en-US" b="0" baseline="0" dirty="0"/>
              <a:t> and advised him on dividing up the responsibilities of leadership (</a:t>
            </a:r>
            <a:r>
              <a:rPr lang="en-US" b="0" baseline="0" dirty="0" err="1"/>
              <a:t>Exod</a:t>
            </a:r>
            <a:r>
              <a:rPr lang="en-US" b="0" baseline="0" dirty="0"/>
              <a:t> 18:1).</a:t>
            </a:r>
          </a:p>
          <a:p>
            <a:pPr marL="228600" indent="-228600">
              <a:buFont typeface="+mj-lt"/>
              <a:buAutoNum type="arabicPeriod"/>
            </a:pPr>
            <a:r>
              <a:rPr lang="en-US" b="0" baseline="0" dirty="0" err="1"/>
              <a:t>Hobab</a:t>
            </a:r>
            <a:r>
              <a:rPr lang="en-US" b="0" baseline="0" dirty="0"/>
              <a:t>, the son of Reuel/Jethro, desired to return to Midian from </a:t>
            </a:r>
            <a:r>
              <a:rPr lang="en-US" b="1" baseline="0" dirty="0"/>
              <a:t>Mount Sinai</a:t>
            </a:r>
            <a:r>
              <a:rPr lang="en-US" b="0" baseline="0" dirty="0"/>
              <a:t>, but then remained with Israel (Num 10:29-30).</a:t>
            </a:r>
          </a:p>
          <a:p>
            <a:pPr marL="228600" indent="-228600">
              <a:buFont typeface="+mj-lt"/>
              <a:buAutoNum type="arabicPeriod"/>
            </a:pPr>
            <a:r>
              <a:rPr lang="en-US" b="0" baseline="0" dirty="0"/>
              <a:t>During </a:t>
            </a:r>
            <a:r>
              <a:rPr lang="en-US" b="0" baseline="0" dirty="0" err="1"/>
              <a:t>Balak’s</a:t>
            </a:r>
            <a:r>
              <a:rPr lang="en-US" b="0" baseline="0" dirty="0"/>
              <a:t> request of Balaam to curse Israel, </a:t>
            </a:r>
            <a:r>
              <a:rPr lang="en-US" b="1" baseline="0" dirty="0"/>
              <a:t>Moab</a:t>
            </a:r>
            <a:r>
              <a:rPr lang="en-US" b="0" baseline="0" dirty="0"/>
              <a:t> met with the “elders of Midian” (Num 22:4). </a:t>
            </a:r>
          </a:p>
          <a:p>
            <a:pPr marL="228600" indent="-228600">
              <a:buFont typeface="+mj-lt"/>
              <a:buAutoNum type="arabicPeriod"/>
            </a:pPr>
            <a:r>
              <a:rPr lang="en-US" b="0" baseline="0" dirty="0" err="1"/>
              <a:t>Cozbi</a:t>
            </a:r>
            <a:r>
              <a:rPr lang="en-US" b="0" baseline="0" dirty="0"/>
              <a:t>, the daughter of Zur (the tribal head of a father’s house in Midian), along with </a:t>
            </a:r>
            <a:r>
              <a:rPr lang="en-US" b="0" baseline="0" dirty="0" err="1"/>
              <a:t>Zimri</a:t>
            </a:r>
            <a:r>
              <a:rPr lang="en-US" b="0" baseline="0" dirty="0"/>
              <a:t> (of Simeon) were killed by Phinehas (priest) at </a:t>
            </a:r>
            <a:r>
              <a:rPr lang="en-US" b="1" baseline="0" dirty="0"/>
              <a:t>Baal-</a:t>
            </a:r>
            <a:r>
              <a:rPr lang="en-US" b="1" baseline="0" dirty="0" err="1"/>
              <a:t>peor</a:t>
            </a:r>
            <a:r>
              <a:rPr lang="en-US" b="0" baseline="0" dirty="0"/>
              <a:t> (cf. Num 25:14). </a:t>
            </a:r>
          </a:p>
          <a:p>
            <a:pPr marL="228600" indent="-228600">
              <a:buFont typeface="+mj-lt"/>
              <a:buAutoNum type="arabicPeriod"/>
            </a:pPr>
            <a:r>
              <a:rPr lang="en-US" b="0" baseline="0" dirty="0"/>
              <a:t>Following this idolatry, Yahweh commanded Moses to attack Midian (Num 25:16-18; 26:1), which was carried out by sending a thousand men from each tribe resulting in the defeat of Midian and the bringing of spoil “to the </a:t>
            </a:r>
            <a:r>
              <a:rPr lang="en-US" b="1" baseline="0" dirty="0"/>
              <a:t>camp at the plains of Moab, which are by the Jordan at Jericho</a:t>
            </a:r>
            <a:r>
              <a:rPr lang="en-US" b="0" baseline="0" dirty="0"/>
              <a:t>” (Num 31:1-12). In the conflict, Moses killed </a:t>
            </a:r>
            <a:r>
              <a:rPr lang="en-US" b="0" baseline="0" dirty="0" err="1"/>
              <a:t>Evi</a:t>
            </a:r>
            <a:r>
              <a:rPr lang="en-US" b="0" baseline="0" dirty="0"/>
              <a:t>, </a:t>
            </a:r>
            <a:r>
              <a:rPr lang="en-US" b="0" baseline="0" dirty="0" err="1"/>
              <a:t>Rekem</a:t>
            </a:r>
            <a:r>
              <a:rPr lang="en-US" b="0" baseline="0" dirty="0"/>
              <a:t>, Zur, Hur, and Reba (as well as Balaam)—the chiefs of Midian (Num 31:8; Josh 13:21).</a:t>
            </a:r>
          </a:p>
          <a:p>
            <a:pPr marL="228600" indent="-228600">
              <a:buFont typeface="+mj-lt"/>
              <a:buAutoNum type="arabicPeriod"/>
            </a:pPr>
            <a:r>
              <a:rPr lang="en-US" b="0" baseline="0" dirty="0"/>
              <a:t>Midian oppressed Israel for seven years before and during the judgeship of Gideon (Judg 6:1-7). In the narrative (Judg 6–8), the Midianites (who were allied with the Amalekites and the </a:t>
            </a:r>
            <a:r>
              <a:rPr lang="en-US" b="0" baseline="0" dirty="0" err="1"/>
              <a:t>Qedemites</a:t>
            </a:r>
            <a:r>
              <a:rPr lang="en-US" b="0" baseline="0" dirty="0"/>
              <a:t>) are related to the central hill country (</a:t>
            </a:r>
            <a:r>
              <a:rPr lang="en-US" b="0" baseline="0" dirty="0" err="1"/>
              <a:t>Ophrah</a:t>
            </a:r>
            <a:r>
              <a:rPr lang="en-US" b="0" baseline="0" dirty="0"/>
              <a:t>—Judg 6:11), the Jezreel Valley (Judg 6:33; 7:1ff.; Ps 83:9; Isa 9:4) After their defeat, Gideon pursued the Midianites </a:t>
            </a:r>
            <a:r>
              <a:rPr lang="en-US" b="1" baseline="0" dirty="0"/>
              <a:t>to the fords of the Jordan </a:t>
            </a:r>
            <a:r>
              <a:rPr lang="en-US" b="0" baseline="0" dirty="0"/>
              <a:t>and the Ephraimites captured and killed </a:t>
            </a:r>
            <a:r>
              <a:rPr lang="en-US" b="0" baseline="0" dirty="0" err="1"/>
              <a:t>Oreb</a:t>
            </a:r>
            <a:r>
              <a:rPr lang="en-US" b="0" baseline="0" dirty="0"/>
              <a:t> and </a:t>
            </a:r>
            <a:r>
              <a:rPr lang="en-US" b="0" baseline="0" dirty="0" err="1"/>
              <a:t>Zeeb</a:t>
            </a:r>
            <a:r>
              <a:rPr lang="en-US" b="0" baseline="0" dirty="0"/>
              <a:t>, princes of Midian (Judg 7:24–8:3; Isa 10:26). Gideon continued to pursue </a:t>
            </a:r>
            <a:r>
              <a:rPr lang="en-US" b="0" baseline="0" dirty="0" err="1"/>
              <a:t>Zebah</a:t>
            </a:r>
            <a:r>
              <a:rPr lang="en-US" b="0" baseline="0" dirty="0"/>
              <a:t> and </a:t>
            </a:r>
            <a:r>
              <a:rPr lang="en-US" b="0" baseline="0" dirty="0" err="1"/>
              <a:t>Zalmunna</a:t>
            </a:r>
            <a:r>
              <a:rPr lang="en-US" b="0" baseline="0" dirty="0"/>
              <a:t> (kings of Midian) through the Jordan Valley but stopped to ask for sustenance at </a:t>
            </a:r>
            <a:r>
              <a:rPr lang="en-US" b="1" baseline="0" dirty="0"/>
              <a:t>Succoth</a:t>
            </a:r>
            <a:r>
              <a:rPr lang="en-US" b="0" baseline="0" dirty="0"/>
              <a:t> and then </a:t>
            </a:r>
            <a:r>
              <a:rPr lang="en-US" b="1" baseline="0" dirty="0"/>
              <a:t>Penuel</a:t>
            </a:r>
            <a:r>
              <a:rPr lang="en-US" b="0" baseline="0" dirty="0"/>
              <a:t>, who refused (</a:t>
            </a:r>
            <a:r>
              <a:rPr lang="en-US" b="0" baseline="0" dirty="0" err="1"/>
              <a:t>Judg</a:t>
            </a:r>
            <a:r>
              <a:rPr lang="en-US" b="0" baseline="0" dirty="0"/>
              <a:t> 8:4-9). Eventually, Gideon caught up to the Midianites and routed their army and captured </a:t>
            </a:r>
            <a:r>
              <a:rPr lang="en-US" b="0" baseline="0" dirty="0" err="1"/>
              <a:t>Zeba</a:t>
            </a:r>
            <a:r>
              <a:rPr lang="en-US" b="0" baseline="0" dirty="0"/>
              <a:t> and </a:t>
            </a:r>
            <a:r>
              <a:rPr lang="en-US" b="0" baseline="0" dirty="0" err="1"/>
              <a:t>Zalmunna</a:t>
            </a:r>
            <a:r>
              <a:rPr lang="en-US" b="0" baseline="0" dirty="0"/>
              <a:t> in</a:t>
            </a:r>
            <a:r>
              <a:rPr lang="en-US" b="1" baseline="0" dirty="0"/>
              <a:t> </a:t>
            </a:r>
            <a:r>
              <a:rPr lang="en-US" b="1" baseline="0" dirty="0" err="1"/>
              <a:t>Karkor</a:t>
            </a:r>
            <a:r>
              <a:rPr lang="en-US" b="0" baseline="0" dirty="0"/>
              <a:t> (which has not been identified with certainty but was probably located in the northern portion of Ammon) before returning to </a:t>
            </a:r>
            <a:r>
              <a:rPr lang="en-US" b="1" baseline="0" dirty="0"/>
              <a:t>Succoth</a:t>
            </a:r>
            <a:r>
              <a:rPr lang="en-US" b="0" baseline="0" dirty="0"/>
              <a:t> and </a:t>
            </a:r>
            <a:r>
              <a:rPr lang="en-US" b="1" baseline="0" dirty="0"/>
              <a:t>Penuel</a:t>
            </a:r>
            <a:r>
              <a:rPr lang="en-US" b="0" baseline="0" dirty="0"/>
              <a:t> to punish the cities and execute </a:t>
            </a:r>
            <a:r>
              <a:rPr lang="en-US" b="0" baseline="0" dirty="0" err="1"/>
              <a:t>Zeba</a:t>
            </a:r>
            <a:r>
              <a:rPr lang="en-US" b="0" baseline="0" dirty="0"/>
              <a:t> and </a:t>
            </a:r>
            <a:r>
              <a:rPr lang="en-US" b="0" baseline="0" dirty="0" err="1"/>
              <a:t>Zalmunna</a:t>
            </a:r>
            <a:r>
              <a:rPr lang="en-US" b="0" baseline="0" dirty="0"/>
              <a:t> (</a:t>
            </a:r>
            <a:r>
              <a:rPr lang="en-US" b="0" baseline="0" dirty="0" err="1"/>
              <a:t>Judg</a:t>
            </a:r>
            <a:r>
              <a:rPr lang="en-US" b="0" baseline="0" dirty="0"/>
              <a:t> 8:10-21; cf. </a:t>
            </a:r>
            <a:r>
              <a:rPr lang="en-US" b="0" baseline="0" dirty="0" err="1"/>
              <a:t>Judg</a:t>
            </a:r>
            <a:r>
              <a:rPr lang="en-US" b="0" baseline="0" dirty="0"/>
              <a:t> 8:28; 9:17; cf. Ps 83:8-11).</a:t>
            </a:r>
            <a:endParaRPr lang="en-US" b="1" baseline="0" dirty="0"/>
          </a:p>
          <a:p>
            <a:pPr marL="228600" indent="-228600">
              <a:buFont typeface="+mj-lt"/>
              <a:buAutoNum type="arabicPeriod"/>
            </a:pPr>
            <a:r>
              <a:rPr lang="en-US" b="0" baseline="0" dirty="0"/>
              <a:t>Edomite </a:t>
            </a:r>
            <a:r>
              <a:rPr lang="en-US" b="0" baseline="0" dirty="0" err="1"/>
              <a:t>Hadad</a:t>
            </a:r>
            <a:r>
              <a:rPr lang="en-US" b="0" baseline="0" dirty="0"/>
              <a:t> fled to Egypt via </a:t>
            </a:r>
            <a:r>
              <a:rPr lang="en-US" b="1" baseline="0" dirty="0"/>
              <a:t>Midian and </a:t>
            </a:r>
            <a:r>
              <a:rPr lang="en-US" b="1" baseline="0" dirty="0" err="1"/>
              <a:t>Paran</a:t>
            </a:r>
            <a:r>
              <a:rPr lang="en-US" b="1" baseline="0" dirty="0"/>
              <a:t> </a:t>
            </a:r>
            <a:r>
              <a:rPr lang="en-US" b="0" baseline="0" dirty="0"/>
              <a:t>after the execution of the royal Edomite household by Joab (1 Kgs 11:17-18).</a:t>
            </a:r>
          </a:p>
          <a:p>
            <a:pPr marL="228600" indent="-228600">
              <a:buFont typeface="+mj-lt"/>
              <a:buAutoNum type="arabicPeriod"/>
            </a:pPr>
            <a:r>
              <a:rPr lang="en-US" b="0" baseline="0" dirty="0"/>
              <a:t>Among other references to the Gideon account (Isa 9:4; 10:26), Isaiah envisioned a day in which the “young camels of Midian and </a:t>
            </a:r>
            <a:r>
              <a:rPr lang="en-US" b="0" baseline="0" dirty="0" err="1"/>
              <a:t>Ephrah</a:t>
            </a:r>
            <a:r>
              <a:rPr lang="en-US" b="0" baseline="0" dirty="0"/>
              <a:t>” would cover Jerusalem (Isa 60:6). </a:t>
            </a:r>
          </a:p>
          <a:p>
            <a:pPr marL="228600" indent="-228600">
              <a:buFont typeface="+mj-lt"/>
              <a:buAutoNum type="arabicPeriod"/>
            </a:pPr>
            <a:r>
              <a:rPr lang="en-US" b="0" baseline="0" dirty="0"/>
              <a:t>Midian is mentioned alongside </a:t>
            </a:r>
            <a:r>
              <a:rPr lang="en-US" b="1" baseline="0" dirty="0" err="1"/>
              <a:t>Cushan</a:t>
            </a:r>
            <a:r>
              <a:rPr lang="en-US" b="1" baseline="0" dirty="0"/>
              <a:t>, </a:t>
            </a:r>
            <a:r>
              <a:rPr lang="en-US" b="1" baseline="0" dirty="0" err="1"/>
              <a:t>Teman</a:t>
            </a:r>
            <a:r>
              <a:rPr lang="en-US" b="1" baseline="0" dirty="0"/>
              <a:t>, and </a:t>
            </a:r>
            <a:r>
              <a:rPr lang="en-US" b="1" baseline="0" dirty="0" err="1"/>
              <a:t>Paran</a:t>
            </a:r>
            <a:r>
              <a:rPr lang="en-US" b="1" baseline="0" dirty="0"/>
              <a:t> </a:t>
            </a:r>
            <a:r>
              <a:rPr lang="en-US" b="0" baseline="0" dirty="0"/>
              <a:t>in Habakkuk 3:7. </a:t>
            </a:r>
          </a:p>
          <a:p>
            <a:pPr marL="228600" indent="-228600">
              <a:buFont typeface="+mj-lt"/>
              <a:buAutoNum type="arabicPeriod"/>
            </a:pPr>
            <a:r>
              <a:rPr lang="en-US" b="0" baseline="0" dirty="0"/>
              <a:t>Midian is not mentioned outside of the Bible.</a:t>
            </a:r>
          </a:p>
          <a:p>
            <a:pPr marL="0" indent="0">
              <a:buFont typeface="+mj-lt"/>
              <a:buNone/>
            </a:pPr>
            <a:endParaRPr lang="it-IT" dirty="0"/>
          </a:p>
          <a:p>
            <a:pPr marL="0" indent="0">
              <a:buFont typeface="+mj-lt"/>
              <a:buNone/>
            </a:pPr>
            <a:r>
              <a:rPr lang="it-IT" dirty="0"/>
              <a:t>tb061504502</a:t>
            </a:r>
            <a:endParaRPr lang="en-US" b="0"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21259598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Timna</a:t>
            </a:r>
            <a:r>
              <a:rPr lang="en-US" dirty="0"/>
              <a:t> Valley is located just north of Eilat, the northern tip of the Gulf of Aqaba. The region was a source of copper in antiquity, and may have been exploited by the Midianites, among others.</a:t>
            </a:r>
          </a:p>
          <a:p>
            <a:endParaRPr lang="en-US" dirty="0"/>
          </a:p>
          <a:p>
            <a:r>
              <a:rPr lang="en-US"/>
              <a:t>ws031215721</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3458599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tb110902497</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20371704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tb010610867</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19326661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This American Colony photograph was taken between 1900 and 1926.</a:t>
            </a:r>
            <a:endParaRPr lang="en-US"/>
          </a:p>
          <a:p>
            <a:endParaRPr lang="en-US"/>
          </a:p>
          <a:p>
            <a:r>
              <a:rPr lang="en-US"/>
              <a:t>mat01381</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36129596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painted</a:t>
            </a:r>
            <a:r>
              <a:rPr lang="en-US" baseline="0" dirty="0"/>
              <a:t> relief is from the tomb of </a:t>
            </a:r>
            <a:r>
              <a:rPr lang="en-US" baseline="0" dirty="0" err="1"/>
              <a:t>Renni</a:t>
            </a:r>
            <a:r>
              <a:rPr lang="en-US" baseline="0" dirty="0"/>
              <a:t>.</a:t>
            </a:r>
            <a:endParaRPr lang="en-US" dirty="0"/>
          </a:p>
          <a:p>
            <a:endParaRPr lang="en-US" dirty="0"/>
          </a:p>
          <a:p>
            <a:r>
              <a:rPr lang="en-US" dirty="0"/>
              <a:t>adr1603226715c</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13571728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This</a:t>
            </a:r>
            <a:r>
              <a:rPr lang="en-US" sz="1200" b="0" i="0" kern="1200" baseline="0">
                <a:solidFill>
                  <a:schemeClr val="tx1"/>
                </a:solidFill>
                <a:effectLst/>
                <a:latin typeface="+mn-lt"/>
                <a:ea typeface="+mn-ea"/>
                <a:cs typeface="+mn-cs"/>
              </a:rPr>
              <a:t> American Colony photograph was taken </a:t>
            </a:r>
            <a:r>
              <a:rPr lang="en-US" sz="1200" b="0" i="0" kern="1200">
                <a:solidFill>
                  <a:schemeClr val="tx1"/>
                </a:solidFill>
                <a:effectLst/>
                <a:latin typeface="+mn-lt"/>
                <a:ea typeface="+mn-ea"/>
                <a:cs typeface="+mn-cs"/>
              </a:rPr>
              <a:t>between 1900 and 1920.</a:t>
            </a:r>
            <a:r>
              <a:rPr lang="en-US" sz="1200" b="0" i="0" kern="1200" dirty="0">
                <a:solidFill>
                  <a:schemeClr val="tx1"/>
                </a:solidFill>
                <a:effectLst/>
                <a:latin typeface="+mn-lt"/>
                <a:ea typeface="+mn-ea"/>
                <a:cs typeface="+mn-cs"/>
              </a:rPr>
              <a:t> Generative AI has been used to extend the edges of this image; the original photo is available behind this image.</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dirty="0"/>
              <a:t>mat00063psai</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1129993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clay figurine depicts a pregnant woman seated on a chair. Figurines like this were common during the Iron Age and are sometimes interpreted as fertility figurines. This figurine was photographed at the Hecht Museum at the University of Haifa. Generative AI was used to extend the edges of this photo; the original image is available behind this image. </a:t>
            </a:r>
          </a:p>
          <a:p>
            <a:endParaRPr lang="en-US" dirty="0"/>
          </a:p>
          <a:p>
            <a:r>
              <a:rPr lang="en-US" dirty="0"/>
              <a:t>ku0531230751233psai</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626973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of a gouache on board painting is in the public domain, via the Jewish Museum: https://thejewishmuseum.org/collection/26335-moses-by-the-well-at-midian. Generative AI was used to extend the edges of the image; the original photo is available behind this image.</a:t>
            </a:r>
          </a:p>
          <a:p>
            <a:endParaRPr lang="en-US" dirty="0"/>
          </a:p>
          <a:p>
            <a:r>
              <a:rPr lang="en-US" dirty="0">
                <a:ea typeface="Calibri"/>
                <a:cs typeface="Calibri"/>
              </a:rPr>
              <a:t>tjm26335</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22998248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of a reconstruction of a well was taken at the Biblical Gardens that were once located at </a:t>
            </a:r>
            <a:r>
              <a:rPr lang="en-US" dirty="0" err="1"/>
              <a:t>Tantur</a:t>
            </a:r>
            <a:r>
              <a:rPr lang="en-US" dirty="0"/>
              <a:t>, midway between Jerusalem and Bethlehem.</a:t>
            </a:r>
          </a:p>
          <a:p>
            <a:endParaRPr lang="en-US" dirty="0"/>
          </a:p>
          <a:p>
            <a:r>
              <a:rPr lang="en-US" dirty="0"/>
              <a:t>tbs79349402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91</a:t>
            </a:fld>
            <a:endParaRPr lang="en-US"/>
          </a:p>
        </p:txBody>
      </p:sp>
    </p:spTree>
    <p:extLst>
      <p:ext uri="{BB962C8B-B14F-4D97-AF65-F5344CB8AC3E}">
        <p14:creationId xmlns:p14="http://schemas.microsoft.com/office/powerpoint/2010/main" val="28530868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tb050504629</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21780739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tomb dates to the 18th dynasty.</a:t>
            </a:r>
          </a:p>
          <a:p>
            <a:endParaRPr lang="en-US"/>
          </a:p>
          <a:p>
            <a:r>
              <a:rPr lang="en-US"/>
              <a:t>adr1603163646</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4878597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t>
            </a:r>
            <a:r>
              <a:rPr lang="en-US" err="1"/>
              <a:t>photochrom</a:t>
            </a:r>
            <a:r>
              <a:rPr lang="en-US"/>
              <a:t> image was taken in</a:t>
            </a:r>
            <a:r>
              <a:rPr lang="en-US" baseline="0"/>
              <a:t> the</a:t>
            </a:r>
            <a:r>
              <a:rPr lang="en-US"/>
              <a:t> 1890s.</a:t>
            </a:r>
          </a:p>
          <a:p>
            <a:endParaRPr lang="en-US"/>
          </a:p>
          <a:p>
            <a:r>
              <a:rPr lang="en-US"/>
              <a:t>pcm02752</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20354009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Ras </a:t>
            </a:r>
            <a:r>
              <a:rPr lang="en-US" dirty="0" err="1"/>
              <a:t>Safsafa</a:t>
            </a:r>
            <a:r>
              <a:rPr lang="en-US" dirty="0"/>
              <a:t> is the peak just south of Jebel Musa, the traditional Mount Sinai. This American Colony photograph was taken between 1900 and 1920.</a:t>
            </a:r>
          </a:p>
          <a:p>
            <a:endParaRPr lang="en-US" dirty="0"/>
          </a:p>
          <a:p>
            <a:r>
              <a:rPr lang="en-US" dirty="0"/>
              <a:t>mat02009</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9875695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image of a gouache on board painting </a:t>
            </a:r>
            <a:r>
              <a:rPr lang="en-US" dirty="0"/>
              <a:t>is in the public domain, via the Jewish Museum: https://thejewishmuseum.org/collection/26336-moses-defends-jethro-s-daughters.</a:t>
            </a:r>
          </a:p>
          <a:p>
            <a:endParaRPr lang="en-US" dirty="0">
              <a:ea typeface="Calibri"/>
              <a:cs typeface="Calibri"/>
            </a:endParaRPr>
          </a:p>
          <a:p>
            <a:r>
              <a:rPr lang="en-US" dirty="0">
                <a:ea typeface="Calibri"/>
                <a:cs typeface="Calibri"/>
              </a:rPr>
              <a:t>tjm26336</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2331436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1900 and 1920.</a:t>
            </a:r>
          </a:p>
          <a:p>
            <a:endParaRPr lang="en-US" sz="1200" b="0" i="0" kern="1200" dirty="0">
              <a:solidFill>
                <a:schemeClr val="tx1"/>
              </a:solidFill>
              <a:effectLst/>
              <a:latin typeface="+mn-lt"/>
              <a:ea typeface="+mn-ea"/>
              <a:cs typeface="+mn-cs"/>
            </a:endParaRPr>
          </a:p>
          <a:p>
            <a:r>
              <a:rPr lang="en-US" dirty="0"/>
              <a:t>mat10619</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10841141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Reuel seems to be an alternate name for Jethro (cf.</a:t>
            </a:r>
            <a:r>
              <a:rPr lang="en-US" baseline="0" dirty="0"/>
              <a:t> </a:t>
            </a:r>
            <a:r>
              <a:rPr lang="en-US" baseline="0" dirty="0" err="1"/>
              <a:t>Exod</a:t>
            </a:r>
            <a:r>
              <a:rPr lang="en-US" baseline="0" dirty="0"/>
              <a:t> 3:1;</a:t>
            </a:r>
            <a:r>
              <a:rPr lang="en-US" dirty="0"/>
              <a:t> Num</a:t>
            </a:r>
            <a:r>
              <a:rPr lang="en-US" baseline="0" dirty="0"/>
              <a:t> 10:29)</a:t>
            </a:r>
            <a:r>
              <a:rPr lang="en-US" dirty="0"/>
              <a:t>. This traditional tomb of Jethro is located in the mountains of Galilee, west of Tiberias and the Sea of Galilee.</a:t>
            </a:r>
          </a:p>
          <a:p>
            <a:endParaRPr lang="en-US" dirty="0"/>
          </a:p>
          <a:p>
            <a:r>
              <a:rPr lang="en-US" dirty="0"/>
              <a:t>tbs123020011</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3734082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figurine was photographed at the Berlin Egyptian Museum and Papyrus Collection.</a:t>
            </a:r>
          </a:p>
          <a:p>
            <a:endParaRPr lang="en-US"/>
          </a:p>
          <a:p>
            <a:r>
              <a:rPr lang="en-US"/>
              <a:t>adr070511993</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414945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a:solidFill>
                  <a:srgbClr val="FEFFFF"/>
                </a:solidFill>
              </a:defRPr>
            </a:lvl1pPr>
          </a:lstStyle>
          <a:p>
            <a:pPr lvl="0"/>
            <a:r>
              <a:rPr lang="en-US"/>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mn-lt"/>
                <a:ea typeface="+mn-ea"/>
                <a:cs typeface="+mn-cs"/>
              </a:defRPr>
            </a:lvl1pPr>
          </a:lstStyle>
          <a:p>
            <a:pPr marL="0" lvl="0" indent="0" algn="r" defTabSz="914400" rtl="0" eaLnBrk="1" latinLnBrk="0" hangingPunct="1">
              <a:spcBef>
                <a:spcPct val="20000"/>
              </a:spcBef>
            </a:pPr>
            <a:r>
              <a:rPr lang="en-US"/>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46168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3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p>
        </p:txBody>
      </p:sp>
    </p:spTree>
    <p:extLst>
      <p:ext uri="{BB962C8B-B14F-4D97-AF65-F5344CB8AC3E}">
        <p14:creationId xmlns:p14="http://schemas.microsoft.com/office/powerpoint/2010/main" val="2660364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 id="214748370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11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29.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2C370-F8FB-4D90-87FF-4206C3312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EXODUS 2</a:t>
            </a:r>
          </a:p>
        </p:txBody>
      </p:sp>
    </p:spTree>
    <p:extLst>
      <p:ext uri="{BB962C8B-B14F-4D97-AF65-F5344CB8AC3E}">
        <p14:creationId xmlns:p14="http://schemas.microsoft.com/office/powerpoint/2010/main" val="397841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1850C0-07F5-9092-A9E8-A8934100B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9" name="Text Placeholder 8">
            <a:extLst>
              <a:ext uri="{FF2B5EF4-FFF2-40B4-BE49-F238E27FC236}">
                <a16:creationId xmlns:a16="http://schemas.microsoft.com/office/drawing/2014/main" id="{5ACFE4A2-8931-4861-BE6C-B38647E6EC1B}"/>
              </a:ext>
            </a:extLst>
          </p:cNvPr>
          <p:cNvSpPr>
            <a:spLocks noGrp="1"/>
          </p:cNvSpPr>
          <p:nvPr>
            <p:ph type="body" sz="quarter" idx="10"/>
          </p:nvPr>
        </p:nvSpPr>
        <p:spPr/>
        <p:txBody>
          <a:bodyPr/>
          <a:lstStyle/>
          <a:p>
            <a:r>
              <a:rPr lang="en-US" dirty="0"/>
              <a:t>Figurine of a woman nursing a child, from Egypt, circa 2300 BC</a:t>
            </a:r>
          </a:p>
        </p:txBody>
      </p:sp>
      <p:sp>
        <p:nvSpPr>
          <p:cNvPr id="10" name="Text Placeholder 9">
            <a:extLst>
              <a:ext uri="{FF2B5EF4-FFF2-40B4-BE49-F238E27FC236}">
                <a16:creationId xmlns:a16="http://schemas.microsoft.com/office/drawing/2014/main" id="{4D13DF15-6F20-4341-9A04-C9170132BA76}"/>
              </a:ext>
            </a:extLst>
          </p:cNvPr>
          <p:cNvSpPr>
            <a:spLocks noGrp="1"/>
          </p:cNvSpPr>
          <p:nvPr>
            <p:ph type="body" sz="quarter" idx="12"/>
          </p:nvPr>
        </p:nvSpPr>
        <p:spPr/>
        <p:txBody>
          <a:bodyPr/>
          <a:lstStyle/>
          <a:p>
            <a:r>
              <a:rPr lang="en-US"/>
              <a:t>2:2</a:t>
            </a:r>
          </a:p>
        </p:txBody>
      </p:sp>
      <p:sp>
        <p:nvSpPr>
          <p:cNvPr id="8" name="Title 7">
            <a:extLst>
              <a:ext uri="{FF2B5EF4-FFF2-40B4-BE49-F238E27FC236}">
                <a16:creationId xmlns:a16="http://schemas.microsoft.com/office/drawing/2014/main" id="{F819A8BC-B369-4F67-8840-34928534EB21}"/>
              </a:ext>
            </a:extLst>
          </p:cNvPr>
          <p:cNvSpPr>
            <a:spLocks noGrp="1"/>
          </p:cNvSpPr>
          <p:nvPr>
            <p:ph type="title"/>
          </p:nvPr>
        </p:nvSpPr>
        <p:spPr/>
        <p:txBody>
          <a:bodyPr/>
          <a:lstStyle/>
          <a:p>
            <a:r>
              <a:rPr lang="en-US" dirty="0"/>
              <a:t>And the woman conceived and gave birth to a son</a:t>
            </a:r>
          </a:p>
        </p:txBody>
      </p:sp>
    </p:spTree>
    <p:extLst>
      <p:ext uri="{BB962C8B-B14F-4D97-AF65-F5344CB8AC3E}">
        <p14:creationId xmlns:p14="http://schemas.microsoft.com/office/powerpoint/2010/main" val="22289785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57" y="0"/>
            <a:ext cx="4574286" cy="6858000"/>
          </a:xfrm>
          <a:prstGeom prst="rect">
            <a:avLst/>
          </a:prstGeom>
        </p:spPr>
      </p:pic>
      <p:sp>
        <p:nvSpPr>
          <p:cNvPr id="2" name="Text Placeholder 1"/>
          <p:cNvSpPr>
            <a:spLocks noGrp="1"/>
          </p:cNvSpPr>
          <p:nvPr>
            <p:ph type="body" sz="quarter" idx="10"/>
          </p:nvPr>
        </p:nvSpPr>
        <p:spPr/>
        <p:txBody>
          <a:bodyPr/>
          <a:lstStyle/>
          <a:p>
            <a:r>
              <a:rPr lang="en-US"/>
              <a:t>Model of a man drawing water from a well</a:t>
            </a:r>
          </a:p>
        </p:txBody>
      </p:sp>
      <p:sp>
        <p:nvSpPr>
          <p:cNvPr id="3" name="Text Placeholder 2"/>
          <p:cNvSpPr>
            <a:spLocks noGrp="1"/>
          </p:cNvSpPr>
          <p:nvPr>
            <p:ph type="body" sz="quarter" idx="12"/>
          </p:nvPr>
        </p:nvSpPr>
        <p:spPr/>
        <p:txBody>
          <a:bodyPr/>
          <a:lstStyle/>
          <a:p>
            <a:r>
              <a:rPr lang="en-US"/>
              <a:t>2:19</a:t>
            </a:r>
          </a:p>
        </p:txBody>
      </p:sp>
      <p:sp>
        <p:nvSpPr>
          <p:cNvPr id="4" name="Title 3"/>
          <p:cNvSpPr>
            <a:spLocks noGrp="1"/>
          </p:cNvSpPr>
          <p:nvPr>
            <p:ph type="title"/>
          </p:nvPr>
        </p:nvSpPr>
        <p:spPr/>
        <p:txBody>
          <a:bodyPr/>
          <a:lstStyle/>
          <a:p>
            <a:r>
              <a:rPr lang="en-US" dirty="0"/>
              <a:t>He also drew water for us and watered the flock</a:t>
            </a:r>
          </a:p>
        </p:txBody>
      </p:sp>
    </p:spTree>
    <p:extLst>
      <p:ext uri="{BB962C8B-B14F-4D97-AF65-F5344CB8AC3E}">
        <p14:creationId xmlns:p14="http://schemas.microsoft.com/office/powerpoint/2010/main" val="2570408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86C674-79E6-E73D-575A-97A247FF7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Man drawing water at a well, near Bethlehem (from the south), 1945</a:t>
            </a:r>
          </a:p>
        </p:txBody>
      </p:sp>
      <p:sp>
        <p:nvSpPr>
          <p:cNvPr id="3" name="Text Placeholder 2"/>
          <p:cNvSpPr>
            <a:spLocks noGrp="1"/>
          </p:cNvSpPr>
          <p:nvPr>
            <p:ph type="body" sz="quarter" idx="12"/>
          </p:nvPr>
        </p:nvSpPr>
        <p:spPr/>
        <p:txBody>
          <a:bodyPr/>
          <a:lstStyle/>
          <a:p>
            <a:r>
              <a:rPr lang="en-US"/>
              <a:t>2:19</a:t>
            </a:r>
          </a:p>
        </p:txBody>
      </p:sp>
      <p:sp>
        <p:nvSpPr>
          <p:cNvPr id="4" name="Title 3"/>
          <p:cNvSpPr>
            <a:spLocks noGrp="1"/>
          </p:cNvSpPr>
          <p:nvPr>
            <p:ph type="title"/>
          </p:nvPr>
        </p:nvSpPr>
        <p:spPr/>
        <p:txBody>
          <a:bodyPr/>
          <a:lstStyle/>
          <a:p>
            <a:r>
              <a:rPr lang="en-US" dirty="0"/>
              <a:t>He also drew water for us and watered the flock</a:t>
            </a:r>
          </a:p>
        </p:txBody>
      </p:sp>
    </p:spTree>
    <p:extLst>
      <p:ext uri="{BB962C8B-B14F-4D97-AF65-F5344CB8AC3E}">
        <p14:creationId xmlns:p14="http://schemas.microsoft.com/office/powerpoint/2010/main" val="11613936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000"/>
          <a:stretch/>
        </p:blipFill>
        <p:spPr>
          <a:xfrm>
            <a:off x="0" y="261938"/>
            <a:ext cx="9144000" cy="6334125"/>
          </a:xfrm>
          <a:prstGeom prst="rect">
            <a:avLst/>
          </a:prstGeom>
        </p:spPr>
      </p:pic>
      <p:sp>
        <p:nvSpPr>
          <p:cNvPr id="2" name="Text Placeholder 1"/>
          <p:cNvSpPr>
            <a:spLocks noGrp="1"/>
          </p:cNvSpPr>
          <p:nvPr>
            <p:ph type="body" sz="quarter" idx="10"/>
          </p:nvPr>
        </p:nvSpPr>
        <p:spPr/>
        <p:txBody>
          <a:bodyPr/>
          <a:lstStyle/>
          <a:p>
            <a:r>
              <a:rPr lang="en-US"/>
              <a:t>Making pita bread in the Sinai mountains</a:t>
            </a:r>
          </a:p>
        </p:txBody>
      </p:sp>
      <p:sp>
        <p:nvSpPr>
          <p:cNvPr id="3" name="Text Placeholder 2"/>
          <p:cNvSpPr>
            <a:spLocks noGrp="1"/>
          </p:cNvSpPr>
          <p:nvPr>
            <p:ph type="body" sz="quarter" idx="12"/>
          </p:nvPr>
        </p:nvSpPr>
        <p:spPr/>
        <p:txBody>
          <a:bodyPr/>
          <a:lstStyle/>
          <a:p>
            <a:r>
              <a:rPr lang="en-US"/>
              <a:t>2:20</a:t>
            </a:r>
          </a:p>
        </p:txBody>
      </p:sp>
      <p:sp>
        <p:nvSpPr>
          <p:cNvPr id="4" name="Title 3"/>
          <p:cNvSpPr>
            <a:spLocks noGrp="1"/>
          </p:cNvSpPr>
          <p:nvPr>
            <p:ph type="title"/>
          </p:nvPr>
        </p:nvSpPr>
        <p:spPr/>
        <p:txBody>
          <a:bodyPr/>
          <a:lstStyle/>
          <a:p>
            <a:r>
              <a:rPr lang="en-US" dirty="0"/>
              <a:t>He said to his daughters, “</a:t>
            </a:r>
            <a:r>
              <a:rPr lang="en-US"/>
              <a:t>Call him, that he may </a:t>
            </a:r>
            <a:r>
              <a:rPr lang="en-US" dirty="0"/>
              <a:t>have something to </a:t>
            </a:r>
            <a:r>
              <a:rPr lang="en-US"/>
              <a:t>eat</a:t>
            </a:r>
            <a:r>
              <a:rPr lang="en-US" dirty="0"/>
              <a:t>”</a:t>
            </a:r>
            <a:endParaRPr lang="en-US"/>
          </a:p>
        </p:txBody>
      </p:sp>
    </p:spTree>
    <p:extLst>
      <p:ext uri="{BB962C8B-B14F-4D97-AF65-F5344CB8AC3E}">
        <p14:creationId xmlns:p14="http://schemas.microsoft.com/office/powerpoint/2010/main" val="24978885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10C994-AF4C-994B-5916-DC49F12B1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784" y="0"/>
            <a:ext cx="6906433" cy="6519672"/>
          </a:xfrm>
          <a:prstGeom prst="rect">
            <a:avLst/>
          </a:prstGeom>
        </p:spPr>
      </p:pic>
      <p:sp>
        <p:nvSpPr>
          <p:cNvPr id="2" name="Text Placeholder 1"/>
          <p:cNvSpPr>
            <a:spLocks noGrp="1"/>
          </p:cNvSpPr>
          <p:nvPr>
            <p:ph type="body" sz="quarter" idx="10"/>
          </p:nvPr>
        </p:nvSpPr>
        <p:spPr/>
        <p:txBody>
          <a:bodyPr/>
          <a:lstStyle/>
          <a:p>
            <a:r>
              <a:rPr lang="en-US"/>
              <a:t>Bedouin </a:t>
            </a:r>
            <a:r>
              <a:rPr lang="en-US" dirty="0"/>
              <a:t>maiden</a:t>
            </a:r>
            <a:r>
              <a:rPr lang="en-US"/>
              <a:t>, circa </a:t>
            </a:r>
            <a:r>
              <a:rPr lang="en-US" dirty="0"/>
              <a:t>1925</a:t>
            </a:r>
            <a:endParaRPr lang="en-US"/>
          </a:p>
        </p:txBody>
      </p:sp>
      <p:sp>
        <p:nvSpPr>
          <p:cNvPr id="3" name="Text Placeholder 2"/>
          <p:cNvSpPr>
            <a:spLocks noGrp="1"/>
          </p:cNvSpPr>
          <p:nvPr>
            <p:ph type="body" sz="quarter" idx="12"/>
          </p:nvPr>
        </p:nvSpPr>
        <p:spPr/>
        <p:txBody>
          <a:bodyPr/>
          <a:lstStyle/>
          <a:p>
            <a:r>
              <a:rPr lang="en-US"/>
              <a:t>2:21</a:t>
            </a:r>
          </a:p>
        </p:txBody>
      </p:sp>
      <p:sp>
        <p:nvSpPr>
          <p:cNvPr id="4" name="Title 3"/>
          <p:cNvSpPr>
            <a:spLocks noGrp="1"/>
          </p:cNvSpPr>
          <p:nvPr>
            <p:ph type="title"/>
          </p:nvPr>
        </p:nvSpPr>
        <p:spPr/>
        <p:txBody>
          <a:bodyPr/>
          <a:lstStyle/>
          <a:p>
            <a:r>
              <a:rPr lang="en-US" dirty="0"/>
              <a:t>So </a:t>
            </a:r>
            <a:r>
              <a:rPr lang="en-US"/>
              <a:t>Moses was </a:t>
            </a:r>
            <a:r>
              <a:rPr lang="en-US" dirty="0"/>
              <a:t>willing </a:t>
            </a:r>
            <a:r>
              <a:rPr lang="en-US"/>
              <a:t>to </a:t>
            </a:r>
            <a:r>
              <a:rPr lang="en-US" dirty="0"/>
              <a:t>live</a:t>
            </a:r>
            <a:r>
              <a:rPr lang="en-US"/>
              <a:t> with the man, and he gave Moses Zipporah his daughter</a:t>
            </a:r>
          </a:p>
        </p:txBody>
      </p:sp>
    </p:spTree>
    <p:extLst>
      <p:ext uri="{BB962C8B-B14F-4D97-AF65-F5344CB8AC3E}">
        <p14:creationId xmlns:p14="http://schemas.microsoft.com/office/powerpoint/2010/main" val="1908640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Bridesmaids on a camel at a Bedouin wedding, circa 1910</a:t>
            </a:r>
          </a:p>
        </p:txBody>
      </p:sp>
      <p:sp>
        <p:nvSpPr>
          <p:cNvPr id="3" name="Text Placeholder 2"/>
          <p:cNvSpPr>
            <a:spLocks noGrp="1"/>
          </p:cNvSpPr>
          <p:nvPr>
            <p:ph type="body" sz="quarter" idx="12"/>
          </p:nvPr>
        </p:nvSpPr>
        <p:spPr/>
        <p:txBody>
          <a:bodyPr/>
          <a:lstStyle/>
          <a:p>
            <a:r>
              <a:rPr lang="en-US" dirty="0"/>
              <a:t>2:21</a:t>
            </a:r>
          </a:p>
        </p:txBody>
      </p:sp>
      <p:sp>
        <p:nvSpPr>
          <p:cNvPr id="4" name="Title 3"/>
          <p:cNvSpPr>
            <a:spLocks noGrp="1"/>
          </p:cNvSpPr>
          <p:nvPr>
            <p:ph type="title"/>
          </p:nvPr>
        </p:nvSpPr>
        <p:spPr/>
        <p:txBody>
          <a:bodyPr/>
          <a:lstStyle/>
          <a:p>
            <a:r>
              <a:rPr lang="en-US" dirty="0"/>
              <a:t>So Moses was willing to live with the man, and he gave Moses Zipporah his daughter</a:t>
            </a:r>
          </a:p>
        </p:txBody>
      </p:sp>
    </p:spTree>
    <p:extLst>
      <p:ext uri="{BB962C8B-B14F-4D97-AF65-F5344CB8AC3E}">
        <p14:creationId xmlns:p14="http://schemas.microsoft.com/office/powerpoint/2010/main" val="447945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“Zipporah Street” sign in Jerusalem</a:t>
            </a:r>
          </a:p>
        </p:txBody>
      </p:sp>
      <p:sp>
        <p:nvSpPr>
          <p:cNvPr id="3" name="Text Placeholder 2"/>
          <p:cNvSpPr>
            <a:spLocks noGrp="1"/>
          </p:cNvSpPr>
          <p:nvPr>
            <p:ph type="body" sz="quarter" idx="12"/>
          </p:nvPr>
        </p:nvSpPr>
        <p:spPr/>
        <p:txBody>
          <a:bodyPr/>
          <a:lstStyle/>
          <a:p>
            <a:r>
              <a:rPr lang="en-US"/>
              <a:t>2:21</a:t>
            </a:r>
          </a:p>
        </p:txBody>
      </p:sp>
      <p:sp>
        <p:nvSpPr>
          <p:cNvPr id="4" name="Title 3"/>
          <p:cNvSpPr>
            <a:spLocks noGrp="1"/>
          </p:cNvSpPr>
          <p:nvPr>
            <p:ph type="title"/>
          </p:nvPr>
        </p:nvSpPr>
        <p:spPr/>
        <p:txBody>
          <a:bodyPr/>
          <a:lstStyle/>
          <a:p>
            <a:r>
              <a:rPr lang="en-US" dirty="0"/>
              <a:t>So </a:t>
            </a:r>
            <a:r>
              <a:rPr lang="en-US"/>
              <a:t>Moses was </a:t>
            </a:r>
            <a:r>
              <a:rPr lang="en-US" dirty="0"/>
              <a:t>willing </a:t>
            </a:r>
            <a:r>
              <a:rPr lang="en-US"/>
              <a:t>to </a:t>
            </a:r>
            <a:r>
              <a:rPr lang="en-US" dirty="0"/>
              <a:t>live</a:t>
            </a:r>
            <a:r>
              <a:rPr lang="en-US"/>
              <a:t> with the man, and he gave Moses Zipporah his daughter</a:t>
            </a:r>
          </a:p>
        </p:txBody>
      </p:sp>
      <p:pic>
        <p:nvPicPr>
          <p:cNvPr id="6" name="Picture 5">
            <a:extLst>
              <a:ext uri="{FF2B5EF4-FFF2-40B4-BE49-F238E27FC236}">
                <a16:creationId xmlns:a16="http://schemas.microsoft.com/office/drawing/2014/main" id="{EDB44898-C11D-424E-A2EB-75C568584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6607648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786AED-B39E-8014-1C0B-342A41293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71009"/>
            <a:ext cx="7007352" cy="6444091"/>
          </a:xfrm>
          <a:prstGeom prst="rect">
            <a:avLst/>
          </a:prstGeom>
        </p:spPr>
      </p:pic>
      <p:sp>
        <p:nvSpPr>
          <p:cNvPr id="2" name="Text Placeholder 1"/>
          <p:cNvSpPr>
            <a:spLocks noGrp="1"/>
          </p:cNvSpPr>
          <p:nvPr>
            <p:ph type="body" sz="quarter" idx="10"/>
          </p:nvPr>
        </p:nvSpPr>
        <p:spPr/>
        <p:txBody>
          <a:bodyPr/>
          <a:lstStyle/>
          <a:p>
            <a:r>
              <a:rPr lang="en-US"/>
              <a:t>Bedouin mother and baby, circa 1910</a:t>
            </a:r>
          </a:p>
        </p:txBody>
      </p:sp>
      <p:sp>
        <p:nvSpPr>
          <p:cNvPr id="3" name="Text Placeholder 2"/>
          <p:cNvSpPr>
            <a:spLocks noGrp="1"/>
          </p:cNvSpPr>
          <p:nvPr>
            <p:ph type="body" sz="quarter" idx="12"/>
          </p:nvPr>
        </p:nvSpPr>
        <p:spPr/>
        <p:txBody>
          <a:bodyPr/>
          <a:lstStyle/>
          <a:p>
            <a:r>
              <a:rPr lang="en-US"/>
              <a:t>2:22</a:t>
            </a:r>
          </a:p>
        </p:txBody>
      </p:sp>
      <p:sp>
        <p:nvSpPr>
          <p:cNvPr id="4" name="Title 3"/>
          <p:cNvSpPr>
            <a:spLocks noGrp="1"/>
          </p:cNvSpPr>
          <p:nvPr>
            <p:ph type="title"/>
          </p:nvPr>
        </p:nvSpPr>
        <p:spPr/>
        <p:txBody>
          <a:bodyPr/>
          <a:lstStyle/>
          <a:p>
            <a:r>
              <a:rPr lang="en-US" dirty="0"/>
              <a:t>Then she </a:t>
            </a:r>
            <a:r>
              <a:rPr lang="en-US"/>
              <a:t>gave birth to a son</a:t>
            </a:r>
          </a:p>
        </p:txBody>
      </p:sp>
    </p:spTree>
    <p:extLst>
      <p:ext uri="{BB962C8B-B14F-4D97-AF65-F5344CB8AC3E}">
        <p14:creationId xmlns:p14="http://schemas.microsoft.com/office/powerpoint/2010/main" val="5723412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Wilderness south of Makhtesh Ramon</a:t>
            </a:r>
          </a:p>
        </p:txBody>
      </p:sp>
      <p:sp>
        <p:nvSpPr>
          <p:cNvPr id="3" name="Text Placeholder 2"/>
          <p:cNvSpPr>
            <a:spLocks noGrp="1"/>
          </p:cNvSpPr>
          <p:nvPr>
            <p:ph type="body" sz="quarter" idx="12"/>
          </p:nvPr>
        </p:nvSpPr>
        <p:spPr/>
        <p:txBody>
          <a:bodyPr/>
          <a:lstStyle/>
          <a:p>
            <a:r>
              <a:rPr lang="en-US"/>
              <a:t>2:22</a:t>
            </a:r>
          </a:p>
        </p:txBody>
      </p:sp>
      <p:sp>
        <p:nvSpPr>
          <p:cNvPr id="4" name="Title 3"/>
          <p:cNvSpPr>
            <a:spLocks noGrp="1"/>
          </p:cNvSpPr>
          <p:nvPr>
            <p:ph type="title"/>
          </p:nvPr>
        </p:nvSpPr>
        <p:spPr/>
        <p:txBody>
          <a:bodyPr/>
          <a:lstStyle/>
          <a:p>
            <a:r>
              <a:rPr lang="en-US"/>
              <a:t>He </a:t>
            </a:r>
            <a:r>
              <a:rPr lang="en-US" dirty="0"/>
              <a:t>called him Gershom, for he </a:t>
            </a:r>
            <a:r>
              <a:rPr lang="en-US"/>
              <a:t>said, “I have been </a:t>
            </a:r>
            <a:r>
              <a:rPr lang="en-US" dirty="0"/>
              <a:t>foreigner</a:t>
            </a:r>
            <a:r>
              <a:rPr lang="en-US"/>
              <a:t> in a foreign land”</a:t>
            </a:r>
          </a:p>
        </p:txBody>
      </p:sp>
    </p:spTree>
    <p:extLst>
      <p:ext uri="{BB962C8B-B14F-4D97-AF65-F5344CB8AC3E}">
        <p14:creationId xmlns:p14="http://schemas.microsoft.com/office/powerpoint/2010/main" val="37615562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0BD694-EA63-19E1-DFD5-A4039926C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Tomb painting of a woman mourning </a:t>
            </a:r>
            <a:r>
              <a:rPr lang="en-US" dirty="0"/>
              <a:t>as a </a:t>
            </a:r>
            <a:r>
              <a:rPr lang="en-US"/>
              <a:t>mummy </a:t>
            </a:r>
            <a:r>
              <a:rPr lang="en-US" dirty="0"/>
              <a:t>is</a:t>
            </a:r>
            <a:r>
              <a:rPr lang="en-US"/>
              <a:t> prepared, from </a:t>
            </a:r>
            <a:r>
              <a:rPr lang="en-US" dirty="0" err="1"/>
              <a:t>el-</a:t>
            </a:r>
            <a:r>
              <a:rPr lang="en-US" err="1"/>
              <a:t>Kab</a:t>
            </a:r>
            <a:r>
              <a:rPr lang="en-US"/>
              <a:t>, circa 1515 BC</a:t>
            </a:r>
          </a:p>
        </p:txBody>
      </p:sp>
      <p:sp>
        <p:nvSpPr>
          <p:cNvPr id="3" name="Text Placeholder 2"/>
          <p:cNvSpPr>
            <a:spLocks noGrp="1"/>
          </p:cNvSpPr>
          <p:nvPr>
            <p:ph type="body" sz="quarter" idx="12"/>
          </p:nvPr>
        </p:nvSpPr>
        <p:spPr/>
        <p:txBody>
          <a:bodyPr/>
          <a:lstStyle/>
          <a:p>
            <a:r>
              <a:rPr lang="en-US"/>
              <a:t>2:23</a:t>
            </a:r>
          </a:p>
        </p:txBody>
      </p:sp>
      <p:sp>
        <p:nvSpPr>
          <p:cNvPr id="4" name="Title 3"/>
          <p:cNvSpPr>
            <a:spLocks noGrp="1"/>
          </p:cNvSpPr>
          <p:nvPr>
            <p:ph type="title"/>
          </p:nvPr>
        </p:nvSpPr>
        <p:spPr/>
        <p:txBody>
          <a:bodyPr/>
          <a:lstStyle/>
          <a:p>
            <a:r>
              <a:rPr lang="en-US"/>
              <a:t>Now it came about during the course of those many days that the king of Egypt died</a:t>
            </a:r>
          </a:p>
        </p:txBody>
      </p:sp>
    </p:spTree>
    <p:extLst>
      <p:ext uri="{BB962C8B-B14F-4D97-AF65-F5344CB8AC3E}">
        <p14:creationId xmlns:p14="http://schemas.microsoft.com/office/powerpoint/2010/main" val="13183949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226"/>
          <a:stretch/>
        </p:blipFill>
        <p:spPr>
          <a:xfrm>
            <a:off x="0" y="301447"/>
            <a:ext cx="9144000" cy="6255106"/>
          </a:xfrm>
          <a:prstGeom prst="rect">
            <a:avLst/>
          </a:prstGeom>
        </p:spPr>
      </p:pic>
      <p:sp>
        <p:nvSpPr>
          <p:cNvPr id="2" name="Text Placeholder 1"/>
          <p:cNvSpPr>
            <a:spLocks noGrp="1"/>
          </p:cNvSpPr>
          <p:nvPr>
            <p:ph type="body" sz="quarter" idx="10"/>
          </p:nvPr>
        </p:nvSpPr>
        <p:spPr/>
        <p:txBody>
          <a:bodyPr/>
          <a:lstStyle/>
          <a:p>
            <a:r>
              <a:rPr lang="en-US"/>
              <a:t>Oiling and bandaging a mummy, in an embalming workshop model, circa 1085 BC</a:t>
            </a:r>
          </a:p>
        </p:txBody>
      </p:sp>
      <p:sp>
        <p:nvSpPr>
          <p:cNvPr id="3" name="Text Placeholder 2"/>
          <p:cNvSpPr>
            <a:spLocks noGrp="1"/>
          </p:cNvSpPr>
          <p:nvPr>
            <p:ph type="body" sz="quarter" idx="12"/>
          </p:nvPr>
        </p:nvSpPr>
        <p:spPr/>
        <p:txBody>
          <a:bodyPr/>
          <a:lstStyle/>
          <a:p>
            <a:r>
              <a:rPr lang="en-US"/>
              <a:t>2:23</a:t>
            </a:r>
          </a:p>
        </p:txBody>
      </p:sp>
      <p:sp>
        <p:nvSpPr>
          <p:cNvPr id="4" name="Title 3"/>
          <p:cNvSpPr>
            <a:spLocks noGrp="1"/>
          </p:cNvSpPr>
          <p:nvPr>
            <p:ph type="title"/>
          </p:nvPr>
        </p:nvSpPr>
        <p:spPr/>
        <p:txBody>
          <a:bodyPr/>
          <a:lstStyle/>
          <a:p>
            <a:r>
              <a:rPr lang="en-US"/>
              <a:t>Now it came about during the course of those many days that the king of Egypt died</a:t>
            </a:r>
          </a:p>
        </p:txBody>
      </p:sp>
    </p:spTree>
    <p:extLst>
      <p:ext uri="{BB962C8B-B14F-4D97-AF65-F5344CB8AC3E}">
        <p14:creationId xmlns:p14="http://schemas.microsoft.com/office/powerpoint/2010/main" val="391409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668"/>
          <a:stretch/>
        </p:blipFill>
        <p:spPr>
          <a:xfrm>
            <a:off x="1823466" y="0"/>
            <a:ext cx="5497068" cy="6858000"/>
          </a:xfrm>
          <a:prstGeom prst="rect">
            <a:avLst/>
          </a:prstGeom>
        </p:spPr>
      </p:pic>
      <p:pic>
        <p:nvPicPr>
          <p:cNvPr id="8" name="Picture 7" descr="A person holding a baby&#10;&#10;Description automatically generated">
            <a:extLst>
              <a:ext uri="{FF2B5EF4-FFF2-40B4-BE49-F238E27FC236}">
                <a16:creationId xmlns:a16="http://schemas.microsoft.com/office/drawing/2014/main" id="{660AF9C9-9476-C04B-E62E-C693CA679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648" y="0"/>
            <a:ext cx="5632704" cy="6858000"/>
          </a:xfrm>
          <a:prstGeom prst="rect">
            <a:avLst/>
          </a:prstGeom>
        </p:spPr>
      </p:pic>
      <p:sp>
        <p:nvSpPr>
          <p:cNvPr id="2" name="Text Placeholder 1"/>
          <p:cNvSpPr>
            <a:spLocks noGrp="1"/>
          </p:cNvSpPr>
          <p:nvPr>
            <p:ph type="body" sz="quarter" idx="10"/>
          </p:nvPr>
        </p:nvSpPr>
        <p:spPr/>
        <p:txBody>
          <a:bodyPr/>
          <a:lstStyle/>
          <a:p>
            <a:r>
              <a:rPr lang="en-US"/>
              <a:t>Mother and infant, circa 1936</a:t>
            </a:r>
          </a:p>
        </p:txBody>
      </p:sp>
      <p:sp>
        <p:nvSpPr>
          <p:cNvPr id="3" name="Text Placeholder 2"/>
          <p:cNvSpPr>
            <a:spLocks noGrp="1"/>
          </p:cNvSpPr>
          <p:nvPr>
            <p:ph type="body" sz="quarter" idx="12"/>
          </p:nvPr>
        </p:nvSpPr>
        <p:spPr/>
        <p:txBody>
          <a:bodyPr/>
          <a:lstStyle/>
          <a:p>
            <a:r>
              <a:rPr lang="en-US"/>
              <a:t>2:2</a:t>
            </a:r>
          </a:p>
        </p:txBody>
      </p:sp>
      <p:sp>
        <p:nvSpPr>
          <p:cNvPr id="4" name="Title 3"/>
          <p:cNvSpPr>
            <a:spLocks noGrp="1"/>
          </p:cNvSpPr>
          <p:nvPr>
            <p:ph type="title"/>
          </p:nvPr>
        </p:nvSpPr>
        <p:spPr/>
        <p:txBody>
          <a:bodyPr/>
          <a:lstStyle/>
          <a:p>
            <a:r>
              <a:rPr lang="en-US"/>
              <a:t>When she saw that he was a fine child, she hid him for three months</a:t>
            </a:r>
          </a:p>
        </p:txBody>
      </p:sp>
    </p:spTree>
    <p:extLst>
      <p:ext uri="{BB962C8B-B14F-4D97-AF65-F5344CB8AC3E}">
        <p14:creationId xmlns:p14="http://schemas.microsoft.com/office/powerpoint/2010/main" val="6655030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558" y="311728"/>
            <a:ext cx="4382885" cy="6234545"/>
          </a:xfrm>
          <a:prstGeom prst="rect">
            <a:avLst/>
          </a:prstGeom>
        </p:spPr>
      </p:pic>
      <p:sp>
        <p:nvSpPr>
          <p:cNvPr id="2" name="Text Placeholder 1"/>
          <p:cNvSpPr>
            <a:spLocks noGrp="1"/>
          </p:cNvSpPr>
          <p:nvPr>
            <p:ph type="body" sz="quarter" idx="10"/>
          </p:nvPr>
        </p:nvSpPr>
        <p:spPr/>
        <p:txBody>
          <a:bodyPr/>
          <a:lstStyle/>
          <a:p>
            <a:r>
              <a:rPr lang="en-US"/>
              <a:t>Gold coffin of Tutankhamun, 14th century BC</a:t>
            </a:r>
          </a:p>
        </p:txBody>
      </p:sp>
      <p:sp>
        <p:nvSpPr>
          <p:cNvPr id="3" name="Text Placeholder 2"/>
          <p:cNvSpPr>
            <a:spLocks noGrp="1"/>
          </p:cNvSpPr>
          <p:nvPr>
            <p:ph type="body" sz="quarter" idx="12"/>
          </p:nvPr>
        </p:nvSpPr>
        <p:spPr/>
        <p:txBody>
          <a:bodyPr/>
          <a:lstStyle/>
          <a:p>
            <a:r>
              <a:rPr lang="en-US"/>
              <a:t>2:23</a:t>
            </a:r>
          </a:p>
        </p:txBody>
      </p:sp>
      <p:sp>
        <p:nvSpPr>
          <p:cNvPr id="4" name="Title 3"/>
          <p:cNvSpPr>
            <a:spLocks noGrp="1"/>
          </p:cNvSpPr>
          <p:nvPr>
            <p:ph type="title"/>
          </p:nvPr>
        </p:nvSpPr>
        <p:spPr/>
        <p:txBody>
          <a:bodyPr/>
          <a:lstStyle/>
          <a:p>
            <a:r>
              <a:rPr lang="en-US"/>
              <a:t>Now it came about during the course of those many days that the king of Egypt died</a:t>
            </a:r>
          </a:p>
        </p:txBody>
      </p:sp>
    </p:spTree>
    <p:extLst>
      <p:ext uri="{BB962C8B-B14F-4D97-AF65-F5344CB8AC3E}">
        <p14:creationId xmlns:p14="http://schemas.microsoft.com/office/powerpoint/2010/main" val="1592792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FD9E5-2A50-2C74-E567-875A80DD8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Tomb painting of carpenters and leatherworkers, from Thebes, 15th century BC</a:t>
            </a:r>
          </a:p>
        </p:txBody>
      </p:sp>
      <p:sp>
        <p:nvSpPr>
          <p:cNvPr id="3" name="Text Placeholder 2"/>
          <p:cNvSpPr>
            <a:spLocks noGrp="1"/>
          </p:cNvSpPr>
          <p:nvPr>
            <p:ph type="body" sz="quarter" idx="12"/>
          </p:nvPr>
        </p:nvSpPr>
        <p:spPr/>
        <p:txBody>
          <a:bodyPr/>
          <a:lstStyle/>
          <a:p>
            <a:r>
              <a:rPr lang="en-US"/>
              <a:t>2:23</a:t>
            </a:r>
          </a:p>
        </p:txBody>
      </p:sp>
      <p:sp>
        <p:nvSpPr>
          <p:cNvPr id="4" name="Title 3"/>
          <p:cNvSpPr>
            <a:spLocks noGrp="1"/>
          </p:cNvSpPr>
          <p:nvPr>
            <p:ph type="title"/>
          </p:nvPr>
        </p:nvSpPr>
        <p:spPr/>
        <p:txBody>
          <a:bodyPr/>
          <a:lstStyle/>
          <a:p>
            <a:r>
              <a:rPr lang="en-US"/>
              <a:t>The sons of Israel groaned because of their slavery, and they cried out</a:t>
            </a:r>
          </a:p>
        </p:txBody>
      </p:sp>
    </p:spTree>
    <p:extLst>
      <p:ext uri="{BB962C8B-B14F-4D97-AF65-F5344CB8AC3E}">
        <p14:creationId xmlns:p14="http://schemas.microsoft.com/office/powerpoint/2010/main" val="11913246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9A44C-697B-83D4-6B4D-4CF4818F3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4870"/>
            <a:ext cx="9144000" cy="5128260"/>
          </a:xfrm>
          <a:prstGeom prst="rect">
            <a:avLst/>
          </a:prstGeom>
        </p:spPr>
      </p:pic>
      <p:sp>
        <p:nvSpPr>
          <p:cNvPr id="2" name="Text Placeholder 1"/>
          <p:cNvSpPr>
            <a:spLocks noGrp="1"/>
          </p:cNvSpPr>
          <p:nvPr>
            <p:ph type="body" sz="quarter" idx="10"/>
          </p:nvPr>
        </p:nvSpPr>
        <p:spPr/>
        <p:txBody>
          <a:bodyPr/>
          <a:lstStyle/>
          <a:p>
            <a:r>
              <a:rPr lang="en-US"/>
              <a:t>Egyptian workers melting bronze and casting it in molds, from Luxor, 15th century BC</a:t>
            </a:r>
          </a:p>
        </p:txBody>
      </p:sp>
      <p:sp>
        <p:nvSpPr>
          <p:cNvPr id="3" name="Text Placeholder 2"/>
          <p:cNvSpPr>
            <a:spLocks noGrp="1"/>
          </p:cNvSpPr>
          <p:nvPr>
            <p:ph type="body" sz="quarter" idx="12"/>
          </p:nvPr>
        </p:nvSpPr>
        <p:spPr/>
        <p:txBody>
          <a:bodyPr/>
          <a:lstStyle/>
          <a:p>
            <a:r>
              <a:rPr lang="en-US"/>
              <a:t>2:23</a:t>
            </a:r>
          </a:p>
        </p:txBody>
      </p:sp>
      <p:sp>
        <p:nvSpPr>
          <p:cNvPr id="4" name="Title 3"/>
          <p:cNvSpPr>
            <a:spLocks noGrp="1"/>
          </p:cNvSpPr>
          <p:nvPr>
            <p:ph type="title"/>
          </p:nvPr>
        </p:nvSpPr>
        <p:spPr/>
        <p:txBody>
          <a:bodyPr/>
          <a:lstStyle/>
          <a:p>
            <a:r>
              <a:rPr lang="en-US"/>
              <a:t>The sons of Israel groaned because of their slavery, and they cried out</a:t>
            </a:r>
          </a:p>
        </p:txBody>
      </p:sp>
    </p:spTree>
    <p:extLst>
      <p:ext uri="{BB962C8B-B14F-4D97-AF65-F5344CB8AC3E}">
        <p14:creationId xmlns:p14="http://schemas.microsoft.com/office/powerpoint/2010/main" val="30129807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141"/>
          <a:stretch/>
        </p:blipFill>
        <p:spPr bwMode="auto">
          <a:xfrm>
            <a:off x="0" y="200025"/>
            <a:ext cx="9144000"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i="1"/>
              <a:t>Israel in Egypt</a:t>
            </a:r>
            <a:r>
              <a:rPr lang="en-US"/>
              <a:t>, by Edward Poynter, 1867</a:t>
            </a:r>
          </a:p>
        </p:txBody>
      </p:sp>
      <p:sp>
        <p:nvSpPr>
          <p:cNvPr id="3" name="Text Placeholder 2"/>
          <p:cNvSpPr>
            <a:spLocks noGrp="1"/>
          </p:cNvSpPr>
          <p:nvPr>
            <p:ph type="body" sz="quarter" idx="12"/>
          </p:nvPr>
        </p:nvSpPr>
        <p:spPr/>
        <p:txBody>
          <a:bodyPr/>
          <a:lstStyle/>
          <a:p>
            <a:r>
              <a:rPr lang="en-US"/>
              <a:t>2:23</a:t>
            </a:r>
          </a:p>
        </p:txBody>
      </p:sp>
      <p:sp>
        <p:nvSpPr>
          <p:cNvPr id="4" name="Title 3"/>
          <p:cNvSpPr>
            <a:spLocks noGrp="1"/>
          </p:cNvSpPr>
          <p:nvPr>
            <p:ph type="title"/>
          </p:nvPr>
        </p:nvSpPr>
        <p:spPr/>
        <p:txBody>
          <a:bodyPr/>
          <a:lstStyle/>
          <a:p>
            <a:r>
              <a:rPr lang="en-US"/>
              <a:t>The sons of Israel groaned because of their slavery, and they cried out</a:t>
            </a:r>
          </a:p>
        </p:txBody>
      </p:sp>
    </p:spTree>
    <p:extLst>
      <p:ext uri="{BB962C8B-B14F-4D97-AF65-F5344CB8AC3E}">
        <p14:creationId xmlns:p14="http://schemas.microsoft.com/office/powerpoint/2010/main" val="28153687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A94182-EDC4-C48D-DD1B-C66BE7EE8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Ivory statuette of a bound Asiatic captive, from Egypt, circa 600 BC</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And their cry for help because of their bondage came up to God</a:t>
            </a:r>
          </a:p>
        </p:txBody>
      </p:sp>
    </p:spTree>
    <p:extLst>
      <p:ext uri="{BB962C8B-B14F-4D97-AF65-F5344CB8AC3E}">
        <p14:creationId xmlns:p14="http://schemas.microsoft.com/office/powerpoint/2010/main" val="28593877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89A60-52C7-D883-16F4-7BD58E62D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Relief of two captives with bound arms, from the pyramid of Sahure, circa 2400 BC</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And their cry for help because of their bondage came up to God</a:t>
            </a:r>
          </a:p>
        </p:txBody>
      </p:sp>
    </p:spTree>
    <p:extLst>
      <p:ext uri="{BB962C8B-B14F-4D97-AF65-F5344CB8AC3E}">
        <p14:creationId xmlns:p14="http://schemas.microsoft.com/office/powerpoint/2010/main" val="34872578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uilding, sculpture, photo&#10;&#10;Description automatically generated">
            <a:extLst>
              <a:ext uri="{FF2B5EF4-FFF2-40B4-BE49-F238E27FC236}">
                <a16:creationId xmlns:a16="http://schemas.microsoft.com/office/drawing/2014/main" id="{9D1346DE-4114-481F-A601-A83B54BE5383}"/>
              </a:ext>
            </a:extLst>
          </p:cNvPr>
          <p:cNvPicPr>
            <a:picLocks noChangeAspect="1"/>
          </p:cNvPicPr>
          <p:nvPr/>
        </p:nvPicPr>
        <p:blipFill rotWithShape="1">
          <a:blip r:embed="rId3">
            <a:extLst>
              <a:ext uri="{28A0092B-C50C-407E-A947-70E740481C1C}">
                <a14:useLocalDpi xmlns:a14="http://schemas.microsoft.com/office/drawing/2010/main" val="0"/>
              </a:ext>
            </a:extLst>
          </a:blip>
          <a:srcRect l="3052"/>
          <a:stretch/>
        </p:blipFill>
        <p:spPr>
          <a:xfrm>
            <a:off x="0" y="228600"/>
            <a:ext cx="9144000" cy="6291072"/>
          </a:xfrm>
          <a:prstGeom prst="rect">
            <a:avLst/>
          </a:prstGeom>
        </p:spPr>
      </p:pic>
      <p:sp>
        <p:nvSpPr>
          <p:cNvPr id="2" name="Text Placeholder 1"/>
          <p:cNvSpPr>
            <a:spLocks noGrp="1"/>
          </p:cNvSpPr>
          <p:nvPr>
            <p:ph type="body" sz="quarter" idx="10"/>
          </p:nvPr>
        </p:nvSpPr>
        <p:spPr/>
        <p:txBody>
          <a:bodyPr/>
          <a:lstStyle/>
          <a:p>
            <a:r>
              <a:rPr lang="en-US" dirty="0"/>
              <a:t>Marble relief of Roman collared slaves, from Smyrna, circa AD 200</a:t>
            </a:r>
          </a:p>
        </p:txBody>
      </p:sp>
      <p:sp>
        <p:nvSpPr>
          <p:cNvPr id="6" name="Text Placeholder 5"/>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And their cry for help because of their bondage came up to God</a:t>
            </a:r>
          </a:p>
        </p:txBody>
      </p:sp>
    </p:spTree>
    <p:extLst>
      <p:ext uri="{BB962C8B-B14F-4D97-AF65-F5344CB8AC3E}">
        <p14:creationId xmlns:p14="http://schemas.microsoft.com/office/powerpoint/2010/main" val="15376333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45CA8-BC09-514F-A966-A682551DB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4800"/>
            <a:ext cx="5093164" cy="6214872"/>
          </a:xfrm>
          <a:prstGeom prst="rect">
            <a:avLst/>
          </a:prstGeom>
        </p:spPr>
      </p:pic>
      <p:pic>
        <p:nvPicPr>
          <p:cNvPr id="9" name="Picture 8">
            <a:extLst>
              <a:ext uri="{FF2B5EF4-FFF2-40B4-BE49-F238E27FC236}">
                <a16:creationId xmlns:a16="http://schemas.microsoft.com/office/drawing/2014/main" id="{17BD26B7-5E5B-9E95-9FD6-D84F27B3E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Depiction of Abram going out to look at the stars</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So God remembered His covenant with Abraham, with Isaac, and with Jacob</a:t>
            </a:r>
          </a:p>
        </p:txBody>
      </p:sp>
    </p:spTree>
    <p:extLst>
      <p:ext uri="{BB962C8B-B14F-4D97-AF65-F5344CB8AC3E}">
        <p14:creationId xmlns:p14="http://schemas.microsoft.com/office/powerpoint/2010/main" val="30181965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Milky Way over the desert at Al Quaa, south of Abu Dhabi, 2021, Neh 9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070"/>
            <a:ext cx="9144000" cy="6499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3FB818B-7208-4B8C-8470-6DAC44AC10AE}"/>
              </a:ext>
            </a:extLst>
          </p:cNvPr>
          <p:cNvSpPr>
            <a:spLocks noGrp="1"/>
          </p:cNvSpPr>
          <p:nvPr>
            <p:ph type="body" sz="quarter" idx="10"/>
          </p:nvPr>
        </p:nvSpPr>
        <p:spPr/>
        <p:txBody>
          <a:bodyPr/>
          <a:lstStyle/>
          <a:p>
            <a:r>
              <a:rPr lang="en-US"/>
              <a:t>Milky Way over the desert at Al </a:t>
            </a:r>
            <a:r>
              <a:rPr lang="en-US" err="1"/>
              <a:t>Quaa</a:t>
            </a:r>
            <a:r>
              <a:rPr lang="en-US"/>
              <a:t>, south of Abu Dhabi</a:t>
            </a:r>
          </a:p>
        </p:txBody>
      </p:sp>
      <p:sp>
        <p:nvSpPr>
          <p:cNvPr id="3" name="Text Placeholder 2">
            <a:extLst>
              <a:ext uri="{FF2B5EF4-FFF2-40B4-BE49-F238E27FC236}">
                <a16:creationId xmlns:a16="http://schemas.microsoft.com/office/drawing/2014/main" id="{077A6C3C-54C8-4B59-9964-4DF5D58FE12B}"/>
              </a:ext>
            </a:extLst>
          </p:cNvPr>
          <p:cNvSpPr>
            <a:spLocks noGrp="1"/>
          </p:cNvSpPr>
          <p:nvPr>
            <p:ph type="body" sz="quarter" idx="12"/>
          </p:nvPr>
        </p:nvSpPr>
        <p:spPr/>
        <p:txBody>
          <a:bodyPr/>
          <a:lstStyle/>
          <a:p>
            <a:r>
              <a:rPr lang="en-US"/>
              <a:t>2:24</a:t>
            </a:r>
          </a:p>
        </p:txBody>
      </p:sp>
      <p:sp>
        <p:nvSpPr>
          <p:cNvPr id="4" name="Title 3">
            <a:extLst>
              <a:ext uri="{FF2B5EF4-FFF2-40B4-BE49-F238E27FC236}">
                <a16:creationId xmlns:a16="http://schemas.microsoft.com/office/drawing/2014/main" id="{35115815-1975-410B-84E0-C524F248FFCD}"/>
              </a:ext>
            </a:extLst>
          </p:cNvPr>
          <p:cNvSpPr>
            <a:spLocks noGrp="1"/>
          </p:cNvSpPr>
          <p:nvPr>
            <p:ph type="title"/>
          </p:nvPr>
        </p:nvSpPr>
        <p:spPr/>
        <p:txBody>
          <a:bodyPr/>
          <a:lstStyle/>
          <a:p>
            <a:r>
              <a:rPr lang="en-US" dirty="0"/>
              <a:t>So </a:t>
            </a:r>
            <a:r>
              <a:rPr lang="en-US"/>
              <a:t>God remembered His covenant with Abraham, with Isaac, and with Jacob</a:t>
            </a:r>
          </a:p>
        </p:txBody>
      </p:sp>
    </p:spTree>
    <p:extLst>
      <p:ext uri="{BB962C8B-B14F-4D97-AF65-F5344CB8AC3E}">
        <p14:creationId xmlns:p14="http://schemas.microsoft.com/office/powerpoint/2010/main" val="20023606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9848" y="262128"/>
            <a:ext cx="6259617" cy="6291072"/>
          </a:xfrm>
          <a:prstGeom prst="rect">
            <a:avLst/>
          </a:prstGeom>
        </p:spPr>
      </p:pic>
      <p:pic>
        <p:nvPicPr>
          <p:cNvPr id="7" name="Picture 6">
            <a:extLst>
              <a:ext uri="{FF2B5EF4-FFF2-40B4-BE49-F238E27FC236}">
                <a16:creationId xmlns:a16="http://schemas.microsoft.com/office/drawing/2014/main" id="{71B30B25-6D10-39CF-3AB2-43BA29482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Street signs in Beersheba: “Abraham Our Father,” “Isaac Our Father,” “Jacob Our Father”</a:t>
            </a:r>
          </a:p>
        </p:txBody>
      </p:sp>
      <p:sp>
        <p:nvSpPr>
          <p:cNvPr id="3" name="Text Placeholder 2"/>
          <p:cNvSpPr>
            <a:spLocks noGrp="1"/>
          </p:cNvSpPr>
          <p:nvPr>
            <p:ph type="body" sz="quarter" idx="12"/>
          </p:nvPr>
        </p:nvSpPr>
        <p:spPr/>
        <p:txBody>
          <a:bodyPr/>
          <a:lstStyle/>
          <a:p>
            <a:r>
              <a:rPr lang="en-US" dirty="0"/>
              <a:t>2:24</a:t>
            </a:r>
          </a:p>
        </p:txBody>
      </p:sp>
      <p:sp>
        <p:nvSpPr>
          <p:cNvPr id="4" name="Title 3"/>
          <p:cNvSpPr>
            <a:spLocks noGrp="1"/>
          </p:cNvSpPr>
          <p:nvPr>
            <p:ph type="title"/>
          </p:nvPr>
        </p:nvSpPr>
        <p:spPr/>
        <p:txBody>
          <a:bodyPr/>
          <a:lstStyle/>
          <a:p>
            <a:r>
              <a:rPr lang="en-US" dirty="0"/>
              <a:t>So God remembered His covenant with Abraham, with Isaac, and with Jacob</a:t>
            </a:r>
          </a:p>
        </p:txBody>
      </p:sp>
    </p:spTree>
    <p:extLst>
      <p:ext uri="{BB962C8B-B14F-4D97-AF65-F5344CB8AC3E}">
        <p14:creationId xmlns:p14="http://schemas.microsoft.com/office/powerpoint/2010/main" val="108649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CFF2BF-1546-DD5F-91B6-9F3B65FF4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
            <a:ext cx="9144000" cy="6789420"/>
          </a:xfrm>
          <a:prstGeom prst="rect">
            <a:avLst/>
          </a:prstGeom>
        </p:spPr>
      </p:pic>
      <p:sp>
        <p:nvSpPr>
          <p:cNvPr id="2" name="Text Placeholder 1"/>
          <p:cNvSpPr>
            <a:spLocks noGrp="1"/>
          </p:cNvSpPr>
          <p:nvPr>
            <p:ph type="body" sz="quarter" idx="10"/>
          </p:nvPr>
        </p:nvSpPr>
        <p:spPr/>
        <p:txBody>
          <a:bodyPr/>
          <a:lstStyle/>
          <a:p>
            <a:r>
              <a:rPr lang="en-US"/>
              <a:t>Large oval storage basket, from Thebes, circa 1480 BC</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13801379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677" t="2164" r="8677" b="2164"/>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The Machpelah at Hebron (aerial view from the west)</a:t>
            </a:r>
          </a:p>
        </p:txBody>
      </p:sp>
      <p:sp>
        <p:nvSpPr>
          <p:cNvPr id="3" name="Text Placeholder 2"/>
          <p:cNvSpPr>
            <a:spLocks noGrp="1"/>
          </p:cNvSpPr>
          <p:nvPr>
            <p:ph type="body" sz="quarter" idx="12"/>
          </p:nvPr>
        </p:nvSpPr>
        <p:spPr/>
        <p:txBody>
          <a:bodyPr/>
          <a:lstStyle/>
          <a:p>
            <a:r>
              <a:rPr lang="en-US"/>
              <a:t>2:24</a:t>
            </a:r>
          </a:p>
        </p:txBody>
      </p:sp>
      <p:sp>
        <p:nvSpPr>
          <p:cNvPr id="4" name="Title 3"/>
          <p:cNvSpPr>
            <a:spLocks noGrp="1"/>
          </p:cNvSpPr>
          <p:nvPr>
            <p:ph type="title"/>
          </p:nvPr>
        </p:nvSpPr>
        <p:spPr/>
        <p:txBody>
          <a:bodyPr/>
          <a:lstStyle/>
          <a:p>
            <a:r>
              <a:rPr lang="en-US" dirty="0"/>
              <a:t>So </a:t>
            </a:r>
            <a:r>
              <a:rPr lang="en-US"/>
              <a:t>God remembered His covenant with Abraham, with Isaac, and with Jacob</a:t>
            </a:r>
          </a:p>
        </p:txBody>
      </p:sp>
    </p:spTree>
    <p:extLst>
      <p:ext uri="{BB962C8B-B14F-4D97-AF65-F5344CB8AC3E}">
        <p14:creationId xmlns:p14="http://schemas.microsoft.com/office/powerpoint/2010/main" val="18461840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581525-1D2B-49C5-5DAB-B17246389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
            <a:ext cx="9144000" cy="6408420"/>
          </a:xfrm>
          <a:prstGeom prst="rect">
            <a:avLst/>
          </a:prstGeom>
        </p:spPr>
      </p:pic>
      <p:sp>
        <p:nvSpPr>
          <p:cNvPr id="2" name="Text Placeholder 1"/>
          <p:cNvSpPr>
            <a:spLocks noGrp="1"/>
          </p:cNvSpPr>
          <p:nvPr>
            <p:ph type="body" sz="quarter" idx="10"/>
          </p:nvPr>
        </p:nvSpPr>
        <p:spPr/>
        <p:txBody>
          <a:bodyPr/>
          <a:lstStyle/>
          <a:p>
            <a:r>
              <a:rPr lang="en-US" dirty="0"/>
              <a:t>Inlaid glass eyes from a sculpture, </a:t>
            </a:r>
            <a:r>
              <a:rPr lang="en-US"/>
              <a:t>from </a:t>
            </a:r>
            <a:r>
              <a:rPr lang="en-US" dirty="0"/>
              <a:t>Egypt, circa 1500–1200 BC</a:t>
            </a:r>
            <a:endParaRPr lang="en-US"/>
          </a:p>
        </p:txBody>
      </p:sp>
      <p:sp>
        <p:nvSpPr>
          <p:cNvPr id="3" name="Text Placeholder 2"/>
          <p:cNvSpPr>
            <a:spLocks noGrp="1"/>
          </p:cNvSpPr>
          <p:nvPr>
            <p:ph type="body" sz="quarter" idx="12"/>
          </p:nvPr>
        </p:nvSpPr>
        <p:spPr/>
        <p:txBody>
          <a:bodyPr/>
          <a:lstStyle/>
          <a:p>
            <a:r>
              <a:rPr lang="en-US"/>
              <a:t>2:25</a:t>
            </a:r>
          </a:p>
        </p:txBody>
      </p:sp>
      <p:sp>
        <p:nvSpPr>
          <p:cNvPr id="4" name="Title 3"/>
          <p:cNvSpPr>
            <a:spLocks noGrp="1"/>
          </p:cNvSpPr>
          <p:nvPr>
            <p:ph type="title"/>
          </p:nvPr>
        </p:nvSpPr>
        <p:spPr/>
        <p:txBody>
          <a:bodyPr/>
          <a:lstStyle/>
          <a:p>
            <a:r>
              <a:rPr lang="en-US"/>
              <a:t>And God saw the children of Israel, and </a:t>
            </a:r>
            <a:r>
              <a:rPr lang="en-US" dirty="0"/>
              <a:t>He took notice of them</a:t>
            </a:r>
            <a:endParaRPr lang="en-US"/>
          </a:p>
        </p:txBody>
      </p:sp>
    </p:spTree>
    <p:extLst>
      <p:ext uri="{BB962C8B-B14F-4D97-AF65-F5344CB8AC3E}">
        <p14:creationId xmlns:p14="http://schemas.microsoft.com/office/powerpoint/2010/main" val="4573240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with pictures of two people&#10;&#10;Description automatically generated with medium confidence">
            <a:extLst>
              <a:ext uri="{FF2B5EF4-FFF2-40B4-BE49-F238E27FC236}">
                <a16:creationId xmlns:a16="http://schemas.microsoft.com/office/drawing/2014/main" id="{469B655E-0B8D-BF63-13FB-E7B7662FE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915" y="124916"/>
            <a:ext cx="6338170" cy="6132180"/>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6,200 slides in PowerPoint format. Available now from BiblePlaces.com.</a:t>
            </a:r>
          </a:p>
        </p:txBody>
      </p:sp>
    </p:spTree>
    <p:extLst>
      <p:ext uri="{BB962C8B-B14F-4D97-AF65-F5344CB8AC3E}">
        <p14:creationId xmlns:p14="http://schemas.microsoft.com/office/powerpoint/2010/main" val="3177977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Basket from Thebes, tomb of Ramose, 15th c BC, met 5489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4"/>
            <a:ext cx="9144000" cy="6852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Large oval storage basket, from Thebes, circa 1492–1473 BC</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248049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9144000" cy="6309360"/>
          </a:xfrm>
          <a:prstGeom prst="rect">
            <a:avLst/>
          </a:prstGeom>
        </p:spPr>
      </p:pic>
      <p:sp>
        <p:nvSpPr>
          <p:cNvPr id="2" name="Text Placeholder 1"/>
          <p:cNvSpPr>
            <a:spLocks noGrp="1"/>
          </p:cNvSpPr>
          <p:nvPr>
            <p:ph type="body" sz="quarter" idx="10"/>
          </p:nvPr>
        </p:nvSpPr>
        <p:spPr/>
        <p:txBody>
          <a:bodyPr/>
          <a:lstStyle/>
          <a:p>
            <a:r>
              <a:rPr lang="en-US"/>
              <a:t>Oval basket made of palm ropes, with rectangular lid, from </a:t>
            </a:r>
            <a:r>
              <a:rPr lang="en-US" err="1"/>
              <a:t>Tarkhan</a:t>
            </a:r>
            <a:r>
              <a:rPr lang="en-US"/>
              <a:t>, 3rd millennium BC</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160214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888" y="0"/>
            <a:ext cx="6364224" cy="6858000"/>
          </a:xfrm>
          <a:prstGeom prst="rect">
            <a:avLst/>
          </a:prstGeom>
        </p:spPr>
      </p:pic>
      <p:sp>
        <p:nvSpPr>
          <p:cNvPr id="2" name="Text Placeholder 1"/>
          <p:cNvSpPr>
            <a:spLocks noGrp="1"/>
          </p:cNvSpPr>
          <p:nvPr>
            <p:ph type="body" sz="quarter" idx="10"/>
          </p:nvPr>
        </p:nvSpPr>
        <p:spPr/>
        <p:txBody>
          <a:bodyPr/>
          <a:lstStyle/>
          <a:p>
            <a:r>
              <a:rPr lang="en-US"/>
              <a:t>Oval basket made of palm ropes, with rectangular lid, from </a:t>
            </a:r>
            <a:r>
              <a:rPr lang="en-US" err="1"/>
              <a:t>Tarkhan</a:t>
            </a:r>
            <a:r>
              <a:rPr lang="en-US"/>
              <a:t>, 3rd millennium BC</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281530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Natural tar seep in the San Joaquin Valley, California</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pic>
        <p:nvPicPr>
          <p:cNvPr id="1026" name="Picture 2" descr="C:\Users\Kris\Downloads\McKittrick_Tar_Seep_North_of_Highway_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3327"/>
            <a:ext cx="9144000" cy="555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15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Bitu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728"/>
            <a:ext cx="9143999" cy="647682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Natural bitumen collected along the shore of the Dead Sea</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455843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1280px-USA_tar_bubble_la_brea_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Open pool with a bubble of pitch, in the La Brea Tar Pits in Los Angeles, California</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127621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Ayn as-Sayh, conical vessel with bitumen and barnacles, earthenware, 5th millennium BC, adr1405297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878"/>
            <a:ext cx="9144000" cy="6774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Vessel with bitumen and barnacles, from Ayn as-</a:t>
            </a:r>
            <a:r>
              <a:rPr lang="en-US" err="1"/>
              <a:t>Sayh</a:t>
            </a:r>
            <a:r>
              <a:rPr lang="en-US"/>
              <a:t>, 5th millennium BC</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1749692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2C370-F8FB-4D90-87FF-4206C3312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EXODUS 2</a:t>
            </a:r>
          </a:p>
        </p:txBody>
      </p:sp>
      <p:sp>
        <p:nvSpPr>
          <p:cNvPr id="2" name="Title 4">
            <a:extLst>
              <a:ext uri="{FF2B5EF4-FFF2-40B4-BE49-F238E27FC236}">
                <a16:creationId xmlns:a16="http://schemas.microsoft.com/office/drawing/2014/main" id="{BC328993-1CF7-7BAB-F120-157BA4B75740}"/>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Exodus 2 presentation from the </a:t>
            </a:r>
            <a:r>
              <a:rPr lang="en-US" sz="2000" i="1" dirty="0"/>
              <a:t>Photo Companion to the Bible.</a:t>
            </a:r>
            <a:r>
              <a:rPr lang="en-US" sz="2000" dirty="0"/>
              <a:t> To purchase the full volume, visit https://www.bibleplaces.com/exodus/</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3" name="Arrow: Right 2">
            <a:extLst>
              <a:ext uri="{FF2B5EF4-FFF2-40B4-BE49-F238E27FC236}">
                <a16:creationId xmlns:a16="http://schemas.microsoft.com/office/drawing/2014/main" id="{B9D9DBA1-B364-FAA1-0255-29EAB47B6236}"/>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037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106" y="311728"/>
            <a:ext cx="3715789" cy="6234545"/>
          </a:xfrm>
          <a:prstGeom prst="rect">
            <a:avLst/>
          </a:prstGeom>
        </p:spPr>
      </p:pic>
      <p:sp>
        <p:nvSpPr>
          <p:cNvPr id="2" name="Text Placeholder 1"/>
          <p:cNvSpPr>
            <a:spLocks noGrp="1"/>
          </p:cNvSpPr>
          <p:nvPr>
            <p:ph type="body" sz="quarter" idx="10"/>
          </p:nvPr>
        </p:nvSpPr>
        <p:spPr/>
        <p:txBody>
          <a:bodyPr/>
          <a:lstStyle/>
          <a:p>
            <a:r>
              <a:rPr lang="en-US"/>
              <a:t>Pitch from a shipwreck off </a:t>
            </a:r>
            <a:r>
              <a:rPr lang="en-US" err="1"/>
              <a:t>Serçe</a:t>
            </a:r>
            <a:r>
              <a:rPr lang="en-US"/>
              <a:t> </a:t>
            </a:r>
            <a:r>
              <a:rPr lang="en-US" err="1"/>
              <a:t>Limani</a:t>
            </a:r>
            <a:r>
              <a:rPr lang="en-US"/>
              <a:t>, 11th century AD</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798792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26664F-8E69-301C-83A8-361B57B52DE2}"/>
              </a:ext>
            </a:extLst>
          </p:cNvPr>
          <p:cNvPicPr>
            <a:picLocks noChangeAspect="1"/>
          </p:cNvPicPr>
          <p:nvPr/>
        </p:nvPicPr>
        <p:blipFill rotWithShape="1">
          <a:blip r:embed="rId3">
            <a:extLst>
              <a:ext uri="{28A0092B-C50C-407E-A947-70E740481C1C}">
                <a14:useLocalDpi xmlns:a14="http://schemas.microsoft.com/office/drawing/2010/main" val="0"/>
              </a:ext>
            </a:extLst>
          </a:blip>
          <a:srcRect b="4125"/>
          <a:stretch/>
        </p:blipFill>
        <p:spPr>
          <a:xfrm>
            <a:off x="0" y="152400"/>
            <a:ext cx="9144000" cy="6553200"/>
          </a:xfrm>
          <a:prstGeom prst="rect">
            <a:avLst/>
          </a:prstGeom>
        </p:spPr>
      </p:pic>
      <p:sp>
        <p:nvSpPr>
          <p:cNvPr id="2" name="Text Placeholder 1"/>
          <p:cNvSpPr>
            <a:spLocks noGrp="1"/>
          </p:cNvSpPr>
          <p:nvPr>
            <p:ph type="body" sz="quarter" idx="10"/>
          </p:nvPr>
        </p:nvSpPr>
        <p:spPr/>
        <p:txBody>
          <a:bodyPr/>
          <a:lstStyle/>
          <a:p>
            <a:r>
              <a:rPr lang="en-US"/>
              <a:t>Tablet with the birth legend of Sargon of Akkad, 8th century BC</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took for him a basket made of reeds and coated it with tar and pitch</a:t>
            </a:r>
          </a:p>
        </p:txBody>
      </p:sp>
    </p:spTree>
    <p:extLst>
      <p:ext uri="{BB962C8B-B14F-4D97-AF65-F5344CB8AC3E}">
        <p14:creationId xmlns:p14="http://schemas.microsoft.com/office/powerpoint/2010/main" val="276607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it-IT"/>
              <a:t>Nile River in Cairo</a:t>
            </a:r>
            <a:endParaRPr lang="en-US"/>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set it among the reeds by the bank of the river</a:t>
            </a:r>
          </a:p>
        </p:txBody>
      </p:sp>
    </p:spTree>
    <p:extLst>
      <p:ext uri="{BB962C8B-B14F-4D97-AF65-F5344CB8AC3E}">
        <p14:creationId xmlns:p14="http://schemas.microsoft.com/office/powerpoint/2010/main" val="160198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1E367A-E6C4-7A5C-0790-C48006E48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6062"/>
            <a:ext cx="8241570" cy="5476458"/>
          </a:xfrm>
          <a:prstGeom prst="rect">
            <a:avLst/>
          </a:prstGeom>
        </p:spPr>
      </p:pic>
      <p:pic>
        <p:nvPicPr>
          <p:cNvPr id="8" name="Picture 7">
            <a:extLst>
              <a:ext uri="{FF2B5EF4-FFF2-40B4-BE49-F238E27FC236}">
                <a16:creationId xmlns:a16="http://schemas.microsoft.com/office/drawing/2014/main" id="{4C3CC06F-0E34-25E8-9741-C3BFE2925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954"/>
            <a:ext cx="9144000" cy="6170092"/>
          </a:xfrm>
          <a:prstGeom prst="rect">
            <a:avLst/>
          </a:prstGeom>
        </p:spPr>
      </p:pic>
      <p:sp>
        <p:nvSpPr>
          <p:cNvPr id="2" name="Text Placeholder 1"/>
          <p:cNvSpPr>
            <a:spLocks noGrp="1"/>
          </p:cNvSpPr>
          <p:nvPr>
            <p:ph type="body" sz="quarter" idx="10"/>
          </p:nvPr>
        </p:nvSpPr>
        <p:spPr/>
        <p:txBody>
          <a:bodyPr/>
          <a:lstStyle/>
          <a:p>
            <a:r>
              <a:rPr lang="en-US" dirty="0"/>
              <a:t>Vegetation along the Nile River near Giza</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set it among the reeds by the bank of the river</a:t>
            </a:r>
          </a:p>
        </p:txBody>
      </p:sp>
    </p:spTree>
    <p:extLst>
      <p:ext uri="{BB962C8B-B14F-4D97-AF65-F5344CB8AC3E}">
        <p14:creationId xmlns:p14="http://schemas.microsoft.com/office/powerpoint/2010/main" val="141752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7C8F-E9A8-0EE2-F1BC-1A5316082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029130"/>
            <a:ext cx="7543800" cy="4970612"/>
          </a:xfrm>
          <a:prstGeom prst="rect">
            <a:avLst/>
          </a:prstGeom>
        </p:spPr>
      </p:pic>
      <p:pic>
        <p:nvPicPr>
          <p:cNvPr id="9" name="Picture 8">
            <a:extLst>
              <a:ext uri="{FF2B5EF4-FFF2-40B4-BE49-F238E27FC236}">
                <a16:creationId xmlns:a16="http://schemas.microsoft.com/office/drawing/2014/main" id="{93799367-DF11-734C-1614-55B05418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Papyrus plants and other reeds growing along the Nile River near Giza</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set it among the reeds by the bank of the river</a:t>
            </a:r>
          </a:p>
        </p:txBody>
      </p:sp>
    </p:spTree>
    <p:extLst>
      <p:ext uri="{BB962C8B-B14F-4D97-AF65-F5344CB8AC3E}">
        <p14:creationId xmlns:p14="http://schemas.microsoft.com/office/powerpoint/2010/main" val="396110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AE0B15-9FC8-8409-53E0-EF742DF6A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105" y="637830"/>
            <a:ext cx="8126895" cy="5400258"/>
          </a:xfrm>
          <a:prstGeom prst="rect">
            <a:avLst/>
          </a:prstGeom>
        </p:spPr>
      </p:pic>
      <p:pic>
        <p:nvPicPr>
          <p:cNvPr id="7" name="Picture 6">
            <a:extLst>
              <a:ext uri="{FF2B5EF4-FFF2-40B4-BE49-F238E27FC236}">
                <a16:creationId xmlns:a16="http://schemas.microsoft.com/office/drawing/2014/main" id="{45F346D4-8819-4333-41FC-623ABDE54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350"/>
            <a:ext cx="9144000" cy="6591300"/>
          </a:xfrm>
          <a:prstGeom prst="rect">
            <a:avLst/>
          </a:prstGeom>
        </p:spPr>
      </p:pic>
      <p:sp>
        <p:nvSpPr>
          <p:cNvPr id="2" name="Text Placeholder 1"/>
          <p:cNvSpPr>
            <a:spLocks noGrp="1"/>
          </p:cNvSpPr>
          <p:nvPr>
            <p:ph type="body" sz="quarter" idx="10"/>
          </p:nvPr>
        </p:nvSpPr>
        <p:spPr/>
        <p:txBody>
          <a:bodyPr/>
          <a:lstStyle/>
          <a:p>
            <a:r>
              <a:rPr lang="en-US" dirty="0"/>
              <a:t>Papyrus plants growing along the edge of the Nile River near Giza</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set it among the reeds by the bank of the river</a:t>
            </a:r>
          </a:p>
        </p:txBody>
      </p:sp>
    </p:spTree>
    <p:extLst>
      <p:ext uri="{BB962C8B-B14F-4D97-AF65-F5344CB8AC3E}">
        <p14:creationId xmlns:p14="http://schemas.microsoft.com/office/powerpoint/2010/main" val="1108548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1B619-2189-F9C2-9D3B-BCF171FA1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
            <a:ext cx="9144000" cy="6736080"/>
          </a:xfrm>
          <a:prstGeom prst="rect">
            <a:avLst/>
          </a:prstGeom>
        </p:spPr>
      </p:pic>
      <p:sp>
        <p:nvSpPr>
          <p:cNvPr id="2" name="Text Placeholder 1"/>
          <p:cNvSpPr>
            <a:spLocks noGrp="1"/>
          </p:cNvSpPr>
          <p:nvPr>
            <p:ph type="body" sz="quarter" idx="10"/>
          </p:nvPr>
        </p:nvSpPr>
        <p:spPr/>
        <p:txBody>
          <a:bodyPr/>
          <a:lstStyle/>
          <a:p>
            <a:r>
              <a:rPr lang="en-US"/>
              <a:t>Nile marsh scenes, painting in the tomb of </a:t>
            </a:r>
            <a:r>
              <a:rPr lang="en-US" err="1"/>
              <a:t>Khety</a:t>
            </a:r>
            <a:r>
              <a:rPr lang="en-US"/>
              <a:t> at </a:t>
            </a:r>
            <a:r>
              <a:rPr lang="en-US" err="1"/>
              <a:t>Beni</a:t>
            </a:r>
            <a:r>
              <a:rPr lang="en-US"/>
              <a:t> Hasan, circa 2000 BC</a:t>
            </a:r>
          </a:p>
        </p:txBody>
      </p:sp>
      <p:sp>
        <p:nvSpPr>
          <p:cNvPr id="3" name="Text Placeholder 2"/>
          <p:cNvSpPr>
            <a:spLocks noGrp="1"/>
          </p:cNvSpPr>
          <p:nvPr>
            <p:ph type="body" sz="quarter" idx="12"/>
          </p:nvPr>
        </p:nvSpPr>
        <p:spPr/>
        <p:txBody>
          <a:bodyPr/>
          <a:lstStyle/>
          <a:p>
            <a:r>
              <a:rPr lang="en-US"/>
              <a:t>2:3</a:t>
            </a:r>
          </a:p>
        </p:txBody>
      </p:sp>
      <p:sp>
        <p:nvSpPr>
          <p:cNvPr id="4" name="Title 3"/>
          <p:cNvSpPr>
            <a:spLocks noGrp="1"/>
          </p:cNvSpPr>
          <p:nvPr>
            <p:ph type="title"/>
          </p:nvPr>
        </p:nvSpPr>
        <p:spPr/>
        <p:txBody>
          <a:bodyPr/>
          <a:lstStyle/>
          <a:p>
            <a:r>
              <a:rPr lang="en-US"/>
              <a:t>She set it among the reeds by the bank of the river</a:t>
            </a:r>
          </a:p>
        </p:txBody>
      </p:sp>
    </p:spTree>
    <p:extLst>
      <p:ext uri="{BB962C8B-B14F-4D97-AF65-F5344CB8AC3E}">
        <p14:creationId xmlns:p14="http://schemas.microsoft.com/office/powerpoint/2010/main" val="48858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wnloads\view_613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182" y="360679"/>
            <a:ext cx="4787445" cy="61667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82F47D-B150-240D-5A92-C9B84B40E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9833"/>
            <a:ext cx="9144000" cy="6248400"/>
          </a:xfrm>
          <a:prstGeom prst="rect">
            <a:avLst/>
          </a:prstGeom>
        </p:spPr>
      </p:pic>
      <p:sp>
        <p:nvSpPr>
          <p:cNvPr id="2" name="Text Placeholder 1">
            <a:extLst>
              <a:ext uri="{FF2B5EF4-FFF2-40B4-BE49-F238E27FC236}">
                <a16:creationId xmlns:a16="http://schemas.microsoft.com/office/drawing/2014/main" id="{23B17B56-8484-4C56-B725-574F400FC3BD}"/>
              </a:ext>
            </a:extLst>
          </p:cNvPr>
          <p:cNvSpPr>
            <a:spLocks noGrp="1"/>
          </p:cNvSpPr>
          <p:nvPr>
            <p:ph type="body" sz="quarter" idx="10"/>
          </p:nvPr>
        </p:nvSpPr>
        <p:spPr/>
        <p:txBody>
          <a:bodyPr/>
          <a:lstStyle/>
          <a:p>
            <a:r>
              <a:rPr lang="en-US" i="1"/>
              <a:t>Moses Laid Among the Rushes</a:t>
            </a:r>
            <a:r>
              <a:rPr lang="en-US"/>
              <a:t>, by James Tissot, circa 1899</a:t>
            </a:r>
          </a:p>
        </p:txBody>
      </p:sp>
      <p:sp>
        <p:nvSpPr>
          <p:cNvPr id="3" name="Text Placeholder 2">
            <a:extLst>
              <a:ext uri="{FF2B5EF4-FFF2-40B4-BE49-F238E27FC236}">
                <a16:creationId xmlns:a16="http://schemas.microsoft.com/office/drawing/2014/main" id="{C3B5430E-799C-4DB3-8406-81C47606C3DF}"/>
              </a:ext>
            </a:extLst>
          </p:cNvPr>
          <p:cNvSpPr>
            <a:spLocks noGrp="1"/>
          </p:cNvSpPr>
          <p:nvPr>
            <p:ph type="body" sz="quarter" idx="12"/>
          </p:nvPr>
        </p:nvSpPr>
        <p:spPr/>
        <p:txBody>
          <a:bodyPr/>
          <a:lstStyle/>
          <a:p>
            <a:r>
              <a:rPr lang="en-US"/>
              <a:t>2:3</a:t>
            </a:r>
          </a:p>
        </p:txBody>
      </p:sp>
      <p:sp>
        <p:nvSpPr>
          <p:cNvPr id="4" name="Title 3">
            <a:extLst>
              <a:ext uri="{FF2B5EF4-FFF2-40B4-BE49-F238E27FC236}">
                <a16:creationId xmlns:a16="http://schemas.microsoft.com/office/drawing/2014/main" id="{7A3A738B-5A49-4DD2-BACF-C77E5B283C53}"/>
              </a:ext>
            </a:extLst>
          </p:cNvPr>
          <p:cNvSpPr>
            <a:spLocks noGrp="1"/>
          </p:cNvSpPr>
          <p:nvPr>
            <p:ph type="title"/>
          </p:nvPr>
        </p:nvSpPr>
        <p:spPr/>
        <p:txBody>
          <a:bodyPr/>
          <a:lstStyle/>
          <a:p>
            <a:r>
              <a:rPr lang="en-US"/>
              <a:t>She set it among the reeds by the bank of the river</a:t>
            </a:r>
          </a:p>
        </p:txBody>
      </p:sp>
    </p:spTree>
    <p:extLst>
      <p:ext uri="{BB962C8B-B14F-4D97-AF65-F5344CB8AC3E}">
        <p14:creationId xmlns:p14="http://schemas.microsoft.com/office/powerpoint/2010/main" val="775739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0"/>
            <a:ext cx="7350482" cy="6858000"/>
          </a:xfrm>
          <a:prstGeom prst="rect">
            <a:avLst/>
          </a:prstGeom>
        </p:spPr>
      </p:pic>
      <p:sp>
        <p:nvSpPr>
          <p:cNvPr id="2" name="Text Placeholder 1"/>
          <p:cNvSpPr>
            <a:spLocks noGrp="1"/>
          </p:cNvSpPr>
          <p:nvPr>
            <p:ph type="body" sz="quarter" idx="10"/>
          </p:nvPr>
        </p:nvSpPr>
        <p:spPr/>
        <p:txBody>
          <a:bodyPr/>
          <a:lstStyle/>
          <a:p>
            <a:r>
              <a:rPr lang="en-US"/>
              <a:t>Baby Moses is watched by his sister</a:t>
            </a:r>
          </a:p>
        </p:txBody>
      </p:sp>
      <p:sp>
        <p:nvSpPr>
          <p:cNvPr id="3" name="Text Placeholder 2"/>
          <p:cNvSpPr>
            <a:spLocks noGrp="1"/>
          </p:cNvSpPr>
          <p:nvPr>
            <p:ph type="body" sz="quarter" idx="12"/>
          </p:nvPr>
        </p:nvSpPr>
        <p:spPr/>
        <p:txBody>
          <a:bodyPr/>
          <a:lstStyle/>
          <a:p>
            <a:r>
              <a:rPr lang="en-US"/>
              <a:t>2:4</a:t>
            </a:r>
          </a:p>
        </p:txBody>
      </p:sp>
      <p:sp>
        <p:nvSpPr>
          <p:cNvPr id="4" name="Title 3"/>
          <p:cNvSpPr>
            <a:spLocks noGrp="1"/>
          </p:cNvSpPr>
          <p:nvPr>
            <p:ph type="title"/>
          </p:nvPr>
        </p:nvSpPr>
        <p:spPr/>
        <p:txBody>
          <a:bodyPr/>
          <a:lstStyle/>
          <a:p>
            <a:r>
              <a:rPr lang="en-US"/>
              <a:t>And his sister stood far off, to see what would be done</a:t>
            </a:r>
          </a:p>
        </p:txBody>
      </p:sp>
    </p:spTree>
    <p:extLst>
      <p:ext uri="{BB962C8B-B14F-4D97-AF65-F5344CB8AC3E}">
        <p14:creationId xmlns:p14="http://schemas.microsoft.com/office/powerpoint/2010/main" val="919557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Wooden statuette of a young woman, from Egypt, circa 1300 BC</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pic>
        <p:nvPicPr>
          <p:cNvPr id="7" name="Picture 6">
            <a:extLst>
              <a:ext uri="{FF2B5EF4-FFF2-40B4-BE49-F238E27FC236}">
                <a16:creationId xmlns:a16="http://schemas.microsoft.com/office/drawing/2014/main" id="{9CA101D8-8134-C823-A634-DC4494608CCB}"/>
              </a:ext>
            </a:extLst>
          </p:cNvPr>
          <p:cNvPicPr>
            <a:picLocks noChangeAspect="1"/>
          </p:cNvPicPr>
          <p:nvPr/>
        </p:nvPicPr>
        <p:blipFill rotWithShape="1">
          <a:blip r:embed="rId3">
            <a:extLst>
              <a:ext uri="{28A0092B-C50C-407E-A947-70E740481C1C}">
                <a14:useLocalDpi xmlns:a14="http://schemas.microsoft.com/office/drawing/2010/main" val="0"/>
              </a:ext>
            </a:extLst>
          </a:blip>
          <a:srcRect l="6649" r="7102"/>
          <a:stretch/>
        </p:blipFill>
        <p:spPr>
          <a:xfrm>
            <a:off x="2422634" y="353830"/>
            <a:ext cx="6721366" cy="6150340"/>
          </a:xfrm>
          <a:prstGeom prst="rect">
            <a:avLst/>
          </a:prstGeom>
        </p:spPr>
      </p:pic>
      <p:pic>
        <p:nvPicPr>
          <p:cNvPr id="9" name="Picture 8">
            <a:extLst>
              <a:ext uri="{FF2B5EF4-FFF2-40B4-BE49-F238E27FC236}">
                <a16:creationId xmlns:a16="http://schemas.microsoft.com/office/drawing/2014/main" id="{340A6FB1-0503-39ED-8A7E-FFBB5BAD6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9332"/>
            <a:ext cx="2287626" cy="6150340"/>
          </a:xfrm>
          <a:prstGeom prst="rect">
            <a:avLst/>
          </a:prstGeom>
        </p:spPr>
      </p:pic>
    </p:spTree>
    <p:extLst>
      <p:ext uri="{BB962C8B-B14F-4D97-AF65-F5344CB8AC3E}">
        <p14:creationId xmlns:p14="http://schemas.microsoft.com/office/powerpoint/2010/main" val="2022995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14E879-8166-0257-875C-21C0A7BAB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59" y="304800"/>
            <a:ext cx="6835141" cy="6248400"/>
          </a:xfrm>
          <a:prstGeom prst="rect">
            <a:avLst/>
          </a:prstGeom>
        </p:spPr>
      </p:pic>
      <p:pic>
        <p:nvPicPr>
          <p:cNvPr id="11" name="Picture 10">
            <a:extLst>
              <a:ext uri="{FF2B5EF4-FFF2-40B4-BE49-F238E27FC236}">
                <a16:creationId xmlns:a16="http://schemas.microsoft.com/office/drawing/2014/main" id="{F39420CC-AE9F-2C95-7709-7E62299F1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Plaque with the head of an Asiatic man, from Tell </a:t>
            </a:r>
            <a:r>
              <a:rPr lang="en-US" dirty="0" err="1"/>
              <a:t>el-Yehudiyeh</a:t>
            </a:r>
            <a:r>
              <a:rPr lang="en-US" dirty="0"/>
              <a:t>, circa 1200 BC</a:t>
            </a:r>
          </a:p>
        </p:txBody>
      </p:sp>
      <p:sp>
        <p:nvSpPr>
          <p:cNvPr id="3" name="Text Placeholder 2"/>
          <p:cNvSpPr>
            <a:spLocks noGrp="1"/>
          </p:cNvSpPr>
          <p:nvPr>
            <p:ph type="body" sz="quarter" idx="12"/>
          </p:nvPr>
        </p:nvSpPr>
        <p:spPr/>
        <p:txBody>
          <a:bodyPr/>
          <a:lstStyle/>
          <a:p>
            <a:r>
              <a:rPr lang="en-US"/>
              <a:t>2:1</a:t>
            </a:r>
          </a:p>
        </p:txBody>
      </p:sp>
      <p:sp>
        <p:nvSpPr>
          <p:cNvPr id="4" name="Title 3"/>
          <p:cNvSpPr>
            <a:spLocks noGrp="1"/>
          </p:cNvSpPr>
          <p:nvPr>
            <p:ph type="title"/>
          </p:nvPr>
        </p:nvSpPr>
        <p:spPr/>
        <p:txBody>
          <a:bodyPr/>
          <a:lstStyle/>
          <a:p>
            <a:r>
              <a:rPr lang="en-US"/>
              <a:t>Now a man from the house of Levi went and married a Levite woman</a:t>
            </a:r>
          </a:p>
        </p:txBody>
      </p:sp>
    </p:spTree>
    <p:extLst>
      <p:ext uri="{BB962C8B-B14F-4D97-AF65-F5344CB8AC3E}">
        <p14:creationId xmlns:p14="http://schemas.microsoft.com/office/powerpoint/2010/main" val="3264788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399" y="-5047"/>
            <a:ext cx="6096001" cy="6743364"/>
          </a:xfrm>
          <a:prstGeom prst="rect">
            <a:avLst/>
          </a:prstGeom>
        </p:spPr>
      </p:pic>
      <p:sp>
        <p:nvSpPr>
          <p:cNvPr id="2" name="Text Placeholder 1"/>
          <p:cNvSpPr>
            <a:spLocks noGrp="1"/>
          </p:cNvSpPr>
          <p:nvPr>
            <p:ph type="body" sz="quarter" idx="10"/>
          </p:nvPr>
        </p:nvSpPr>
        <p:spPr/>
        <p:txBody>
          <a:bodyPr/>
          <a:lstStyle/>
          <a:p>
            <a:r>
              <a:rPr lang="it-IT"/>
              <a:t>Colossal granite sphinx of Hatshepsut, from Deir el-Bahari</a:t>
            </a:r>
            <a:r>
              <a:rPr lang="it-IT" dirty="0"/>
              <a:t>, 15th century BC</a:t>
            </a:r>
            <a:endParaRPr lang="en-US"/>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296885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993"/>
          <a:stretch/>
        </p:blipFill>
        <p:spPr>
          <a:xfrm>
            <a:off x="1090232" y="0"/>
            <a:ext cx="6963537" cy="6858000"/>
          </a:xfrm>
          <a:prstGeom prst="rect">
            <a:avLst/>
          </a:prstGeom>
        </p:spPr>
      </p:pic>
      <p:sp>
        <p:nvSpPr>
          <p:cNvPr id="2" name="Text Placeholder 1"/>
          <p:cNvSpPr>
            <a:spLocks noGrp="1"/>
          </p:cNvSpPr>
          <p:nvPr>
            <p:ph type="body" sz="quarter" idx="10"/>
          </p:nvPr>
        </p:nvSpPr>
        <p:spPr/>
        <p:txBody>
          <a:bodyPr/>
          <a:lstStyle/>
          <a:p>
            <a:r>
              <a:rPr lang="en-US"/>
              <a:t>Brown granite head of Hatshepsut, 18th dynasty, 15th century BC</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3306983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1214px-Relief_depicting_Akhenaton_and_Nefertiti_with_three_of_their_daughters_under_the_rays_of_Aton_01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42" y="369332"/>
            <a:ext cx="7291516"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House altar with Akhenaten, Nefertiti, and three daughters, 14th century BC</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2727924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68" t="12222" b="13333"/>
          <a:stretch/>
        </p:blipFill>
        <p:spPr>
          <a:xfrm>
            <a:off x="1736023" y="369332"/>
            <a:ext cx="5671955" cy="6150340"/>
          </a:xfrm>
          <a:prstGeom prst="rect">
            <a:avLst/>
          </a:prstGeom>
        </p:spPr>
      </p:pic>
      <p:sp>
        <p:nvSpPr>
          <p:cNvPr id="2" name="Text Placeholder 1"/>
          <p:cNvSpPr>
            <a:spLocks noGrp="1"/>
          </p:cNvSpPr>
          <p:nvPr>
            <p:ph type="body" sz="quarter" idx="10"/>
          </p:nvPr>
        </p:nvSpPr>
        <p:spPr/>
        <p:txBody>
          <a:bodyPr/>
          <a:lstStyle/>
          <a:p>
            <a:r>
              <a:rPr lang="en-US"/>
              <a:t>Amenhotep III and Queen </a:t>
            </a:r>
            <a:r>
              <a:rPr lang="en-US" err="1"/>
              <a:t>Tiye</a:t>
            </a:r>
            <a:r>
              <a:rPr lang="en-US"/>
              <a:t> and three daughters, from </a:t>
            </a:r>
            <a:r>
              <a:rPr lang="en-US" err="1"/>
              <a:t>Kom</a:t>
            </a:r>
            <a:r>
              <a:rPr lang="en-US"/>
              <a:t> el-</a:t>
            </a:r>
            <a:r>
              <a:rPr lang="en-US" err="1"/>
              <a:t>Hetan</a:t>
            </a:r>
            <a:r>
              <a:rPr lang="en-US"/>
              <a:t>, 14th century BC</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2108923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57366" cy="6858000"/>
          </a:xfrm>
          <a:prstGeom prst="rect">
            <a:avLst/>
          </a:prstGeom>
        </p:spPr>
      </p:pic>
      <p:sp>
        <p:nvSpPr>
          <p:cNvPr id="2" name="Text Placeholder 1"/>
          <p:cNvSpPr>
            <a:spLocks noGrp="1"/>
          </p:cNvSpPr>
          <p:nvPr>
            <p:ph type="body" sz="quarter" idx="10"/>
          </p:nvPr>
        </p:nvSpPr>
        <p:spPr/>
        <p:txBody>
          <a:bodyPr/>
          <a:lstStyle/>
          <a:p>
            <a:r>
              <a:rPr lang="en-US"/>
              <a:t>Chair of </a:t>
            </a:r>
            <a:r>
              <a:rPr lang="en-US" err="1"/>
              <a:t>Sitamun</a:t>
            </a:r>
            <a:r>
              <a:rPr lang="en-US"/>
              <a:t> daughter of Amenhotep III, from Valley of the Kings KV 46, 14th century BC</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1412114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Chair of </a:t>
            </a:r>
            <a:r>
              <a:rPr lang="en-US" err="1"/>
              <a:t>Sitamun</a:t>
            </a:r>
            <a:r>
              <a:rPr lang="en-US"/>
              <a:t> daughter of Amenhotep III, from Valley of the Kings KV 46, 14th century BC</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971" r="6756"/>
          <a:stretch/>
        </p:blipFill>
        <p:spPr>
          <a:xfrm>
            <a:off x="0" y="369332"/>
            <a:ext cx="9144000" cy="6150340"/>
          </a:xfrm>
          <a:prstGeom prst="rect">
            <a:avLst/>
          </a:prstGeom>
        </p:spPr>
      </p:pic>
    </p:spTree>
    <p:extLst>
      <p:ext uri="{BB962C8B-B14F-4D97-AF65-F5344CB8AC3E}">
        <p14:creationId xmlns:p14="http://schemas.microsoft.com/office/powerpoint/2010/main" val="1133038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00" y="0"/>
            <a:ext cx="4526280" cy="6858000"/>
          </a:xfrm>
          <a:prstGeom prst="rect">
            <a:avLst/>
          </a:prstGeom>
        </p:spPr>
      </p:pic>
      <p:sp>
        <p:nvSpPr>
          <p:cNvPr id="2" name="Text Placeholder 1"/>
          <p:cNvSpPr>
            <a:spLocks noGrp="1"/>
          </p:cNvSpPr>
          <p:nvPr>
            <p:ph type="body" sz="quarter" idx="10"/>
          </p:nvPr>
        </p:nvSpPr>
        <p:spPr/>
        <p:txBody>
          <a:bodyPr/>
          <a:lstStyle/>
          <a:p>
            <a:r>
              <a:rPr lang="en-US"/>
              <a:t>Chair of </a:t>
            </a:r>
            <a:r>
              <a:rPr lang="en-US" err="1"/>
              <a:t>Sitamun</a:t>
            </a:r>
            <a:r>
              <a:rPr lang="en-US"/>
              <a:t> daughter of Amenhotep III, from Valley of the Kings KV 46, 14th century BC</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323349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512"/>
          <a:stretch/>
        </p:blipFill>
        <p:spPr>
          <a:xfrm>
            <a:off x="0" y="211265"/>
            <a:ext cx="9144000" cy="6435471"/>
          </a:xfrm>
          <a:prstGeom prst="rect">
            <a:avLst/>
          </a:prstGeom>
        </p:spPr>
      </p:pic>
      <p:sp>
        <p:nvSpPr>
          <p:cNvPr id="2" name="Text Placeholder 1"/>
          <p:cNvSpPr>
            <a:spLocks noGrp="1"/>
          </p:cNvSpPr>
          <p:nvPr>
            <p:ph type="body" sz="quarter" idx="10"/>
          </p:nvPr>
        </p:nvSpPr>
        <p:spPr/>
        <p:txBody>
          <a:bodyPr/>
          <a:lstStyle/>
          <a:p>
            <a:r>
              <a:rPr lang="en-US" dirty="0"/>
              <a:t>Women washing clothing in the Nile River near Tell </a:t>
            </a:r>
            <a:r>
              <a:rPr lang="en-US" dirty="0" err="1"/>
              <a:t>el</a:t>
            </a:r>
            <a:r>
              <a:rPr lang="en-US" dirty="0"/>
              <a:t>-Amarna</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1814121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39"/>
          <a:stretch/>
        </p:blipFill>
        <p:spPr>
          <a:xfrm>
            <a:off x="0" y="312611"/>
            <a:ext cx="9144000" cy="6232779"/>
          </a:xfrm>
          <a:prstGeom prst="rect">
            <a:avLst/>
          </a:prstGeom>
        </p:spPr>
      </p:pic>
      <p:sp>
        <p:nvSpPr>
          <p:cNvPr id="2" name="Text Placeholder 1"/>
          <p:cNvSpPr>
            <a:spLocks noGrp="1"/>
          </p:cNvSpPr>
          <p:nvPr>
            <p:ph type="body" sz="quarter" idx="10"/>
          </p:nvPr>
        </p:nvSpPr>
        <p:spPr/>
        <p:txBody>
          <a:bodyPr/>
          <a:lstStyle/>
          <a:p>
            <a:r>
              <a:rPr lang="en-US" dirty="0"/>
              <a:t>Women washing clothing in the Nile River near Tell </a:t>
            </a:r>
            <a:r>
              <a:rPr lang="en-US" dirty="0" err="1"/>
              <a:t>el</a:t>
            </a:r>
            <a:r>
              <a:rPr lang="en-US" dirty="0"/>
              <a:t>-Amarna</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The daughter of Pharaoh came down to bathe at the river</a:t>
            </a:r>
          </a:p>
        </p:txBody>
      </p:sp>
    </p:spTree>
    <p:extLst>
      <p:ext uri="{BB962C8B-B14F-4D97-AF65-F5344CB8AC3E}">
        <p14:creationId xmlns:p14="http://schemas.microsoft.com/office/powerpoint/2010/main" val="1745553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1EB8EB-8A07-D9A5-CFD2-ECFAE7E6F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Infant in a basket among the reeds of the Nile River</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And she saw the basket among the reeds</a:t>
            </a:r>
          </a:p>
        </p:txBody>
      </p:sp>
    </p:spTree>
    <p:extLst>
      <p:ext uri="{BB962C8B-B14F-4D97-AF65-F5344CB8AC3E}">
        <p14:creationId xmlns:p14="http://schemas.microsoft.com/office/powerpoint/2010/main" val="275702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“Levi Street” sign in Jerusalem</a:t>
            </a:r>
          </a:p>
        </p:txBody>
      </p:sp>
      <p:sp>
        <p:nvSpPr>
          <p:cNvPr id="3" name="Text Placeholder 2"/>
          <p:cNvSpPr>
            <a:spLocks noGrp="1"/>
          </p:cNvSpPr>
          <p:nvPr>
            <p:ph type="body" sz="quarter" idx="12"/>
          </p:nvPr>
        </p:nvSpPr>
        <p:spPr/>
        <p:txBody>
          <a:bodyPr/>
          <a:lstStyle/>
          <a:p>
            <a:r>
              <a:rPr lang="en-US"/>
              <a:t>2:1</a:t>
            </a:r>
          </a:p>
        </p:txBody>
      </p:sp>
      <p:sp>
        <p:nvSpPr>
          <p:cNvPr id="4" name="Title 3"/>
          <p:cNvSpPr>
            <a:spLocks noGrp="1"/>
          </p:cNvSpPr>
          <p:nvPr>
            <p:ph type="title"/>
          </p:nvPr>
        </p:nvSpPr>
        <p:spPr/>
        <p:txBody>
          <a:bodyPr/>
          <a:lstStyle/>
          <a:p>
            <a:r>
              <a:rPr lang="en-US"/>
              <a:t>Now a man from the house of Levi went and married a Levite woman</a:t>
            </a:r>
          </a:p>
        </p:txBody>
      </p:sp>
      <p:pic>
        <p:nvPicPr>
          <p:cNvPr id="6" name="Picture 5">
            <a:extLst>
              <a:ext uri="{FF2B5EF4-FFF2-40B4-BE49-F238E27FC236}">
                <a16:creationId xmlns:a16="http://schemas.microsoft.com/office/drawing/2014/main" id="{53F642A8-EBC9-4316-96B7-D9DB8700D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567337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333" r="729" b="2334"/>
          <a:stretch/>
        </p:blipFill>
        <p:spPr>
          <a:xfrm>
            <a:off x="1788345" y="369332"/>
            <a:ext cx="5567310" cy="6150339"/>
          </a:xfrm>
          <a:prstGeom prst="rect">
            <a:avLst/>
          </a:prstGeom>
        </p:spPr>
      </p:pic>
      <p:sp>
        <p:nvSpPr>
          <p:cNvPr id="2" name="Text Placeholder 1"/>
          <p:cNvSpPr>
            <a:spLocks noGrp="1"/>
          </p:cNvSpPr>
          <p:nvPr>
            <p:ph type="body" sz="quarter" idx="10"/>
          </p:nvPr>
        </p:nvSpPr>
        <p:spPr/>
        <p:txBody>
          <a:bodyPr/>
          <a:lstStyle/>
          <a:p>
            <a:r>
              <a:rPr lang="en-US"/>
              <a:t>Illustration of Pharaoh’s daughter finding the infant Moses</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She sent her servant woman, and she brought it</a:t>
            </a:r>
          </a:p>
        </p:txBody>
      </p:sp>
    </p:spTree>
    <p:extLst>
      <p:ext uri="{BB962C8B-B14F-4D97-AF65-F5344CB8AC3E}">
        <p14:creationId xmlns:p14="http://schemas.microsoft.com/office/powerpoint/2010/main" val="3481214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CE5593-A43D-4C59-8BDE-AF0A07006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1" y="266700"/>
            <a:ext cx="3505200" cy="6324601"/>
          </a:xfrm>
          <a:prstGeom prst="rect">
            <a:avLst/>
          </a:prstGeom>
        </p:spPr>
      </p:pic>
      <p:pic>
        <p:nvPicPr>
          <p:cNvPr id="9" name="Picture 8">
            <a:extLst>
              <a:ext uri="{FF2B5EF4-FFF2-40B4-BE49-F238E27FC236}">
                <a16:creationId xmlns:a16="http://schemas.microsoft.com/office/drawing/2014/main" id="{014DC782-8915-C2AD-345D-D8BB4513B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6700"/>
            <a:ext cx="9144000" cy="6324600"/>
          </a:xfrm>
          <a:prstGeom prst="rect">
            <a:avLst/>
          </a:prstGeom>
        </p:spPr>
      </p:pic>
      <p:sp>
        <p:nvSpPr>
          <p:cNvPr id="2" name="Text Placeholder 1"/>
          <p:cNvSpPr>
            <a:spLocks noGrp="1"/>
          </p:cNvSpPr>
          <p:nvPr>
            <p:ph type="body" sz="quarter" idx="10"/>
          </p:nvPr>
        </p:nvSpPr>
        <p:spPr/>
        <p:txBody>
          <a:bodyPr/>
          <a:lstStyle/>
          <a:p>
            <a:r>
              <a:rPr lang="en-US" i="1"/>
              <a:t>Pharaoh's Daughter Has Moses Brought to Her</a:t>
            </a:r>
            <a:r>
              <a:rPr lang="en-US"/>
              <a:t>, by James Tissot, circa 1899</a:t>
            </a:r>
          </a:p>
        </p:txBody>
      </p:sp>
      <p:sp>
        <p:nvSpPr>
          <p:cNvPr id="3" name="Text Placeholder 2"/>
          <p:cNvSpPr>
            <a:spLocks noGrp="1"/>
          </p:cNvSpPr>
          <p:nvPr>
            <p:ph type="body" sz="quarter" idx="12"/>
          </p:nvPr>
        </p:nvSpPr>
        <p:spPr/>
        <p:txBody>
          <a:bodyPr/>
          <a:lstStyle/>
          <a:p>
            <a:r>
              <a:rPr lang="en-US"/>
              <a:t>2:5</a:t>
            </a:r>
          </a:p>
        </p:txBody>
      </p:sp>
      <p:sp>
        <p:nvSpPr>
          <p:cNvPr id="4" name="Title 3"/>
          <p:cNvSpPr>
            <a:spLocks noGrp="1"/>
          </p:cNvSpPr>
          <p:nvPr>
            <p:ph type="title"/>
          </p:nvPr>
        </p:nvSpPr>
        <p:spPr/>
        <p:txBody>
          <a:bodyPr/>
          <a:lstStyle/>
          <a:p>
            <a:r>
              <a:rPr lang="en-US"/>
              <a:t>She sent her servant woman, and she brought it</a:t>
            </a:r>
          </a:p>
        </p:txBody>
      </p:sp>
    </p:spTree>
    <p:extLst>
      <p:ext uri="{BB962C8B-B14F-4D97-AF65-F5344CB8AC3E}">
        <p14:creationId xmlns:p14="http://schemas.microsoft.com/office/powerpoint/2010/main" val="885310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979B7-9109-C3E7-0A24-7F3B04E51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
            <a:ext cx="9144000" cy="6339840"/>
          </a:xfrm>
          <a:prstGeom prst="rect">
            <a:avLst/>
          </a:prstGeom>
        </p:spPr>
      </p:pic>
      <p:sp>
        <p:nvSpPr>
          <p:cNvPr id="2" name="Text Placeholder 1"/>
          <p:cNvSpPr>
            <a:spLocks noGrp="1"/>
          </p:cNvSpPr>
          <p:nvPr>
            <p:ph type="body" sz="quarter" idx="10"/>
          </p:nvPr>
        </p:nvSpPr>
        <p:spPr/>
        <p:txBody>
          <a:bodyPr/>
          <a:lstStyle/>
          <a:p>
            <a:r>
              <a:rPr lang="en-US"/>
              <a:t>Woman holding a crying infant in a basket</a:t>
            </a:r>
          </a:p>
        </p:txBody>
      </p:sp>
      <p:sp>
        <p:nvSpPr>
          <p:cNvPr id="3" name="Text Placeholder 2"/>
          <p:cNvSpPr>
            <a:spLocks noGrp="1"/>
          </p:cNvSpPr>
          <p:nvPr>
            <p:ph type="body" sz="quarter" idx="12"/>
          </p:nvPr>
        </p:nvSpPr>
        <p:spPr/>
        <p:txBody>
          <a:bodyPr/>
          <a:lstStyle/>
          <a:p>
            <a:r>
              <a:rPr lang="en-US"/>
              <a:t>2:6</a:t>
            </a:r>
          </a:p>
        </p:txBody>
      </p:sp>
      <p:sp>
        <p:nvSpPr>
          <p:cNvPr id="4" name="Title 3"/>
          <p:cNvSpPr>
            <a:spLocks noGrp="1"/>
          </p:cNvSpPr>
          <p:nvPr>
            <p:ph type="title"/>
          </p:nvPr>
        </p:nvSpPr>
        <p:spPr/>
        <p:txBody>
          <a:bodyPr/>
          <a:lstStyle/>
          <a:p>
            <a:r>
              <a:rPr lang="en-US"/>
              <a:t>She opened it and saw the child, and the boy was crying, and she had compassion on him</a:t>
            </a:r>
          </a:p>
        </p:txBody>
      </p:sp>
    </p:spTree>
    <p:extLst>
      <p:ext uri="{BB962C8B-B14F-4D97-AF65-F5344CB8AC3E}">
        <p14:creationId xmlns:p14="http://schemas.microsoft.com/office/powerpoint/2010/main" val="3890547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cuments\Bolen\Rijksmuseum van Oudheden\Ancient Egypt\Egypt, bottle in form of mother with child infant baby, 18th dynasty, adr1805206348.jpg"/>
          <p:cNvPicPr>
            <a:picLocks noChangeAspect="1" noChangeArrowheads="1"/>
          </p:cNvPicPr>
          <p:nvPr/>
        </p:nvPicPr>
        <p:blipFill rotWithShape="1">
          <a:blip r:embed="rId3">
            <a:extLst>
              <a:ext uri="{28A0092B-C50C-407E-A947-70E740481C1C}">
                <a14:useLocalDpi xmlns:a14="http://schemas.microsoft.com/office/drawing/2010/main" val="0"/>
              </a:ext>
            </a:extLst>
          </a:blip>
          <a:srcRect l="10338" t="18578" r="8026" b="8285"/>
          <a:stretch/>
        </p:blipFill>
        <p:spPr bwMode="auto">
          <a:xfrm>
            <a:off x="1694330" y="0"/>
            <a:ext cx="5755341" cy="6687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Bottle in the form of a woman and infant, 18th dynasty, circa 1400 BC</a:t>
            </a:r>
          </a:p>
        </p:txBody>
      </p:sp>
      <p:sp>
        <p:nvSpPr>
          <p:cNvPr id="3" name="Text Placeholder 2"/>
          <p:cNvSpPr>
            <a:spLocks noGrp="1"/>
          </p:cNvSpPr>
          <p:nvPr>
            <p:ph type="body" sz="quarter" idx="12"/>
          </p:nvPr>
        </p:nvSpPr>
        <p:spPr/>
        <p:txBody>
          <a:bodyPr/>
          <a:lstStyle/>
          <a:p>
            <a:r>
              <a:rPr lang="en-US"/>
              <a:t>2:6</a:t>
            </a:r>
          </a:p>
        </p:txBody>
      </p:sp>
      <p:sp>
        <p:nvSpPr>
          <p:cNvPr id="4" name="Title 3"/>
          <p:cNvSpPr>
            <a:spLocks noGrp="1"/>
          </p:cNvSpPr>
          <p:nvPr>
            <p:ph type="title"/>
          </p:nvPr>
        </p:nvSpPr>
        <p:spPr/>
        <p:txBody>
          <a:bodyPr/>
          <a:lstStyle/>
          <a:p>
            <a:r>
              <a:rPr lang="en-US"/>
              <a:t>She opened it and saw the child, and the boy was crying, and she had compassion on him</a:t>
            </a:r>
          </a:p>
        </p:txBody>
      </p:sp>
    </p:spTree>
    <p:extLst>
      <p:ext uri="{BB962C8B-B14F-4D97-AF65-F5344CB8AC3E}">
        <p14:creationId xmlns:p14="http://schemas.microsoft.com/office/powerpoint/2010/main" val="3689610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87C1EE-7DA2-66C9-3956-17E32D6E3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4799"/>
            <a:ext cx="9143999" cy="6248399"/>
          </a:xfrm>
          <a:prstGeom prst="rect">
            <a:avLst/>
          </a:prstGeom>
        </p:spPr>
      </p:pic>
      <p:sp>
        <p:nvSpPr>
          <p:cNvPr id="2" name="Text Placeholder 1"/>
          <p:cNvSpPr>
            <a:spLocks noGrp="1"/>
          </p:cNvSpPr>
          <p:nvPr>
            <p:ph type="body" sz="quarter" idx="10"/>
          </p:nvPr>
        </p:nvSpPr>
        <p:spPr/>
        <p:txBody>
          <a:bodyPr/>
          <a:lstStyle/>
          <a:p>
            <a:r>
              <a:rPr lang="en-US" dirty="0"/>
              <a:t>Wooden statue of Isis nursing the infant Horus, from Egypt, 664–30 BC</a:t>
            </a:r>
          </a:p>
        </p:txBody>
      </p:sp>
      <p:sp>
        <p:nvSpPr>
          <p:cNvPr id="3" name="Text Placeholder 2"/>
          <p:cNvSpPr>
            <a:spLocks noGrp="1"/>
          </p:cNvSpPr>
          <p:nvPr>
            <p:ph type="body" sz="quarter" idx="12"/>
          </p:nvPr>
        </p:nvSpPr>
        <p:spPr/>
        <p:txBody>
          <a:bodyPr/>
          <a:lstStyle/>
          <a:p>
            <a:r>
              <a:rPr lang="en-US"/>
              <a:t>2:7</a:t>
            </a:r>
          </a:p>
        </p:txBody>
      </p:sp>
      <p:sp>
        <p:nvSpPr>
          <p:cNvPr id="4" name="Title 3"/>
          <p:cNvSpPr>
            <a:spLocks noGrp="1"/>
          </p:cNvSpPr>
          <p:nvPr>
            <p:ph type="title"/>
          </p:nvPr>
        </p:nvSpPr>
        <p:spPr/>
        <p:txBody>
          <a:bodyPr/>
          <a:lstStyle/>
          <a:p>
            <a:r>
              <a:rPr lang="en-US"/>
              <a:t>His sister then said to Pharaoh’s daughter, “Shall I . . . call a nurse of the Hebrew women”</a:t>
            </a:r>
          </a:p>
        </p:txBody>
      </p:sp>
    </p:spTree>
    <p:extLst>
      <p:ext uri="{BB962C8B-B14F-4D97-AF65-F5344CB8AC3E}">
        <p14:creationId xmlns:p14="http://schemas.microsoft.com/office/powerpoint/2010/main" val="472030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0"/>
            <a:ext cx="4876038" cy="6858000"/>
          </a:xfrm>
          <a:prstGeom prst="rect">
            <a:avLst/>
          </a:prstGeom>
        </p:spPr>
      </p:pic>
      <p:sp>
        <p:nvSpPr>
          <p:cNvPr id="2" name="Text Placeholder 1"/>
          <p:cNvSpPr>
            <a:spLocks noGrp="1"/>
          </p:cNvSpPr>
          <p:nvPr>
            <p:ph type="body" sz="quarter" idx="10"/>
          </p:nvPr>
        </p:nvSpPr>
        <p:spPr/>
        <p:txBody>
          <a:bodyPr/>
          <a:lstStyle/>
          <a:p>
            <a:r>
              <a:rPr lang="en-US"/>
              <a:t>Syrian woman nursing baby, circa 1925</a:t>
            </a:r>
          </a:p>
        </p:txBody>
      </p:sp>
      <p:sp>
        <p:nvSpPr>
          <p:cNvPr id="3" name="Text Placeholder 2"/>
          <p:cNvSpPr>
            <a:spLocks noGrp="1"/>
          </p:cNvSpPr>
          <p:nvPr>
            <p:ph type="body" sz="quarter" idx="12"/>
          </p:nvPr>
        </p:nvSpPr>
        <p:spPr/>
        <p:txBody>
          <a:bodyPr/>
          <a:lstStyle/>
          <a:p>
            <a:r>
              <a:rPr lang="en-US"/>
              <a:t>2:7</a:t>
            </a:r>
          </a:p>
        </p:txBody>
      </p:sp>
      <p:sp>
        <p:nvSpPr>
          <p:cNvPr id="4" name="Title 3"/>
          <p:cNvSpPr>
            <a:spLocks noGrp="1"/>
          </p:cNvSpPr>
          <p:nvPr>
            <p:ph type="title"/>
          </p:nvPr>
        </p:nvSpPr>
        <p:spPr/>
        <p:txBody>
          <a:bodyPr/>
          <a:lstStyle/>
          <a:p>
            <a:r>
              <a:rPr lang="en-US"/>
              <a:t>His sister then said to Pharaoh’s daughter, “Shall I . . . call a nurse of the Hebrew women”</a:t>
            </a:r>
          </a:p>
        </p:txBody>
      </p:sp>
    </p:spTree>
    <p:extLst>
      <p:ext uri="{BB962C8B-B14F-4D97-AF65-F5344CB8AC3E}">
        <p14:creationId xmlns:p14="http://schemas.microsoft.com/office/powerpoint/2010/main" val="96616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6C3B61-2CCE-3D6E-797C-AD4F655A8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Wet-nurse contract for a child found on a garbage dump, from Egypt, July 25, AD 154</a:t>
            </a:r>
          </a:p>
        </p:txBody>
      </p:sp>
      <p:sp>
        <p:nvSpPr>
          <p:cNvPr id="3" name="Text Placeholder 2"/>
          <p:cNvSpPr>
            <a:spLocks noGrp="1"/>
          </p:cNvSpPr>
          <p:nvPr>
            <p:ph type="body" sz="quarter" idx="12"/>
          </p:nvPr>
        </p:nvSpPr>
        <p:spPr/>
        <p:txBody>
          <a:bodyPr/>
          <a:lstStyle/>
          <a:p>
            <a:r>
              <a:rPr lang="en-US"/>
              <a:t>2:7</a:t>
            </a:r>
          </a:p>
        </p:txBody>
      </p:sp>
      <p:sp>
        <p:nvSpPr>
          <p:cNvPr id="4" name="Title 3"/>
          <p:cNvSpPr>
            <a:spLocks noGrp="1"/>
          </p:cNvSpPr>
          <p:nvPr>
            <p:ph type="title"/>
          </p:nvPr>
        </p:nvSpPr>
        <p:spPr/>
        <p:txBody>
          <a:bodyPr/>
          <a:lstStyle/>
          <a:p>
            <a:r>
              <a:rPr lang="en-US"/>
              <a:t>His sister then said to Pharaoh’s daughter, “Shall I . . . call a nurse of the Hebrew women”</a:t>
            </a:r>
          </a:p>
        </p:txBody>
      </p:sp>
    </p:spTree>
    <p:extLst>
      <p:ext uri="{BB962C8B-B14F-4D97-AF65-F5344CB8AC3E}">
        <p14:creationId xmlns:p14="http://schemas.microsoft.com/office/powerpoint/2010/main" val="431502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138" y="152400"/>
            <a:ext cx="3741725" cy="6705600"/>
          </a:xfrm>
          <a:prstGeom prst="rect">
            <a:avLst/>
          </a:prstGeom>
        </p:spPr>
      </p:pic>
      <p:sp>
        <p:nvSpPr>
          <p:cNvPr id="2" name="Text Placeholder 1"/>
          <p:cNvSpPr>
            <a:spLocks noGrp="1"/>
          </p:cNvSpPr>
          <p:nvPr>
            <p:ph type="body" sz="quarter" idx="10"/>
          </p:nvPr>
        </p:nvSpPr>
        <p:spPr/>
        <p:txBody>
          <a:bodyPr/>
          <a:lstStyle/>
          <a:p>
            <a:r>
              <a:rPr lang="en-US"/>
              <a:t>Running girl statue, mid-1st century BC</a:t>
            </a:r>
          </a:p>
        </p:txBody>
      </p:sp>
      <p:sp>
        <p:nvSpPr>
          <p:cNvPr id="3" name="Text Placeholder 2"/>
          <p:cNvSpPr>
            <a:spLocks noGrp="1"/>
          </p:cNvSpPr>
          <p:nvPr>
            <p:ph type="body" sz="quarter" idx="12"/>
          </p:nvPr>
        </p:nvSpPr>
        <p:spPr/>
        <p:txBody>
          <a:bodyPr/>
          <a:lstStyle/>
          <a:p>
            <a:r>
              <a:rPr lang="en-US"/>
              <a:t>2:8</a:t>
            </a:r>
          </a:p>
        </p:txBody>
      </p:sp>
      <p:sp>
        <p:nvSpPr>
          <p:cNvPr id="4" name="Title 3"/>
          <p:cNvSpPr>
            <a:spLocks noGrp="1"/>
          </p:cNvSpPr>
          <p:nvPr>
            <p:ph type="title"/>
          </p:nvPr>
        </p:nvSpPr>
        <p:spPr/>
        <p:txBody>
          <a:bodyPr/>
          <a:lstStyle/>
          <a:p>
            <a:r>
              <a:rPr lang="en-US"/>
              <a:t>And Pharaoh’s daughter said to her, “Go”</a:t>
            </a:r>
          </a:p>
        </p:txBody>
      </p:sp>
    </p:spTree>
    <p:extLst>
      <p:ext uri="{BB962C8B-B14F-4D97-AF65-F5344CB8AC3E}">
        <p14:creationId xmlns:p14="http://schemas.microsoft.com/office/powerpoint/2010/main" val="1499567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269F4-7F72-E589-E53F-1A9942ACB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09"/>
            <a:ext cx="9144000" cy="6545581"/>
          </a:xfrm>
          <a:prstGeom prst="rect">
            <a:avLst/>
          </a:prstGeom>
        </p:spPr>
      </p:pic>
      <p:sp>
        <p:nvSpPr>
          <p:cNvPr id="2" name="Text Placeholder 1"/>
          <p:cNvSpPr>
            <a:spLocks noGrp="1"/>
          </p:cNvSpPr>
          <p:nvPr>
            <p:ph type="body" sz="quarter" idx="10"/>
          </p:nvPr>
        </p:nvSpPr>
        <p:spPr/>
        <p:txBody>
          <a:bodyPr/>
          <a:lstStyle/>
          <a:p>
            <a:r>
              <a:rPr lang="en-US"/>
              <a:t>Bedouin mother and swaddled baby, circa 1925</a:t>
            </a:r>
          </a:p>
        </p:txBody>
      </p:sp>
      <p:sp>
        <p:nvSpPr>
          <p:cNvPr id="3" name="Text Placeholder 2"/>
          <p:cNvSpPr>
            <a:spLocks noGrp="1"/>
          </p:cNvSpPr>
          <p:nvPr>
            <p:ph type="body" sz="quarter" idx="12"/>
          </p:nvPr>
        </p:nvSpPr>
        <p:spPr/>
        <p:txBody>
          <a:bodyPr/>
          <a:lstStyle/>
          <a:p>
            <a:r>
              <a:rPr lang="en-US"/>
              <a:t>2:8</a:t>
            </a:r>
          </a:p>
        </p:txBody>
      </p:sp>
      <p:sp>
        <p:nvSpPr>
          <p:cNvPr id="4" name="Title 3"/>
          <p:cNvSpPr>
            <a:spLocks noGrp="1"/>
          </p:cNvSpPr>
          <p:nvPr>
            <p:ph type="title"/>
          </p:nvPr>
        </p:nvSpPr>
        <p:spPr/>
        <p:txBody>
          <a:bodyPr/>
          <a:lstStyle/>
          <a:p>
            <a:r>
              <a:rPr lang="en-US"/>
              <a:t>And the girl went and called the child’s mother</a:t>
            </a:r>
          </a:p>
        </p:txBody>
      </p:sp>
    </p:spTree>
    <p:extLst>
      <p:ext uri="{BB962C8B-B14F-4D97-AF65-F5344CB8AC3E}">
        <p14:creationId xmlns:p14="http://schemas.microsoft.com/office/powerpoint/2010/main" val="1584165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A8A121-D4F5-7359-3DF1-86DBFA527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70"/>
            <a:ext cx="9144000" cy="6499860"/>
          </a:xfrm>
          <a:prstGeom prst="rect">
            <a:avLst/>
          </a:prstGeom>
        </p:spPr>
      </p:pic>
      <p:sp>
        <p:nvSpPr>
          <p:cNvPr id="2" name="Text Placeholder 1"/>
          <p:cNvSpPr>
            <a:spLocks noGrp="1"/>
          </p:cNvSpPr>
          <p:nvPr>
            <p:ph type="body" sz="quarter" idx="10"/>
          </p:nvPr>
        </p:nvSpPr>
        <p:spPr/>
        <p:txBody>
          <a:bodyPr/>
          <a:lstStyle/>
          <a:p>
            <a:r>
              <a:rPr lang="en-US" i="1"/>
              <a:t>Pharaoh’s Daughter Receives the Mother of Moses</a:t>
            </a:r>
            <a:r>
              <a:rPr lang="en-US"/>
              <a:t>, by James Tissot, circa 1899</a:t>
            </a:r>
          </a:p>
        </p:txBody>
      </p:sp>
      <p:sp>
        <p:nvSpPr>
          <p:cNvPr id="3" name="Text Placeholder 2"/>
          <p:cNvSpPr>
            <a:spLocks noGrp="1"/>
          </p:cNvSpPr>
          <p:nvPr>
            <p:ph type="body" sz="quarter" idx="12"/>
          </p:nvPr>
        </p:nvSpPr>
        <p:spPr/>
        <p:txBody>
          <a:bodyPr/>
          <a:lstStyle/>
          <a:p>
            <a:r>
              <a:rPr lang="en-US"/>
              <a:t>2:9</a:t>
            </a:r>
          </a:p>
        </p:txBody>
      </p:sp>
      <p:sp>
        <p:nvSpPr>
          <p:cNvPr id="4" name="Title 3"/>
          <p:cNvSpPr>
            <a:spLocks noGrp="1"/>
          </p:cNvSpPr>
          <p:nvPr>
            <p:ph type="title"/>
          </p:nvPr>
        </p:nvSpPr>
        <p:spPr/>
        <p:txBody>
          <a:bodyPr/>
          <a:lstStyle/>
          <a:p>
            <a:r>
              <a:rPr lang="en-US"/>
              <a:t>And Pharaoh’s daughter said unto her, “Take this child away and nurse it for me”</a:t>
            </a:r>
          </a:p>
        </p:txBody>
      </p:sp>
    </p:spTree>
    <p:extLst>
      <p:ext uri="{BB962C8B-B14F-4D97-AF65-F5344CB8AC3E}">
        <p14:creationId xmlns:p14="http://schemas.microsoft.com/office/powerpoint/2010/main" val="153543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0E784B-5147-C1C1-DA87-08E79BCC90D1}"/>
              </a:ext>
            </a:extLst>
          </p:cNvPr>
          <p:cNvPicPr>
            <a:picLocks noChangeAspect="1"/>
          </p:cNvPicPr>
          <p:nvPr/>
        </p:nvPicPr>
        <p:blipFill rotWithShape="1">
          <a:blip r:embed="rId3">
            <a:extLst>
              <a:ext uri="{28A0092B-C50C-407E-A947-70E740481C1C}">
                <a14:useLocalDpi xmlns:a14="http://schemas.microsoft.com/office/drawing/2010/main" val="0"/>
              </a:ext>
            </a:extLst>
          </a:blip>
          <a:srcRect b="2213"/>
          <a:stretch/>
        </p:blipFill>
        <p:spPr>
          <a:xfrm>
            <a:off x="0" y="124968"/>
            <a:ext cx="9144000" cy="6733032"/>
          </a:xfrm>
          <a:prstGeom prst="rect">
            <a:avLst/>
          </a:prstGeom>
        </p:spPr>
      </p:pic>
      <p:sp>
        <p:nvSpPr>
          <p:cNvPr id="2" name="Text Placeholder 1"/>
          <p:cNvSpPr>
            <a:spLocks noGrp="1"/>
          </p:cNvSpPr>
          <p:nvPr>
            <p:ph type="body" sz="quarter" idx="10"/>
          </p:nvPr>
        </p:nvSpPr>
        <p:spPr/>
        <p:txBody>
          <a:bodyPr/>
          <a:lstStyle/>
          <a:p>
            <a:r>
              <a:rPr lang="en-US"/>
              <a:t>Plaque of an embracing couple, from Mesopotamia, 2nd millennium BC</a:t>
            </a:r>
          </a:p>
        </p:txBody>
      </p:sp>
      <p:sp>
        <p:nvSpPr>
          <p:cNvPr id="3" name="Text Placeholder 2"/>
          <p:cNvSpPr>
            <a:spLocks noGrp="1"/>
          </p:cNvSpPr>
          <p:nvPr>
            <p:ph type="body" sz="quarter" idx="12"/>
          </p:nvPr>
        </p:nvSpPr>
        <p:spPr/>
        <p:txBody>
          <a:bodyPr/>
          <a:lstStyle/>
          <a:p>
            <a:r>
              <a:rPr lang="en-US"/>
              <a:t>2:1</a:t>
            </a:r>
          </a:p>
        </p:txBody>
      </p:sp>
      <p:sp>
        <p:nvSpPr>
          <p:cNvPr id="4" name="Title 3"/>
          <p:cNvSpPr>
            <a:spLocks noGrp="1"/>
          </p:cNvSpPr>
          <p:nvPr>
            <p:ph type="title"/>
          </p:nvPr>
        </p:nvSpPr>
        <p:spPr/>
        <p:txBody>
          <a:bodyPr/>
          <a:lstStyle/>
          <a:p>
            <a:r>
              <a:rPr lang="en-US"/>
              <a:t>Now a man from the house of Levi went and married a Levite woman</a:t>
            </a:r>
          </a:p>
        </p:txBody>
      </p:sp>
    </p:spTree>
    <p:extLst>
      <p:ext uri="{BB962C8B-B14F-4D97-AF65-F5344CB8AC3E}">
        <p14:creationId xmlns:p14="http://schemas.microsoft.com/office/powerpoint/2010/main" val="1434941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445"/>
          <a:stretch/>
        </p:blipFill>
        <p:spPr>
          <a:xfrm>
            <a:off x="860961" y="152400"/>
            <a:ext cx="7422078" cy="6553200"/>
          </a:xfrm>
          <a:prstGeom prst="rect">
            <a:avLst/>
          </a:prstGeom>
        </p:spPr>
      </p:pic>
      <p:sp>
        <p:nvSpPr>
          <p:cNvPr id="2" name="Text Placeholder 1"/>
          <p:cNvSpPr>
            <a:spLocks noGrp="1"/>
          </p:cNvSpPr>
          <p:nvPr>
            <p:ph type="body" sz="quarter" idx="10"/>
          </p:nvPr>
        </p:nvSpPr>
        <p:spPr/>
        <p:txBody>
          <a:bodyPr/>
          <a:lstStyle/>
          <a:p>
            <a:r>
              <a:rPr lang="en-US"/>
              <a:t>Limestone statuette of a woman nursing child, from Egypt, circa 1938–1756 BC</a:t>
            </a:r>
          </a:p>
        </p:txBody>
      </p:sp>
      <p:sp>
        <p:nvSpPr>
          <p:cNvPr id="3" name="Text Placeholder 2"/>
          <p:cNvSpPr>
            <a:spLocks noGrp="1"/>
          </p:cNvSpPr>
          <p:nvPr>
            <p:ph type="body" sz="quarter" idx="12"/>
          </p:nvPr>
        </p:nvSpPr>
        <p:spPr/>
        <p:txBody>
          <a:bodyPr/>
          <a:lstStyle/>
          <a:p>
            <a:r>
              <a:rPr lang="en-US"/>
              <a:t>2:9</a:t>
            </a:r>
          </a:p>
        </p:txBody>
      </p:sp>
      <p:sp>
        <p:nvSpPr>
          <p:cNvPr id="4" name="Title 3"/>
          <p:cNvSpPr>
            <a:spLocks noGrp="1"/>
          </p:cNvSpPr>
          <p:nvPr>
            <p:ph type="title"/>
          </p:nvPr>
        </p:nvSpPr>
        <p:spPr/>
        <p:txBody>
          <a:bodyPr/>
          <a:lstStyle/>
          <a:p>
            <a:r>
              <a:rPr lang="en-US" dirty="0"/>
              <a:t>So the woman took the child and nursed it</a:t>
            </a:r>
          </a:p>
        </p:txBody>
      </p:sp>
    </p:spTree>
    <p:extLst>
      <p:ext uri="{BB962C8B-B14F-4D97-AF65-F5344CB8AC3E}">
        <p14:creationId xmlns:p14="http://schemas.microsoft.com/office/powerpoint/2010/main" val="2133985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546" b="4546"/>
          <a:stretch/>
        </p:blipFill>
        <p:spPr>
          <a:xfrm>
            <a:off x="1399832" y="0"/>
            <a:ext cx="6344336" cy="6858000"/>
          </a:xfrm>
          <a:prstGeom prst="rect">
            <a:avLst/>
          </a:prstGeom>
        </p:spPr>
      </p:pic>
      <p:sp>
        <p:nvSpPr>
          <p:cNvPr id="2" name="Text Placeholder 1"/>
          <p:cNvSpPr>
            <a:spLocks noGrp="1"/>
          </p:cNvSpPr>
          <p:nvPr>
            <p:ph type="body" sz="quarter" idx="10"/>
          </p:nvPr>
        </p:nvSpPr>
        <p:spPr/>
        <p:txBody>
          <a:bodyPr/>
          <a:lstStyle/>
          <a:p>
            <a:r>
              <a:rPr lang="en-US"/>
              <a:t>Tablet from </a:t>
            </a:r>
            <a:r>
              <a:rPr lang="en-US" err="1"/>
              <a:t>Nuzi</a:t>
            </a:r>
            <a:r>
              <a:rPr lang="en-US"/>
              <a:t> with adoption decree, circa 1450–1350 BC</a:t>
            </a:r>
          </a:p>
        </p:txBody>
      </p:sp>
      <p:sp>
        <p:nvSpPr>
          <p:cNvPr id="3" name="Text Placeholder 2"/>
          <p:cNvSpPr>
            <a:spLocks noGrp="1"/>
          </p:cNvSpPr>
          <p:nvPr>
            <p:ph type="body" sz="quarter" idx="12"/>
          </p:nvPr>
        </p:nvSpPr>
        <p:spPr/>
        <p:txBody>
          <a:bodyPr/>
          <a:lstStyle/>
          <a:p>
            <a:r>
              <a:rPr lang="en-US"/>
              <a:t>2:10</a:t>
            </a:r>
          </a:p>
        </p:txBody>
      </p:sp>
      <p:sp>
        <p:nvSpPr>
          <p:cNvPr id="4" name="Title 3"/>
          <p:cNvSpPr>
            <a:spLocks noGrp="1"/>
          </p:cNvSpPr>
          <p:nvPr>
            <p:ph type="title"/>
          </p:nvPr>
        </p:nvSpPr>
        <p:spPr/>
        <p:txBody>
          <a:bodyPr/>
          <a:lstStyle/>
          <a:p>
            <a:r>
              <a:rPr lang="en-US"/>
              <a:t>The child grew, and she brought him to Pharaoh’s daughter, and he became her son</a:t>
            </a:r>
          </a:p>
        </p:txBody>
      </p:sp>
    </p:spTree>
    <p:extLst>
      <p:ext uri="{BB962C8B-B14F-4D97-AF65-F5344CB8AC3E}">
        <p14:creationId xmlns:p14="http://schemas.microsoft.com/office/powerpoint/2010/main" val="3671810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701" b="15473"/>
          <a:stretch/>
        </p:blipFill>
        <p:spPr>
          <a:xfrm>
            <a:off x="1753068" y="122633"/>
            <a:ext cx="5637864" cy="6506767"/>
          </a:xfrm>
          <a:prstGeom prst="rect">
            <a:avLst/>
          </a:prstGeom>
        </p:spPr>
      </p:pic>
      <p:sp>
        <p:nvSpPr>
          <p:cNvPr id="2" name="Text Placeholder 1"/>
          <p:cNvSpPr>
            <a:spLocks noGrp="1"/>
          </p:cNvSpPr>
          <p:nvPr>
            <p:ph type="body" sz="quarter" idx="10"/>
          </p:nvPr>
        </p:nvSpPr>
        <p:spPr/>
        <p:txBody>
          <a:bodyPr/>
          <a:lstStyle/>
          <a:p>
            <a:r>
              <a:rPr lang="en-US"/>
              <a:t>Nuzi tablet recording an adoption through land purchase, 14th century BC</a:t>
            </a:r>
          </a:p>
        </p:txBody>
      </p:sp>
      <p:sp>
        <p:nvSpPr>
          <p:cNvPr id="3" name="Text Placeholder 2"/>
          <p:cNvSpPr>
            <a:spLocks noGrp="1"/>
          </p:cNvSpPr>
          <p:nvPr>
            <p:ph type="body" sz="quarter" idx="12"/>
          </p:nvPr>
        </p:nvSpPr>
        <p:spPr/>
        <p:txBody>
          <a:bodyPr/>
          <a:lstStyle/>
          <a:p>
            <a:r>
              <a:rPr lang="en-US"/>
              <a:t>2:10</a:t>
            </a:r>
          </a:p>
        </p:txBody>
      </p:sp>
      <p:sp>
        <p:nvSpPr>
          <p:cNvPr id="4" name="Title 3"/>
          <p:cNvSpPr>
            <a:spLocks noGrp="1"/>
          </p:cNvSpPr>
          <p:nvPr>
            <p:ph type="title"/>
          </p:nvPr>
        </p:nvSpPr>
        <p:spPr/>
        <p:txBody>
          <a:bodyPr/>
          <a:lstStyle/>
          <a:p>
            <a:r>
              <a:rPr lang="en-US"/>
              <a:t>The child grew, and she brought him to Pharaoh’s daughter, and he became her son</a:t>
            </a:r>
          </a:p>
        </p:txBody>
      </p:sp>
    </p:spTree>
    <p:extLst>
      <p:ext uri="{BB962C8B-B14F-4D97-AF65-F5344CB8AC3E}">
        <p14:creationId xmlns:p14="http://schemas.microsoft.com/office/powerpoint/2010/main" val="2243621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Amenhotep II sitting on his mother’s lap with feet on footstool of enemies, from Thebes</a:t>
            </a:r>
          </a:p>
        </p:txBody>
      </p:sp>
      <p:sp>
        <p:nvSpPr>
          <p:cNvPr id="3" name="Text Placeholder 2"/>
          <p:cNvSpPr>
            <a:spLocks noGrp="1"/>
          </p:cNvSpPr>
          <p:nvPr>
            <p:ph type="body" sz="quarter" idx="12"/>
          </p:nvPr>
        </p:nvSpPr>
        <p:spPr/>
        <p:txBody>
          <a:bodyPr/>
          <a:lstStyle/>
          <a:p>
            <a:r>
              <a:rPr lang="en-US"/>
              <a:t>2:10</a:t>
            </a:r>
          </a:p>
        </p:txBody>
      </p:sp>
      <p:sp>
        <p:nvSpPr>
          <p:cNvPr id="4" name="Title 3"/>
          <p:cNvSpPr>
            <a:spLocks noGrp="1"/>
          </p:cNvSpPr>
          <p:nvPr>
            <p:ph type="title"/>
          </p:nvPr>
        </p:nvSpPr>
        <p:spPr/>
        <p:txBody>
          <a:bodyPr/>
          <a:lstStyle/>
          <a:p>
            <a:r>
              <a:rPr lang="en-US"/>
              <a:t>The child grew, and she brought him to Pharaoh’s daughter, and he became her son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5400" y="381000"/>
            <a:ext cx="4011168" cy="6096000"/>
          </a:xfrm>
          <a:prstGeom prst="rect">
            <a:avLst/>
          </a:prstGeom>
        </p:spPr>
      </p:pic>
    </p:spTree>
    <p:extLst>
      <p:ext uri="{BB962C8B-B14F-4D97-AF65-F5344CB8AC3E}">
        <p14:creationId xmlns:p14="http://schemas.microsoft.com/office/powerpoint/2010/main" val="953346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a:t>
            </a:r>
            <a:r>
              <a:rPr lang="en-US" err="1"/>
              <a:t>Yoel</a:t>
            </a:r>
            <a:r>
              <a:rPr lang="en-US"/>
              <a:t> Moshe Salomon Street” sign in Jerusalem</a:t>
            </a:r>
          </a:p>
        </p:txBody>
      </p:sp>
      <p:sp>
        <p:nvSpPr>
          <p:cNvPr id="3" name="Text Placeholder 2"/>
          <p:cNvSpPr>
            <a:spLocks noGrp="1"/>
          </p:cNvSpPr>
          <p:nvPr>
            <p:ph type="body" sz="quarter" idx="12"/>
          </p:nvPr>
        </p:nvSpPr>
        <p:spPr/>
        <p:txBody>
          <a:bodyPr/>
          <a:lstStyle/>
          <a:p>
            <a:r>
              <a:rPr lang="en-US"/>
              <a:t>2:10</a:t>
            </a:r>
          </a:p>
        </p:txBody>
      </p:sp>
      <p:sp>
        <p:nvSpPr>
          <p:cNvPr id="4" name="Title 3"/>
          <p:cNvSpPr>
            <a:spLocks noGrp="1"/>
          </p:cNvSpPr>
          <p:nvPr>
            <p:ph type="title"/>
          </p:nvPr>
        </p:nvSpPr>
        <p:spPr/>
        <p:txBody>
          <a:bodyPr/>
          <a:lstStyle/>
          <a:p>
            <a:r>
              <a:rPr lang="en-US"/>
              <a:t>She called his name Moses, and said, “Because I drew him out of the water”</a:t>
            </a:r>
          </a:p>
        </p:txBody>
      </p:sp>
    </p:spTree>
    <p:extLst>
      <p:ext uri="{BB962C8B-B14F-4D97-AF65-F5344CB8AC3E}">
        <p14:creationId xmlns:p14="http://schemas.microsoft.com/office/powerpoint/2010/main" val="4086873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6693408" cy="6858000"/>
          </a:xfrm>
          <a:prstGeom prst="rect">
            <a:avLst/>
          </a:prstGeom>
        </p:spPr>
      </p:pic>
      <p:sp>
        <p:nvSpPr>
          <p:cNvPr id="2" name="Text Placeholder 1"/>
          <p:cNvSpPr>
            <a:spLocks noGrp="1"/>
          </p:cNvSpPr>
          <p:nvPr>
            <p:ph type="body" sz="quarter" idx="10"/>
          </p:nvPr>
        </p:nvSpPr>
        <p:spPr/>
        <p:txBody>
          <a:bodyPr/>
          <a:lstStyle/>
          <a:p>
            <a:r>
              <a:rPr lang="en-US"/>
              <a:t>Stele of </a:t>
            </a:r>
            <a:r>
              <a:rPr lang="en-US" err="1"/>
              <a:t>Thutmosis</a:t>
            </a:r>
            <a:r>
              <a:rPr lang="en-US"/>
              <a:t> III wearing warrior crown and </a:t>
            </a:r>
            <a:r>
              <a:rPr lang="en-US" i="1" err="1"/>
              <a:t>uraeus</a:t>
            </a:r>
            <a:r>
              <a:rPr lang="en-US"/>
              <a:t>, 15th century BC</a:t>
            </a:r>
          </a:p>
        </p:txBody>
      </p:sp>
      <p:sp>
        <p:nvSpPr>
          <p:cNvPr id="3" name="Text Placeholder 2"/>
          <p:cNvSpPr>
            <a:spLocks noGrp="1"/>
          </p:cNvSpPr>
          <p:nvPr>
            <p:ph type="body" sz="quarter" idx="12"/>
          </p:nvPr>
        </p:nvSpPr>
        <p:spPr/>
        <p:txBody>
          <a:bodyPr/>
          <a:lstStyle/>
          <a:p>
            <a:r>
              <a:rPr lang="en-US"/>
              <a:t>2:10</a:t>
            </a:r>
          </a:p>
        </p:txBody>
      </p:sp>
      <p:sp>
        <p:nvSpPr>
          <p:cNvPr id="4" name="Title 3"/>
          <p:cNvSpPr>
            <a:spLocks noGrp="1"/>
          </p:cNvSpPr>
          <p:nvPr>
            <p:ph type="title"/>
          </p:nvPr>
        </p:nvSpPr>
        <p:spPr/>
        <p:txBody>
          <a:bodyPr/>
          <a:lstStyle/>
          <a:p>
            <a:r>
              <a:rPr lang="en-US"/>
              <a:t>She called his name Moses, and said, “Because I drew him out of the water”</a:t>
            </a:r>
          </a:p>
        </p:txBody>
      </p:sp>
    </p:spTree>
    <p:extLst>
      <p:ext uri="{BB962C8B-B14F-4D97-AF65-F5344CB8AC3E}">
        <p14:creationId xmlns:p14="http://schemas.microsoft.com/office/powerpoint/2010/main" val="162378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8BBA9-054F-BD1C-D5E4-350DA384D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9144000" cy="2895600"/>
          </a:xfrm>
          <a:prstGeom prst="rect">
            <a:avLst/>
          </a:prstGeom>
        </p:spPr>
      </p:pic>
      <p:sp>
        <p:nvSpPr>
          <p:cNvPr id="2" name="Text Placeholder 1"/>
          <p:cNvSpPr>
            <a:spLocks noGrp="1"/>
          </p:cNvSpPr>
          <p:nvPr>
            <p:ph type="body" sz="quarter" idx="10"/>
          </p:nvPr>
        </p:nvSpPr>
        <p:spPr/>
        <p:txBody>
          <a:bodyPr/>
          <a:lstStyle/>
          <a:p>
            <a:r>
              <a:rPr lang="en-US"/>
              <a:t>Carpenters making furniture and a wooden statue, from Thebes, 15th century BC</a:t>
            </a:r>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When Moses had grown up, he went out to his people and looked on their burdens</a:t>
            </a:r>
          </a:p>
        </p:txBody>
      </p:sp>
    </p:spTree>
    <p:extLst>
      <p:ext uri="{BB962C8B-B14F-4D97-AF65-F5344CB8AC3E}">
        <p14:creationId xmlns:p14="http://schemas.microsoft.com/office/powerpoint/2010/main" val="2506783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hebes, tomb of Rekhmire, drawing water to mix mud, making mudbricks, adr160314296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Painting of men making mudbricks, in the tomb of </a:t>
            </a:r>
            <a:r>
              <a:rPr lang="en-US" err="1"/>
              <a:t>Rekhmire</a:t>
            </a:r>
            <a:r>
              <a:rPr lang="en-US"/>
              <a:t> at Thebes, circa 1400 BC</a:t>
            </a:r>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When Moses had grown up, he went out to his people and looked on their burdens</a:t>
            </a:r>
          </a:p>
        </p:txBody>
      </p:sp>
    </p:spTree>
    <p:extLst>
      <p:ext uri="{BB962C8B-B14F-4D97-AF65-F5344CB8AC3E}">
        <p14:creationId xmlns:p14="http://schemas.microsoft.com/office/powerpoint/2010/main" val="3023632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hebes, tomb of Rekhmire, drawing water to mix mud, making mudbricks, adr160314296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Painting of men making mudbricks, in the tomb of </a:t>
            </a:r>
            <a:r>
              <a:rPr lang="en-US" err="1"/>
              <a:t>Rekhmire</a:t>
            </a:r>
            <a:r>
              <a:rPr lang="en-US"/>
              <a:t> at Thebes, circa 1400 BC</a:t>
            </a:r>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When Moses had grown up, he went out to his people and looked on their burdens</a:t>
            </a:r>
          </a:p>
        </p:txBody>
      </p:sp>
      <p:sp>
        <p:nvSpPr>
          <p:cNvPr id="7" name="TextBox 6"/>
          <p:cNvSpPr txBox="1"/>
          <p:nvPr/>
        </p:nvSpPr>
        <p:spPr>
          <a:xfrm>
            <a:off x="666750" y="4614565"/>
            <a:ext cx="1771650" cy="307777"/>
          </a:xfrm>
          <a:prstGeom prst="rect">
            <a:avLst/>
          </a:prstGeom>
          <a:noFill/>
        </p:spPr>
        <p:txBody>
          <a:bodyPr wrap="square" lIns="0" tIns="0" rIns="0" bIns="0" rtlCol="0">
            <a:spAutoFit/>
          </a:bodyPr>
          <a:lstStyle/>
          <a:p>
            <a:pPr algn="ctr"/>
            <a:r>
              <a:rPr lang="en-US" sz="2000">
                <a:solidFill>
                  <a:srgbClr val="FEFF00"/>
                </a:solidFill>
                <a:effectLst>
                  <a:glow rad="101600">
                    <a:srgbClr val="010000"/>
                  </a:glow>
                </a:effectLst>
              </a:rPr>
              <a:t>drawing water</a:t>
            </a:r>
          </a:p>
        </p:txBody>
      </p:sp>
      <p:sp>
        <p:nvSpPr>
          <p:cNvPr id="10" name="TextBox 9"/>
          <p:cNvSpPr txBox="1"/>
          <p:nvPr/>
        </p:nvSpPr>
        <p:spPr>
          <a:xfrm>
            <a:off x="2837648" y="1620738"/>
            <a:ext cx="3067851" cy="307777"/>
          </a:xfrm>
          <a:prstGeom prst="rect">
            <a:avLst/>
          </a:prstGeom>
          <a:noFill/>
        </p:spPr>
        <p:txBody>
          <a:bodyPr wrap="square" lIns="0" tIns="0" rIns="0" bIns="0" rtlCol="0">
            <a:spAutoFit/>
          </a:bodyPr>
          <a:lstStyle/>
          <a:p>
            <a:pPr algn="ctr"/>
            <a:r>
              <a:rPr lang="en-US" sz="2000">
                <a:solidFill>
                  <a:srgbClr val="FEFF00"/>
                </a:solidFill>
                <a:effectLst>
                  <a:glow rad="101600">
                    <a:srgbClr val="010000"/>
                  </a:glow>
                </a:effectLst>
              </a:rPr>
              <a:t>forming bricks with a mold</a:t>
            </a:r>
          </a:p>
        </p:txBody>
      </p:sp>
      <p:sp>
        <p:nvSpPr>
          <p:cNvPr id="11" name="TextBox 10"/>
          <p:cNvSpPr txBox="1"/>
          <p:nvPr/>
        </p:nvSpPr>
        <p:spPr>
          <a:xfrm>
            <a:off x="4114800" y="5014615"/>
            <a:ext cx="1924050" cy="307777"/>
          </a:xfrm>
          <a:prstGeom prst="rect">
            <a:avLst/>
          </a:prstGeom>
          <a:noFill/>
        </p:spPr>
        <p:txBody>
          <a:bodyPr wrap="square" lIns="0" tIns="0" rIns="0" bIns="0" rtlCol="0">
            <a:spAutoFit/>
          </a:bodyPr>
          <a:lstStyle/>
          <a:p>
            <a:r>
              <a:rPr lang="en-US" sz="2000">
                <a:solidFill>
                  <a:srgbClr val="FEFF00"/>
                </a:solidFill>
                <a:effectLst>
                  <a:glow rad="101600">
                    <a:srgbClr val="010000"/>
                  </a:glow>
                </a:effectLst>
              </a:rPr>
              <a:t>digging up dry clay</a:t>
            </a:r>
          </a:p>
        </p:txBody>
      </p:sp>
      <p:sp>
        <p:nvSpPr>
          <p:cNvPr id="12" name="TextBox 11"/>
          <p:cNvSpPr txBox="1"/>
          <p:nvPr/>
        </p:nvSpPr>
        <p:spPr>
          <a:xfrm>
            <a:off x="7639050" y="1371599"/>
            <a:ext cx="1413549" cy="615553"/>
          </a:xfrm>
          <a:prstGeom prst="rect">
            <a:avLst/>
          </a:prstGeom>
          <a:noFill/>
        </p:spPr>
        <p:txBody>
          <a:bodyPr wrap="square" lIns="0" tIns="0" rIns="0" bIns="0" rtlCol="0">
            <a:spAutoFit/>
          </a:bodyPr>
          <a:lstStyle/>
          <a:p>
            <a:pPr algn="ctr"/>
            <a:r>
              <a:rPr lang="en-US" sz="2000">
                <a:solidFill>
                  <a:srgbClr val="FEFF00"/>
                </a:solidFill>
                <a:effectLst>
                  <a:glow rad="101600">
                    <a:srgbClr val="010000"/>
                  </a:glow>
                </a:effectLst>
              </a:rPr>
              <a:t>mixing clay and water</a:t>
            </a:r>
          </a:p>
        </p:txBody>
      </p:sp>
    </p:spTree>
    <p:extLst>
      <p:ext uri="{BB962C8B-B14F-4D97-AF65-F5344CB8AC3E}">
        <p14:creationId xmlns:p14="http://schemas.microsoft.com/office/powerpoint/2010/main" val="1209740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Thebes, tomb of Rekhmire, making mudbricks, stacking and carrying blocks, adr16031429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Painting of men making mudbricks, in the tomb of </a:t>
            </a:r>
            <a:r>
              <a:rPr lang="en-US" err="1"/>
              <a:t>Rekhmire</a:t>
            </a:r>
            <a:r>
              <a:rPr lang="en-US"/>
              <a:t> at Thebes, circa 1400 BC</a:t>
            </a:r>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When Moses had grown up, he went out to his people and looked on their burdens</a:t>
            </a:r>
          </a:p>
        </p:txBody>
      </p:sp>
    </p:spTree>
    <p:extLst>
      <p:ext uri="{BB962C8B-B14F-4D97-AF65-F5344CB8AC3E}">
        <p14:creationId xmlns:p14="http://schemas.microsoft.com/office/powerpoint/2010/main" val="261001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079055-3404-65F3-0B7A-27250B0CB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69" y="0"/>
            <a:ext cx="5753862" cy="6858000"/>
          </a:xfrm>
          <a:prstGeom prst="rect">
            <a:avLst/>
          </a:prstGeom>
        </p:spPr>
      </p:pic>
      <p:sp>
        <p:nvSpPr>
          <p:cNvPr id="2" name="Text Placeholder 1"/>
          <p:cNvSpPr>
            <a:spLocks noGrp="1"/>
          </p:cNvSpPr>
          <p:nvPr>
            <p:ph type="body" sz="quarter" idx="10"/>
          </p:nvPr>
        </p:nvSpPr>
        <p:spPr/>
        <p:txBody>
          <a:bodyPr/>
          <a:lstStyle/>
          <a:p>
            <a:r>
              <a:rPr lang="en-US"/>
              <a:t>Painted statuette of a couple, probably Isi and his wife, from </a:t>
            </a:r>
            <a:r>
              <a:rPr lang="en-US" err="1"/>
              <a:t>Edfu</a:t>
            </a:r>
            <a:r>
              <a:rPr lang="en-US"/>
              <a:t>, circa 2300 BC</a:t>
            </a:r>
          </a:p>
        </p:txBody>
      </p:sp>
      <p:sp>
        <p:nvSpPr>
          <p:cNvPr id="3" name="Text Placeholder 2"/>
          <p:cNvSpPr>
            <a:spLocks noGrp="1"/>
          </p:cNvSpPr>
          <p:nvPr>
            <p:ph type="body" sz="quarter" idx="12"/>
          </p:nvPr>
        </p:nvSpPr>
        <p:spPr/>
        <p:txBody>
          <a:bodyPr/>
          <a:lstStyle/>
          <a:p>
            <a:r>
              <a:rPr lang="en-US"/>
              <a:t>2:1</a:t>
            </a:r>
          </a:p>
        </p:txBody>
      </p:sp>
      <p:sp>
        <p:nvSpPr>
          <p:cNvPr id="4" name="Title 3"/>
          <p:cNvSpPr>
            <a:spLocks noGrp="1"/>
          </p:cNvSpPr>
          <p:nvPr>
            <p:ph type="title"/>
          </p:nvPr>
        </p:nvSpPr>
        <p:spPr/>
        <p:txBody>
          <a:bodyPr/>
          <a:lstStyle/>
          <a:p>
            <a:r>
              <a:rPr lang="en-US"/>
              <a:t>Now a man from the house of Levi went and married a Levite woman</a:t>
            </a:r>
          </a:p>
        </p:txBody>
      </p:sp>
    </p:spTree>
    <p:extLst>
      <p:ext uri="{BB962C8B-B14F-4D97-AF65-F5344CB8AC3E}">
        <p14:creationId xmlns:p14="http://schemas.microsoft.com/office/powerpoint/2010/main" val="2256840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Thebes, tomb of Rekhmire, making mudbricks, stacking and carrying blocks, adr16031429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Painting of men making mudbricks, in the tomb of </a:t>
            </a:r>
            <a:r>
              <a:rPr lang="en-US" err="1"/>
              <a:t>Rekhmire</a:t>
            </a:r>
            <a:r>
              <a:rPr lang="en-US"/>
              <a:t> at Thebes, circa 1400 BC</a:t>
            </a:r>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When Moses had grown up, he went out to his people and looked on their burdens</a:t>
            </a:r>
          </a:p>
        </p:txBody>
      </p:sp>
      <p:sp>
        <p:nvSpPr>
          <p:cNvPr id="11" name="TextBox 10"/>
          <p:cNvSpPr txBox="1"/>
          <p:nvPr/>
        </p:nvSpPr>
        <p:spPr>
          <a:xfrm>
            <a:off x="133350" y="4577953"/>
            <a:ext cx="1924050" cy="307777"/>
          </a:xfrm>
          <a:prstGeom prst="rect">
            <a:avLst/>
          </a:prstGeom>
          <a:noFill/>
        </p:spPr>
        <p:txBody>
          <a:bodyPr wrap="square" lIns="0" tIns="0" rIns="0" bIns="0" rtlCol="0">
            <a:spAutoFit/>
          </a:bodyPr>
          <a:lstStyle/>
          <a:p>
            <a:r>
              <a:rPr lang="en-US" sz="2000">
                <a:solidFill>
                  <a:srgbClr val="FEFF00"/>
                </a:solidFill>
                <a:effectLst>
                  <a:glow rad="101600">
                    <a:srgbClr val="010000"/>
                  </a:glow>
                </a:effectLst>
              </a:rPr>
              <a:t>digging up dry clay</a:t>
            </a:r>
          </a:p>
        </p:txBody>
      </p:sp>
      <p:sp>
        <p:nvSpPr>
          <p:cNvPr id="12" name="TextBox 11"/>
          <p:cNvSpPr txBox="1"/>
          <p:nvPr/>
        </p:nvSpPr>
        <p:spPr>
          <a:xfrm>
            <a:off x="2682201" y="1047750"/>
            <a:ext cx="2544135" cy="307777"/>
          </a:xfrm>
          <a:prstGeom prst="rect">
            <a:avLst/>
          </a:prstGeom>
          <a:noFill/>
        </p:spPr>
        <p:txBody>
          <a:bodyPr wrap="square" lIns="0" tIns="0" rIns="0" bIns="0" rtlCol="0">
            <a:spAutoFit/>
          </a:bodyPr>
          <a:lstStyle/>
          <a:p>
            <a:pPr algn="ctr"/>
            <a:r>
              <a:rPr lang="en-US" sz="2000">
                <a:solidFill>
                  <a:srgbClr val="FEFF00"/>
                </a:solidFill>
                <a:effectLst>
                  <a:glow rad="101600">
                    <a:srgbClr val="010000"/>
                  </a:glow>
                </a:effectLst>
              </a:rPr>
              <a:t>mixing clay and water</a:t>
            </a:r>
          </a:p>
        </p:txBody>
      </p:sp>
      <p:sp>
        <p:nvSpPr>
          <p:cNvPr id="13" name="TextBox 12"/>
          <p:cNvSpPr txBox="1"/>
          <p:nvPr/>
        </p:nvSpPr>
        <p:spPr>
          <a:xfrm>
            <a:off x="5226336" y="4591347"/>
            <a:ext cx="3155663" cy="307777"/>
          </a:xfrm>
          <a:prstGeom prst="rect">
            <a:avLst/>
          </a:prstGeom>
          <a:noFill/>
        </p:spPr>
        <p:txBody>
          <a:bodyPr wrap="square" lIns="0" tIns="0" rIns="0" bIns="0" rtlCol="0">
            <a:spAutoFit/>
          </a:bodyPr>
          <a:lstStyle/>
          <a:p>
            <a:r>
              <a:rPr lang="en-US" sz="2000">
                <a:solidFill>
                  <a:srgbClr val="FEFF00"/>
                </a:solidFill>
                <a:effectLst>
                  <a:glow rad="101600">
                    <a:srgbClr val="010000"/>
                  </a:glow>
                </a:effectLst>
              </a:rPr>
              <a:t>transporting completed bricks</a:t>
            </a:r>
          </a:p>
        </p:txBody>
      </p:sp>
      <p:sp>
        <p:nvSpPr>
          <p:cNvPr id="14" name="TextBox 13"/>
          <p:cNvSpPr txBox="1"/>
          <p:nvPr/>
        </p:nvSpPr>
        <p:spPr>
          <a:xfrm>
            <a:off x="3437562" y="4570809"/>
            <a:ext cx="1382088" cy="923330"/>
          </a:xfrm>
          <a:prstGeom prst="rect">
            <a:avLst/>
          </a:prstGeom>
          <a:noFill/>
        </p:spPr>
        <p:txBody>
          <a:bodyPr wrap="square" lIns="0" tIns="0" rIns="0" bIns="0" rtlCol="0">
            <a:spAutoFit/>
          </a:bodyPr>
          <a:lstStyle/>
          <a:p>
            <a:pPr algn="ctr"/>
            <a:r>
              <a:rPr lang="en-US" sz="2000">
                <a:solidFill>
                  <a:srgbClr val="FEFF00"/>
                </a:solidFill>
                <a:effectLst>
                  <a:glow rad="101600">
                    <a:srgbClr val="010000"/>
                  </a:glow>
                </a:effectLst>
              </a:rPr>
              <a:t>stack of completed bricks</a:t>
            </a:r>
          </a:p>
        </p:txBody>
      </p:sp>
    </p:spTree>
    <p:extLst>
      <p:ext uri="{BB962C8B-B14F-4D97-AF65-F5344CB8AC3E}">
        <p14:creationId xmlns:p14="http://schemas.microsoft.com/office/powerpoint/2010/main" val="492832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28A5EB-D736-2769-B982-AFDDA0628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610"/>
            <a:ext cx="9144000" cy="6240780"/>
          </a:xfrm>
          <a:prstGeom prst="rect">
            <a:avLst/>
          </a:prstGeom>
        </p:spPr>
      </p:pic>
      <p:sp>
        <p:nvSpPr>
          <p:cNvPr id="2" name="Text Placeholder 1"/>
          <p:cNvSpPr>
            <a:spLocks noGrp="1"/>
          </p:cNvSpPr>
          <p:nvPr>
            <p:ph type="body" sz="quarter" idx="10"/>
          </p:nvPr>
        </p:nvSpPr>
        <p:spPr/>
        <p:txBody>
          <a:bodyPr/>
          <a:lstStyle/>
          <a:p>
            <a:r>
              <a:rPr lang="en-US"/>
              <a:t>Tomb depiction of workers carrying wine and papyrus, from Thebes, 15th century BC</a:t>
            </a:r>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And he saw an Egyptian beating a Hebrew, one of his brothers</a:t>
            </a:r>
          </a:p>
        </p:txBody>
      </p:sp>
    </p:spTree>
    <p:extLst>
      <p:ext uri="{BB962C8B-B14F-4D97-AF65-F5344CB8AC3E}">
        <p14:creationId xmlns:p14="http://schemas.microsoft.com/office/powerpoint/2010/main" val="1509971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84685E-C928-31C3-633E-AF7DE4227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Punishment of a slave by beating, from the tomb of </a:t>
            </a:r>
            <a:r>
              <a:rPr lang="en-US" err="1"/>
              <a:t>Paheri</a:t>
            </a:r>
            <a:r>
              <a:rPr lang="en-US"/>
              <a:t> at el-</a:t>
            </a:r>
            <a:r>
              <a:rPr lang="en-US" err="1"/>
              <a:t>Kab</a:t>
            </a:r>
            <a:r>
              <a:rPr lang="en-US"/>
              <a:t>, 15th century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And he saw an Egyptian beating a Hebrew, one of his brothers</a:t>
            </a:r>
          </a:p>
        </p:txBody>
      </p:sp>
    </p:spTree>
    <p:extLst>
      <p:ext uri="{BB962C8B-B14F-4D97-AF65-F5344CB8AC3E}">
        <p14:creationId xmlns:p14="http://schemas.microsoft.com/office/powerpoint/2010/main" val="4290423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AA6E5F-D51D-4B5C-2B66-F9ABDC96D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610"/>
            <a:ext cx="9144000" cy="6240780"/>
          </a:xfrm>
          <a:prstGeom prst="rect">
            <a:avLst/>
          </a:prstGeom>
        </p:spPr>
      </p:pic>
      <p:sp>
        <p:nvSpPr>
          <p:cNvPr id="2" name="Text Placeholder 1"/>
          <p:cNvSpPr>
            <a:spLocks noGrp="1"/>
          </p:cNvSpPr>
          <p:nvPr>
            <p:ph type="body" sz="quarter" idx="10"/>
          </p:nvPr>
        </p:nvSpPr>
        <p:spPr/>
        <p:txBody>
          <a:bodyPr/>
          <a:lstStyle/>
          <a:p>
            <a:r>
              <a:rPr lang="en-US" dirty="0"/>
              <a:t>Prisoners beaten, from the mastaba of the vizier </a:t>
            </a:r>
            <a:r>
              <a:rPr lang="en-US" dirty="0" err="1"/>
              <a:t>Mereruka</a:t>
            </a:r>
            <a:r>
              <a:rPr lang="en-US" dirty="0"/>
              <a:t>, circa 2200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And he saw an Egyptian beating a Hebrew, one of his brothers</a:t>
            </a:r>
          </a:p>
        </p:txBody>
      </p:sp>
    </p:spTree>
    <p:extLst>
      <p:ext uri="{BB962C8B-B14F-4D97-AF65-F5344CB8AC3E}">
        <p14:creationId xmlns:p14="http://schemas.microsoft.com/office/powerpoint/2010/main" val="3334292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D6EB85-4181-780E-2A89-47DCFFD89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Man being beaten, maybe for tax evasion, from the tomb of </a:t>
            </a:r>
            <a:r>
              <a:rPr lang="en-US" dirty="0" err="1"/>
              <a:t>Menna</a:t>
            </a:r>
            <a:r>
              <a:rPr lang="en-US" dirty="0"/>
              <a:t>, 14th century BC</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And he saw an Egyptian beating a Hebrew, one of his brothers</a:t>
            </a:r>
          </a:p>
        </p:txBody>
      </p:sp>
    </p:spTree>
    <p:extLst>
      <p:ext uri="{BB962C8B-B14F-4D97-AF65-F5344CB8AC3E}">
        <p14:creationId xmlns:p14="http://schemas.microsoft.com/office/powerpoint/2010/main" val="24919378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drawings of people&#10;&#10;Description automatically generated">
            <a:extLst>
              <a:ext uri="{FF2B5EF4-FFF2-40B4-BE49-F238E27FC236}">
                <a16:creationId xmlns:a16="http://schemas.microsoft.com/office/drawing/2014/main" id="{34C3C6A9-F803-1DAA-6B32-445E9AE10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68" y="243192"/>
            <a:ext cx="8117264" cy="6371616"/>
          </a:xfrm>
          <a:prstGeom prst="rect">
            <a:avLst/>
          </a:prstGeom>
        </p:spPr>
      </p:pic>
      <p:sp>
        <p:nvSpPr>
          <p:cNvPr id="2" name="Text Placeholder 1"/>
          <p:cNvSpPr>
            <a:spLocks noGrp="1"/>
          </p:cNvSpPr>
          <p:nvPr>
            <p:ph type="body" sz="quarter" idx="10"/>
          </p:nvPr>
        </p:nvSpPr>
        <p:spPr/>
        <p:txBody>
          <a:bodyPr/>
          <a:lstStyle/>
          <a:p>
            <a:r>
              <a:rPr lang="en-US"/>
              <a:t>Administration of Justice</a:t>
            </a:r>
            <a:r>
              <a:rPr lang="en-US" dirty="0"/>
              <a:t>: court</a:t>
            </a:r>
            <a:r>
              <a:rPr lang="en-US"/>
              <a:t>, trial</a:t>
            </a:r>
            <a:r>
              <a:rPr lang="en-US" dirty="0"/>
              <a:t>,</a:t>
            </a:r>
            <a:r>
              <a:rPr lang="en-US"/>
              <a:t> and penalty for the theft of an ox</a:t>
            </a:r>
            <a:r>
              <a:rPr lang="en-US" dirty="0"/>
              <a:t> (facsimile)</a:t>
            </a:r>
            <a:endParaRPr lang="en-US"/>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And he saw an Egyptian beating a Hebrew, one of his brothers</a:t>
            </a:r>
          </a:p>
        </p:txBody>
      </p:sp>
    </p:spTree>
    <p:extLst>
      <p:ext uri="{BB962C8B-B14F-4D97-AF65-F5344CB8AC3E}">
        <p14:creationId xmlns:p14="http://schemas.microsoft.com/office/powerpoint/2010/main" val="1832814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drawings of people&#10;&#10;Description automatically generated">
            <a:extLst>
              <a:ext uri="{FF2B5EF4-FFF2-40B4-BE49-F238E27FC236}">
                <a16:creationId xmlns:a16="http://schemas.microsoft.com/office/drawing/2014/main" id="{94647F2E-5DA0-968B-2EE3-21B6A37F3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68" y="243192"/>
            <a:ext cx="8117264" cy="6371616"/>
          </a:xfrm>
          <a:prstGeom prst="rect">
            <a:avLst/>
          </a:prstGeom>
        </p:spPr>
      </p:pic>
      <p:sp>
        <p:nvSpPr>
          <p:cNvPr id="2" name="Text Placeholder 1"/>
          <p:cNvSpPr>
            <a:spLocks noGrp="1"/>
          </p:cNvSpPr>
          <p:nvPr>
            <p:ph type="body" sz="quarter" idx="10"/>
          </p:nvPr>
        </p:nvSpPr>
        <p:spPr/>
        <p:txBody>
          <a:bodyPr/>
          <a:lstStyle/>
          <a:p>
            <a:r>
              <a:rPr lang="en-US"/>
              <a:t>Administration of Justice</a:t>
            </a:r>
            <a:r>
              <a:rPr lang="en-US" dirty="0"/>
              <a:t>: court</a:t>
            </a:r>
            <a:r>
              <a:rPr lang="en-US"/>
              <a:t>, trial</a:t>
            </a:r>
            <a:r>
              <a:rPr lang="en-US" dirty="0"/>
              <a:t>,</a:t>
            </a:r>
            <a:r>
              <a:rPr lang="en-US"/>
              <a:t> and penalty for the theft of an ox</a:t>
            </a:r>
            <a:r>
              <a:rPr lang="en-US" dirty="0"/>
              <a:t> (facsimile)</a:t>
            </a:r>
            <a:endParaRPr lang="en-US"/>
          </a:p>
        </p:txBody>
      </p:sp>
      <p:sp>
        <p:nvSpPr>
          <p:cNvPr id="3" name="Text Placeholder 2"/>
          <p:cNvSpPr>
            <a:spLocks noGrp="1"/>
          </p:cNvSpPr>
          <p:nvPr>
            <p:ph type="body" sz="quarter" idx="12"/>
          </p:nvPr>
        </p:nvSpPr>
        <p:spPr/>
        <p:txBody>
          <a:bodyPr/>
          <a:lstStyle/>
          <a:p>
            <a:r>
              <a:rPr lang="en-US"/>
              <a:t>2:11</a:t>
            </a:r>
          </a:p>
        </p:txBody>
      </p:sp>
      <p:sp>
        <p:nvSpPr>
          <p:cNvPr id="4" name="Title 3"/>
          <p:cNvSpPr>
            <a:spLocks noGrp="1"/>
          </p:cNvSpPr>
          <p:nvPr>
            <p:ph type="title"/>
          </p:nvPr>
        </p:nvSpPr>
        <p:spPr/>
        <p:txBody>
          <a:bodyPr/>
          <a:lstStyle/>
          <a:p>
            <a:r>
              <a:rPr lang="en-US"/>
              <a:t>And he saw an Egyptian beating a Hebrew, one of his brothers</a:t>
            </a:r>
          </a:p>
        </p:txBody>
      </p:sp>
      <p:sp>
        <p:nvSpPr>
          <p:cNvPr id="6" name="Rectangle 5"/>
          <p:cNvSpPr/>
          <p:nvPr/>
        </p:nvSpPr>
        <p:spPr>
          <a:xfrm rot="60000">
            <a:off x="755583" y="2546645"/>
            <a:ext cx="3144811" cy="1828800"/>
          </a:xfrm>
          <a:prstGeom prst="rect">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rtlCol="0" anchor="ctr"/>
          <a:lstStyle/>
          <a:p>
            <a:pPr algn="ctr"/>
            <a:endParaRPr lang="en-US"/>
          </a:p>
        </p:txBody>
      </p:sp>
    </p:spTree>
    <p:extLst>
      <p:ext uri="{BB962C8B-B14F-4D97-AF65-F5344CB8AC3E}">
        <p14:creationId xmlns:p14="http://schemas.microsoft.com/office/powerpoint/2010/main" val="1975201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US Museums\University of Pennsylvania\Egypt\Door jamb, palace of Merneptah, Memphis, pharaoh smiting enemies, tb072311798.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80" r="13081"/>
          <a:stretch/>
        </p:blipFill>
        <p:spPr bwMode="auto">
          <a:xfrm>
            <a:off x="2057399" y="-1"/>
            <a:ext cx="50292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Relief of Merneptah smiting his enemies, from Memphis, circa 1210 BC</a:t>
            </a:r>
          </a:p>
        </p:txBody>
      </p:sp>
      <p:sp>
        <p:nvSpPr>
          <p:cNvPr id="3" name="Text Placeholder 2"/>
          <p:cNvSpPr>
            <a:spLocks noGrp="1"/>
          </p:cNvSpPr>
          <p:nvPr>
            <p:ph type="body" sz="quarter" idx="12"/>
          </p:nvPr>
        </p:nvSpPr>
        <p:spPr/>
        <p:txBody>
          <a:bodyPr/>
          <a:lstStyle/>
          <a:p>
            <a:r>
              <a:rPr lang="en-US"/>
              <a:t>2:12</a:t>
            </a:r>
          </a:p>
        </p:txBody>
      </p:sp>
      <p:sp>
        <p:nvSpPr>
          <p:cNvPr id="4" name="Title 3"/>
          <p:cNvSpPr>
            <a:spLocks noGrp="1"/>
          </p:cNvSpPr>
          <p:nvPr>
            <p:ph type="title"/>
          </p:nvPr>
        </p:nvSpPr>
        <p:spPr/>
        <p:txBody>
          <a:bodyPr/>
          <a:lstStyle/>
          <a:p>
            <a:r>
              <a:rPr lang="en-US"/>
              <a:t>He struck down the Egyptian and hid him in the sand</a:t>
            </a:r>
          </a:p>
        </p:txBody>
      </p:sp>
    </p:spTree>
    <p:extLst>
      <p:ext uri="{BB962C8B-B14F-4D97-AF65-F5344CB8AC3E}">
        <p14:creationId xmlns:p14="http://schemas.microsoft.com/office/powerpoint/2010/main" val="799115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10;&#10;Description generated with high confidence">
            <a:extLst>
              <a:ext uri="{FF2B5EF4-FFF2-40B4-BE49-F238E27FC236}">
                <a16:creationId xmlns:a16="http://schemas.microsoft.com/office/drawing/2014/main" id="{4CE5B96F-DA21-DC35-8016-76B83099EC9C}"/>
              </a:ext>
            </a:extLst>
          </p:cNvPr>
          <p:cNvPicPr>
            <a:picLocks noChangeAspect="1"/>
          </p:cNvPicPr>
          <p:nvPr/>
        </p:nvPicPr>
        <p:blipFill rotWithShape="1">
          <a:blip r:embed="rId3">
            <a:extLst>
              <a:ext uri="{28A0092B-C50C-407E-A947-70E740481C1C}">
                <a14:useLocalDpi xmlns:a14="http://schemas.microsoft.com/office/drawing/2010/main" val="0"/>
              </a:ext>
            </a:extLst>
          </a:blip>
          <a:srcRect b="1055"/>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Spies being beaten, </a:t>
            </a:r>
            <a:r>
              <a:rPr lang="en-US" dirty="0"/>
              <a:t>in</a:t>
            </a:r>
            <a:r>
              <a:rPr lang="en-US"/>
              <a:t> the Egyptian camp at the Battle of Kadesh, 13th century BC</a:t>
            </a:r>
          </a:p>
        </p:txBody>
      </p:sp>
      <p:sp>
        <p:nvSpPr>
          <p:cNvPr id="3" name="Text Placeholder 2"/>
          <p:cNvSpPr>
            <a:spLocks noGrp="1"/>
          </p:cNvSpPr>
          <p:nvPr>
            <p:ph type="body" sz="quarter" idx="12"/>
          </p:nvPr>
        </p:nvSpPr>
        <p:spPr/>
        <p:txBody>
          <a:bodyPr/>
          <a:lstStyle/>
          <a:p>
            <a:r>
              <a:rPr lang="en-US"/>
              <a:t>2:12</a:t>
            </a:r>
          </a:p>
        </p:txBody>
      </p:sp>
      <p:sp>
        <p:nvSpPr>
          <p:cNvPr id="4" name="Title 3"/>
          <p:cNvSpPr>
            <a:spLocks noGrp="1"/>
          </p:cNvSpPr>
          <p:nvPr>
            <p:ph type="title"/>
          </p:nvPr>
        </p:nvSpPr>
        <p:spPr/>
        <p:txBody>
          <a:bodyPr/>
          <a:lstStyle/>
          <a:p>
            <a:r>
              <a:rPr lang="en-US"/>
              <a:t>He struck down the Egyptian and hid him in the sand</a:t>
            </a:r>
          </a:p>
        </p:txBody>
      </p:sp>
    </p:spTree>
    <p:extLst>
      <p:ext uri="{BB962C8B-B14F-4D97-AF65-F5344CB8AC3E}">
        <p14:creationId xmlns:p14="http://schemas.microsoft.com/office/powerpoint/2010/main" val="1889449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C2B77C-5A52-B905-944F-3C4A84F0E6AD}"/>
              </a:ext>
            </a:extLst>
          </p:cNvPr>
          <p:cNvPicPr>
            <a:picLocks noChangeAspect="1"/>
          </p:cNvPicPr>
          <p:nvPr/>
        </p:nvPicPr>
        <p:blipFill rotWithShape="1">
          <a:blip r:embed="rId3">
            <a:extLst>
              <a:ext uri="{28A0092B-C50C-407E-A947-70E740481C1C}">
                <a14:useLocalDpi xmlns:a14="http://schemas.microsoft.com/office/drawing/2010/main" val="0"/>
              </a:ext>
            </a:extLst>
          </a:blip>
          <a:srcRect b="1731"/>
          <a:stretch/>
        </p:blipFill>
        <p:spPr>
          <a:xfrm>
            <a:off x="2717286" y="356320"/>
            <a:ext cx="3720288" cy="6056672"/>
          </a:xfrm>
          <a:prstGeom prst="rect">
            <a:avLst/>
          </a:prstGeom>
        </p:spPr>
      </p:pic>
      <p:pic>
        <p:nvPicPr>
          <p:cNvPr id="6" name="Picture 5">
            <a:extLst>
              <a:ext uri="{FF2B5EF4-FFF2-40B4-BE49-F238E27FC236}">
                <a16:creationId xmlns:a16="http://schemas.microsoft.com/office/drawing/2014/main" id="{24C8EC86-AAAA-D763-7126-89EADF270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6320"/>
            <a:ext cx="9144000" cy="6145360"/>
          </a:xfrm>
          <a:prstGeom prst="rect">
            <a:avLst/>
          </a:prstGeom>
        </p:spPr>
      </p:pic>
      <p:sp>
        <p:nvSpPr>
          <p:cNvPr id="2" name="Text Placeholder 1"/>
          <p:cNvSpPr>
            <a:spLocks noGrp="1"/>
          </p:cNvSpPr>
          <p:nvPr>
            <p:ph type="body" sz="quarter" idx="10"/>
          </p:nvPr>
        </p:nvSpPr>
        <p:spPr/>
        <p:txBody>
          <a:bodyPr/>
          <a:lstStyle/>
          <a:p>
            <a:r>
              <a:rPr lang="en-US" i="1" dirty="0"/>
              <a:t>Moses Slays an Egyptian</a:t>
            </a:r>
            <a:r>
              <a:rPr lang="en-US" dirty="0"/>
              <a:t>, by James Tissot, circa 1899</a:t>
            </a:r>
          </a:p>
        </p:txBody>
      </p:sp>
      <p:sp>
        <p:nvSpPr>
          <p:cNvPr id="3" name="Text Placeholder 2"/>
          <p:cNvSpPr>
            <a:spLocks noGrp="1"/>
          </p:cNvSpPr>
          <p:nvPr>
            <p:ph type="body" sz="quarter" idx="12"/>
          </p:nvPr>
        </p:nvSpPr>
        <p:spPr/>
        <p:txBody>
          <a:bodyPr/>
          <a:lstStyle/>
          <a:p>
            <a:r>
              <a:rPr lang="en-US"/>
              <a:t>2:12</a:t>
            </a:r>
          </a:p>
        </p:txBody>
      </p:sp>
      <p:sp>
        <p:nvSpPr>
          <p:cNvPr id="4" name="Title 3"/>
          <p:cNvSpPr>
            <a:spLocks noGrp="1"/>
          </p:cNvSpPr>
          <p:nvPr>
            <p:ph type="title"/>
          </p:nvPr>
        </p:nvSpPr>
        <p:spPr/>
        <p:txBody>
          <a:bodyPr/>
          <a:lstStyle/>
          <a:p>
            <a:r>
              <a:rPr lang="en-US"/>
              <a:t>He struck down the Egyptian and hid him in the sand</a:t>
            </a:r>
          </a:p>
        </p:txBody>
      </p:sp>
    </p:spTree>
    <p:extLst>
      <p:ext uri="{BB962C8B-B14F-4D97-AF65-F5344CB8AC3E}">
        <p14:creationId xmlns:p14="http://schemas.microsoft.com/office/powerpoint/2010/main" val="221716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Bride and groom sign the marriage contract (</a:t>
            </a:r>
            <a:r>
              <a:rPr lang="en-US" i="1"/>
              <a:t>ketubah</a:t>
            </a:r>
            <a:r>
              <a:rPr lang="en-US"/>
              <a:t>) at their wedding</a:t>
            </a:r>
          </a:p>
        </p:txBody>
      </p:sp>
      <p:sp>
        <p:nvSpPr>
          <p:cNvPr id="3" name="Text Placeholder 2"/>
          <p:cNvSpPr>
            <a:spLocks noGrp="1"/>
          </p:cNvSpPr>
          <p:nvPr>
            <p:ph type="body" sz="quarter" idx="12"/>
          </p:nvPr>
        </p:nvSpPr>
        <p:spPr/>
        <p:txBody>
          <a:bodyPr/>
          <a:lstStyle/>
          <a:p>
            <a:r>
              <a:rPr lang="en-US"/>
              <a:t>2:1</a:t>
            </a:r>
          </a:p>
        </p:txBody>
      </p:sp>
      <p:sp>
        <p:nvSpPr>
          <p:cNvPr id="4" name="Title 3"/>
          <p:cNvSpPr>
            <a:spLocks noGrp="1"/>
          </p:cNvSpPr>
          <p:nvPr>
            <p:ph type="title"/>
          </p:nvPr>
        </p:nvSpPr>
        <p:spPr/>
        <p:txBody>
          <a:bodyPr/>
          <a:lstStyle/>
          <a:p>
            <a:r>
              <a:rPr lang="en-US"/>
              <a:t>Now a man from the house of Levi went and married a Levite woman</a:t>
            </a:r>
          </a:p>
        </p:txBody>
      </p:sp>
    </p:spTree>
    <p:extLst>
      <p:ext uri="{BB962C8B-B14F-4D97-AF65-F5344CB8AC3E}">
        <p14:creationId xmlns:p14="http://schemas.microsoft.com/office/powerpoint/2010/main" val="626854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4E5528-A18A-41E7-4AB1-623809BC9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Excavated squares at Tell </a:t>
            </a:r>
            <a:r>
              <a:rPr lang="en-US" err="1"/>
              <a:t>er-Retabeh</a:t>
            </a:r>
            <a:endParaRPr lang="en-US"/>
          </a:p>
        </p:txBody>
      </p:sp>
      <p:sp>
        <p:nvSpPr>
          <p:cNvPr id="3" name="Text Placeholder 2"/>
          <p:cNvSpPr>
            <a:spLocks noGrp="1"/>
          </p:cNvSpPr>
          <p:nvPr>
            <p:ph type="body" sz="quarter" idx="12"/>
          </p:nvPr>
        </p:nvSpPr>
        <p:spPr/>
        <p:txBody>
          <a:bodyPr/>
          <a:lstStyle/>
          <a:p>
            <a:r>
              <a:rPr lang="en-US"/>
              <a:t>2:12</a:t>
            </a:r>
          </a:p>
        </p:txBody>
      </p:sp>
      <p:sp>
        <p:nvSpPr>
          <p:cNvPr id="4" name="Title 3"/>
          <p:cNvSpPr>
            <a:spLocks noGrp="1"/>
          </p:cNvSpPr>
          <p:nvPr>
            <p:ph type="title"/>
          </p:nvPr>
        </p:nvSpPr>
        <p:spPr/>
        <p:txBody>
          <a:bodyPr/>
          <a:lstStyle/>
          <a:p>
            <a:r>
              <a:rPr lang="en-US"/>
              <a:t>He struck down the Egyptian and hid him in the sand</a:t>
            </a:r>
          </a:p>
        </p:txBody>
      </p:sp>
    </p:spTree>
    <p:extLst>
      <p:ext uri="{BB962C8B-B14F-4D97-AF65-F5344CB8AC3E}">
        <p14:creationId xmlns:p14="http://schemas.microsoft.com/office/powerpoint/2010/main" val="1174776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39"/>
          <a:stretch/>
        </p:blipFill>
        <p:spPr>
          <a:xfrm>
            <a:off x="0" y="312611"/>
            <a:ext cx="9144000" cy="6232779"/>
          </a:xfrm>
          <a:prstGeom prst="rect">
            <a:avLst/>
          </a:prstGeom>
        </p:spPr>
      </p:pic>
      <p:sp>
        <p:nvSpPr>
          <p:cNvPr id="2" name="Text Placeholder 1"/>
          <p:cNvSpPr>
            <a:spLocks noGrp="1"/>
          </p:cNvSpPr>
          <p:nvPr>
            <p:ph type="body" sz="quarter" idx="10"/>
          </p:nvPr>
        </p:nvSpPr>
        <p:spPr/>
        <p:txBody>
          <a:bodyPr/>
          <a:lstStyle/>
          <a:p>
            <a:r>
              <a:rPr lang="en-US"/>
              <a:t>Wrestling and stick fighting scenes, at </a:t>
            </a:r>
            <a:r>
              <a:rPr lang="en-US" err="1"/>
              <a:t>Medinet</a:t>
            </a:r>
            <a:r>
              <a:rPr lang="en-US"/>
              <a:t> </a:t>
            </a:r>
            <a:r>
              <a:rPr lang="en-US" err="1"/>
              <a:t>Habu</a:t>
            </a:r>
            <a:r>
              <a:rPr lang="en-US"/>
              <a:t>, 12th century BC</a:t>
            </a:r>
          </a:p>
        </p:txBody>
      </p:sp>
      <p:sp>
        <p:nvSpPr>
          <p:cNvPr id="3" name="Text Placeholder 2"/>
          <p:cNvSpPr>
            <a:spLocks noGrp="1"/>
          </p:cNvSpPr>
          <p:nvPr>
            <p:ph type="body" sz="quarter" idx="12"/>
          </p:nvPr>
        </p:nvSpPr>
        <p:spPr/>
        <p:txBody>
          <a:bodyPr/>
          <a:lstStyle/>
          <a:p>
            <a:r>
              <a:rPr lang="en-US"/>
              <a:t>2:13</a:t>
            </a:r>
          </a:p>
        </p:txBody>
      </p:sp>
      <p:sp>
        <p:nvSpPr>
          <p:cNvPr id="4" name="Title 3"/>
          <p:cNvSpPr>
            <a:spLocks noGrp="1"/>
          </p:cNvSpPr>
          <p:nvPr>
            <p:ph type="title"/>
          </p:nvPr>
        </p:nvSpPr>
        <p:spPr/>
        <p:txBody>
          <a:bodyPr/>
          <a:lstStyle/>
          <a:p>
            <a:r>
              <a:rPr lang="en-US"/>
              <a:t>He went out the next day, and, behold, two Hebrew men were fighting</a:t>
            </a:r>
          </a:p>
        </p:txBody>
      </p:sp>
    </p:spTree>
    <p:extLst>
      <p:ext uri="{BB962C8B-B14F-4D97-AF65-F5344CB8AC3E}">
        <p14:creationId xmlns:p14="http://schemas.microsoft.com/office/powerpoint/2010/main" val="3070561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D3D063-565C-D59E-B7FD-F41E26185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Egyptian greywacke statuette of Sa-Hathor, Senior Judge of Hierakonpolis, circa 1800–1650 BC</a:t>
            </a:r>
          </a:p>
        </p:txBody>
      </p:sp>
      <p:sp>
        <p:nvSpPr>
          <p:cNvPr id="3" name="Text Placeholder 2"/>
          <p:cNvSpPr>
            <a:spLocks noGrp="1"/>
          </p:cNvSpPr>
          <p:nvPr>
            <p:ph type="body" sz="quarter" idx="12"/>
          </p:nvPr>
        </p:nvSpPr>
        <p:spPr/>
        <p:txBody>
          <a:bodyPr/>
          <a:lstStyle/>
          <a:p>
            <a:r>
              <a:rPr lang="en-US"/>
              <a:t>2:14</a:t>
            </a:r>
          </a:p>
        </p:txBody>
      </p:sp>
      <p:sp>
        <p:nvSpPr>
          <p:cNvPr id="4" name="Title 3"/>
          <p:cNvSpPr>
            <a:spLocks noGrp="1"/>
          </p:cNvSpPr>
          <p:nvPr>
            <p:ph type="title"/>
          </p:nvPr>
        </p:nvSpPr>
        <p:spPr/>
        <p:txBody>
          <a:bodyPr/>
          <a:lstStyle/>
          <a:p>
            <a:r>
              <a:rPr lang="en-US"/>
              <a:t>But he said, “Who made you a prince and a judge over us?”</a:t>
            </a:r>
          </a:p>
        </p:txBody>
      </p:sp>
    </p:spTree>
    <p:extLst>
      <p:ext uri="{BB962C8B-B14F-4D97-AF65-F5344CB8AC3E}">
        <p14:creationId xmlns:p14="http://schemas.microsoft.com/office/powerpoint/2010/main" val="31365719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Tomb painting of people bringing cases to a vizier for judgement, from Thebes, 15th century BC</a:t>
            </a:r>
          </a:p>
        </p:txBody>
      </p:sp>
      <p:sp>
        <p:nvSpPr>
          <p:cNvPr id="3" name="Text Placeholder 2"/>
          <p:cNvSpPr>
            <a:spLocks noGrp="1"/>
          </p:cNvSpPr>
          <p:nvPr>
            <p:ph type="body" sz="quarter" idx="12"/>
          </p:nvPr>
        </p:nvSpPr>
        <p:spPr/>
        <p:txBody>
          <a:bodyPr/>
          <a:lstStyle/>
          <a:p>
            <a:r>
              <a:rPr lang="en-US"/>
              <a:t>2:14</a:t>
            </a:r>
          </a:p>
        </p:txBody>
      </p:sp>
      <p:sp>
        <p:nvSpPr>
          <p:cNvPr id="4" name="Title 3"/>
          <p:cNvSpPr>
            <a:spLocks noGrp="1"/>
          </p:cNvSpPr>
          <p:nvPr>
            <p:ph type="title"/>
          </p:nvPr>
        </p:nvSpPr>
        <p:spPr/>
        <p:txBody>
          <a:bodyPr/>
          <a:lstStyle/>
          <a:p>
            <a:r>
              <a:rPr lang="en-US"/>
              <a:t>But he said, “Who made you a prince and a judge over us?”</a:t>
            </a:r>
          </a:p>
        </p:txBody>
      </p:sp>
      <p:pic>
        <p:nvPicPr>
          <p:cNvPr id="7" name="Picture 6">
            <a:extLst>
              <a:ext uri="{FF2B5EF4-FFF2-40B4-BE49-F238E27FC236}">
                <a16:creationId xmlns:a16="http://schemas.microsoft.com/office/drawing/2014/main" id="{CB4CFB59-57DE-73E6-068B-68CE1C14B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99" y="369332"/>
            <a:ext cx="8444403" cy="6150340"/>
          </a:xfrm>
          <a:prstGeom prst="rect">
            <a:avLst/>
          </a:prstGeom>
        </p:spPr>
      </p:pic>
    </p:spTree>
    <p:extLst>
      <p:ext uri="{BB962C8B-B14F-4D97-AF65-F5344CB8AC3E}">
        <p14:creationId xmlns:p14="http://schemas.microsoft.com/office/powerpoint/2010/main" val="3256065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FAACE2-56B5-D295-B999-B929E863B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60"/>
            <a:ext cx="9144000" cy="6431280"/>
          </a:xfrm>
          <a:prstGeom prst="rect">
            <a:avLst/>
          </a:prstGeom>
        </p:spPr>
      </p:pic>
      <p:sp>
        <p:nvSpPr>
          <p:cNvPr id="2" name="Text Placeholder 1"/>
          <p:cNvSpPr>
            <a:spLocks noGrp="1"/>
          </p:cNvSpPr>
          <p:nvPr>
            <p:ph type="body" sz="quarter" idx="10"/>
          </p:nvPr>
        </p:nvSpPr>
        <p:spPr/>
        <p:txBody>
          <a:bodyPr/>
          <a:lstStyle/>
          <a:p>
            <a:r>
              <a:rPr lang="en-US" dirty="0"/>
              <a:t>Group of princes </a:t>
            </a:r>
            <a:r>
              <a:rPr lang="en-US"/>
              <a:t>of Rameses </a:t>
            </a:r>
            <a:r>
              <a:rPr lang="en-US" dirty="0"/>
              <a:t>II, Hypostyle Hall rear wall at the Ramesseum, 13th century BC</a:t>
            </a:r>
          </a:p>
        </p:txBody>
      </p:sp>
      <p:sp>
        <p:nvSpPr>
          <p:cNvPr id="3" name="Text Placeholder 2"/>
          <p:cNvSpPr>
            <a:spLocks noGrp="1"/>
          </p:cNvSpPr>
          <p:nvPr>
            <p:ph type="body" sz="quarter" idx="12"/>
          </p:nvPr>
        </p:nvSpPr>
        <p:spPr/>
        <p:txBody>
          <a:bodyPr/>
          <a:lstStyle/>
          <a:p>
            <a:r>
              <a:rPr lang="en-US"/>
              <a:t>2:14</a:t>
            </a:r>
          </a:p>
        </p:txBody>
      </p:sp>
      <p:sp>
        <p:nvSpPr>
          <p:cNvPr id="4" name="Title 3"/>
          <p:cNvSpPr>
            <a:spLocks noGrp="1"/>
          </p:cNvSpPr>
          <p:nvPr>
            <p:ph type="title"/>
          </p:nvPr>
        </p:nvSpPr>
        <p:spPr/>
        <p:txBody>
          <a:bodyPr/>
          <a:lstStyle/>
          <a:p>
            <a:r>
              <a:rPr lang="en-US"/>
              <a:t>But he said, “Who made you a prince and a judge over us?”</a:t>
            </a:r>
          </a:p>
        </p:txBody>
      </p:sp>
    </p:spTree>
    <p:extLst>
      <p:ext uri="{BB962C8B-B14F-4D97-AF65-F5344CB8AC3E}">
        <p14:creationId xmlns:p14="http://schemas.microsoft.com/office/powerpoint/2010/main" val="39002393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Dead companion of Odysseus, from the Odysseus-Polyphemus Group, 1st century BC</a:t>
            </a:r>
          </a:p>
        </p:txBody>
      </p:sp>
      <p:sp>
        <p:nvSpPr>
          <p:cNvPr id="3" name="Text Placeholder 2"/>
          <p:cNvSpPr>
            <a:spLocks noGrp="1"/>
          </p:cNvSpPr>
          <p:nvPr>
            <p:ph type="body" sz="quarter" idx="12"/>
          </p:nvPr>
        </p:nvSpPr>
        <p:spPr/>
        <p:txBody>
          <a:bodyPr/>
          <a:lstStyle/>
          <a:p>
            <a:r>
              <a:rPr lang="en-US"/>
              <a:t>2:14</a:t>
            </a:r>
          </a:p>
        </p:txBody>
      </p:sp>
      <p:sp>
        <p:nvSpPr>
          <p:cNvPr id="4" name="Title 3"/>
          <p:cNvSpPr>
            <a:spLocks noGrp="1"/>
          </p:cNvSpPr>
          <p:nvPr>
            <p:ph type="title"/>
          </p:nvPr>
        </p:nvSpPr>
        <p:spPr/>
        <p:txBody>
          <a:bodyPr/>
          <a:lstStyle/>
          <a:p>
            <a:r>
              <a:rPr lang="en-US"/>
              <a:t>Do you intend to kill me like you killed the Egyptian?</a:t>
            </a:r>
          </a:p>
        </p:txBody>
      </p:sp>
      <p:pic>
        <p:nvPicPr>
          <p:cNvPr id="3074" name="Picture 2" descr="C:\Users\Kris\Documents\Bolen\04 0Adds 2012\19 Museum\Ephesus Museum\Odysseus-Polyphemus Group, dead companion of Odysseus, 1st c BC, mjb010317518.jpg"/>
          <p:cNvPicPr>
            <a:picLocks noChangeAspect="1" noChangeArrowheads="1"/>
          </p:cNvPicPr>
          <p:nvPr/>
        </p:nvPicPr>
        <p:blipFill rotWithShape="1">
          <a:blip r:embed="rId3">
            <a:extLst>
              <a:ext uri="{28A0092B-C50C-407E-A947-70E740481C1C}">
                <a14:useLocalDpi xmlns:a14="http://schemas.microsoft.com/office/drawing/2010/main" val="0"/>
              </a:ext>
            </a:extLst>
          </a:blip>
          <a:srcRect l="5990" r="5990"/>
          <a:stretch/>
        </p:blipFill>
        <p:spPr bwMode="auto">
          <a:xfrm>
            <a:off x="0" y="696635"/>
            <a:ext cx="9144000" cy="546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90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25"/>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Decorative marble mask, from Pompeii, 1st century AD</a:t>
            </a:r>
          </a:p>
        </p:txBody>
      </p:sp>
      <p:sp>
        <p:nvSpPr>
          <p:cNvPr id="3" name="Text Placeholder 2"/>
          <p:cNvSpPr>
            <a:spLocks noGrp="1"/>
          </p:cNvSpPr>
          <p:nvPr>
            <p:ph type="body" sz="quarter" idx="12"/>
          </p:nvPr>
        </p:nvSpPr>
        <p:spPr/>
        <p:txBody>
          <a:bodyPr/>
          <a:lstStyle/>
          <a:p>
            <a:r>
              <a:rPr lang="en-US"/>
              <a:t>2:14</a:t>
            </a:r>
          </a:p>
        </p:txBody>
      </p:sp>
      <p:sp>
        <p:nvSpPr>
          <p:cNvPr id="4" name="Title 3"/>
          <p:cNvSpPr>
            <a:spLocks noGrp="1"/>
          </p:cNvSpPr>
          <p:nvPr>
            <p:ph type="title"/>
          </p:nvPr>
        </p:nvSpPr>
        <p:spPr/>
        <p:txBody>
          <a:bodyPr/>
          <a:lstStyle/>
          <a:p>
            <a:r>
              <a:rPr lang="en-US"/>
              <a:t>Then Moses was afraid, and said, “Surely this thing has become known”</a:t>
            </a:r>
          </a:p>
        </p:txBody>
      </p:sp>
    </p:spTree>
    <p:extLst>
      <p:ext uri="{BB962C8B-B14F-4D97-AF65-F5344CB8AC3E}">
        <p14:creationId xmlns:p14="http://schemas.microsoft.com/office/powerpoint/2010/main" val="2842419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398C5A-A406-D23B-DF9D-F986B0D0C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9144000" cy="6477000"/>
          </a:xfrm>
          <a:prstGeom prst="rect">
            <a:avLst/>
          </a:prstGeom>
        </p:spPr>
      </p:pic>
      <p:sp>
        <p:nvSpPr>
          <p:cNvPr id="2" name="Text Placeholder 1"/>
          <p:cNvSpPr>
            <a:spLocks noGrp="1"/>
          </p:cNvSpPr>
          <p:nvPr>
            <p:ph type="body" sz="quarter" idx="10"/>
          </p:nvPr>
        </p:nvSpPr>
        <p:spPr/>
        <p:txBody>
          <a:bodyPr/>
          <a:lstStyle/>
          <a:p>
            <a:r>
              <a:rPr lang="en-US"/>
              <a:t>Statue of an unidentified New Kingdom pharaoh, circa 1540–1200 BC</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When Pharaoh </a:t>
            </a:r>
            <a:r>
              <a:rPr lang="en-US" dirty="0"/>
              <a:t>heard </a:t>
            </a:r>
            <a:r>
              <a:rPr lang="en-US"/>
              <a:t>about this matter, he tried to kill Moses</a:t>
            </a:r>
          </a:p>
        </p:txBody>
      </p:sp>
    </p:spTree>
    <p:extLst>
      <p:ext uri="{BB962C8B-B14F-4D97-AF65-F5344CB8AC3E}">
        <p14:creationId xmlns:p14="http://schemas.microsoft.com/office/powerpoint/2010/main" val="34810284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CAB25F-A86C-5184-2780-0D41630FB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Statue of Thutmose I, circa 1493–1483 BC</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When Pharaoh </a:t>
            </a:r>
            <a:r>
              <a:rPr lang="en-US" dirty="0"/>
              <a:t>heard </a:t>
            </a:r>
            <a:r>
              <a:rPr lang="en-US"/>
              <a:t>about this matter, he tried to kill Moses</a:t>
            </a:r>
          </a:p>
        </p:txBody>
      </p:sp>
    </p:spTree>
    <p:extLst>
      <p:ext uri="{BB962C8B-B14F-4D97-AF65-F5344CB8AC3E}">
        <p14:creationId xmlns:p14="http://schemas.microsoft.com/office/powerpoint/2010/main" val="2039918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104BD2-0BD4-41EF-2A05-459B1BFAB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Sarcophagus of Thutmose I, circa 1483 BC</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When Pharaoh </a:t>
            </a:r>
            <a:r>
              <a:rPr lang="en-US" dirty="0"/>
              <a:t>heard </a:t>
            </a:r>
            <a:r>
              <a:rPr lang="en-US"/>
              <a:t>about this matter, he tried to kill Moses</a:t>
            </a:r>
          </a:p>
        </p:txBody>
      </p:sp>
    </p:spTree>
    <p:extLst>
      <p:ext uri="{BB962C8B-B14F-4D97-AF65-F5344CB8AC3E}">
        <p14:creationId xmlns:p14="http://schemas.microsoft.com/office/powerpoint/2010/main" val="1992867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“Jochebed Street” sign in Jerusalem</a:t>
            </a:r>
          </a:p>
        </p:txBody>
      </p:sp>
      <p:sp>
        <p:nvSpPr>
          <p:cNvPr id="3" name="Text Placeholder 2"/>
          <p:cNvSpPr>
            <a:spLocks noGrp="1"/>
          </p:cNvSpPr>
          <p:nvPr>
            <p:ph type="body" sz="quarter" idx="12"/>
          </p:nvPr>
        </p:nvSpPr>
        <p:spPr/>
        <p:txBody>
          <a:bodyPr/>
          <a:lstStyle/>
          <a:p>
            <a:r>
              <a:rPr lang="en-US"/>
              <a:t>2:1</a:t>
            </a:r>
          </a:p>
        </p:txBody>
      </p:sp>
      <p:sp>
        <p:nvSpPr>
          <p:cNvPr id="4" name="Title 3"/>
          <p:cNvSpPr>
            <a:spLocks noGrp="1"/>
          </p:cNvSpPr>
          <p:nvPr>
            <p:ph type="title"/>
          </p:nvPr>
        </p:nvSpPr>
        <p:spPr/>
        <p:txBody>
          <a:bodyPr/>
          <a:lstStyle/>
          <a:p>
            <a:r>
              <a:rPr lang="en-US"/>
              <a:t>Now a man from the house of Levi went and married a Levite woman</a:t>
            </a:r>
          </a:p>
        </p:txBody>
      </p:sp>
      <p:pic>
        <p:nvPicPr>
          <p:cNvPr id="6" name="Picture 5">
            <a:extLst>
              <a:ext uri="{FF2B5EF4-FFF2-40B4-BE49-F238E27FC236}">
                <a16:creationId xmlns:a16="http://schemas.microsoft.com/office/drawing/2014/main" id="{1F9DABA9-C9F8-4FF8-8B7A-FCE03E259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487638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E250D8-DA48-0847-B974-F2595FC0B47A}"/>
              </a:ext>
            </a:extLst>
          </p:cNvPr>
          <p:cNvPicPr>
            <a:picLocks noChangeAspect="1"/>
          </p:cNvPicPr>
          <p:nvPr/>
        </p:nvPicPr>
        <p:blipFill rotWithShape="1">
          <a:blip r:embed="rId3">
            <a:extLst>
              <a:ext uri="{28A0092B-C50C-407E-A947-70E740481C1C}">
                <a14:useLocalDpi xmlns:a14="http://schemas.microsoft.com/office/drawing/2010/main" val="0"/>
              </a:ext>
            </a:extLst>
          </a:blip>
          <a:srcRect t="7899"/>
          <a:stretch/>
        </p:blipFill>
        <p:spPr>
          <a:xfrm>
            <a:off x="1006602" y="152400"/>
            <a:ext cx="7130796" cy="6629400"/>
          </a:xfrm>
          <a:prstGeom prst="rect">
            <a:avLst/>
          </a:prstGeom>
        </p:spPr>
      </p:pic>
      <p:sp>
        <p:nvSpPr>
          <p:cNvPr id="2" name="Text Placeholder 1"/>
          <p:cNvSpPr>
            <a:spLocks noGrp="1"/>
          </p:cNvSpPr>
          <p:nvPr>
            <p:ph type="body" sz="quarter" idx="10"/>
          </p:nvPr>
        </p:nvSpPr>
        <p:spPr/>
        <p:txBody>
          <a:bodyPr/>
          <a:lstStyle/>
          <a:p>
            <a:r>
              <a:rPr lang="en-US"/>
              <a:t>Black granite statue of Seti </a:t>
            </a:r>
            <a:r>
              <a:rPr lang="en-US" dirty="0"/>
              <a:t>I</a:t>
            </a:r>
            <a:r>
              <a:rPr lang="en-US"/>
              <a:t>, from Egypt, circa 1280 BC</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When Pharaoh </a:t>
            </a:r>
            <a:r>
              <a:rPr lang="en-US" dirty="0"/>
              <a:t>heard </a:t>
            </a:r>
            <a:r>
              <a:rPr lang="en-US"/>
              <a:t>about this matter, he tried to kill Moses</a:t>
            </a:r>
          </a:p>
        </p:txBody>
      </p:sp>
    </p:spTree>
    <p:extLst>
      <p:ext uri="{BB962C8B-B14F-4D97-AF65-F5344CB8AC3E}">
        <p14:creationId xmlns:p14="http://schemas.microsoft.com/office/powerpoint/2010/main" val="697570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Basalt stele </a:t>
            </a:r>
            <a:r>
              <a:rPr lang="en-US"/>
              <a:t>of Seti I, from Beth </a:t>
            </a:r>
            <a:r>
              <a:rPr lang="en-US" dirty="0"/>
              <a:t>Shean</a:t>
            </a:r>
            <a:r>
              <a:rPr lang="en-US"/>
              <a:t>, 1295 BC</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When Pharaoh </a:t>
            </a:r>
            <a:r>
              <a:rPr lang="en-US" dirty="0"/>
              <a:t>heard </a:t>
            </a:r>
            <a:r>
              <a:rPr lang="en-US"/>
              <a:t>about this matter, he tried to kill Moses</a:t>
            </a:r>
          </a:p>
        </p:txBody>
      </p:sp>
      <p:pic>
        <p:nvPicPr>
          <p:cNvPr id="7" name="Picture 6">
            <a:extLst>
              <a:ext uri="{FF2B5EF4-FFF2-40B4-BE49-F238E27FC236}">
                <a16:creationId xmlns:a16="http://schemas.microsoft.com/office/drawing/2014/main" id="{FD4ACD9C-46BB-0DFB-7501-D7F19390C65D}"/>
              </a:ext>
            </a:extLst>
          </p:cNvPr>
          <p:cNvPicPr>
            <a:picLocks noChangeAspect="1"/>
          </p:cNvPicPr>
          <p:nvPr/>
        </p:nvPicPr>
        <p:blipFill rotWithShape="1">
          <a:blip r:embed="rId3">
            <a:extLst>
              <a:ext uri="{28A0092B-C50C-407E-A947-70E740481C1C}">
                <a14:useLocalDpi xmlns:a14="http://schemas.microsoft.com/office/drawing/2010/main" val="0"/>
              </a:ext>
            </a:extLst>
          </a:blip>
          <a:srcRect l="1639"/>
          <a:stretch/>
        </p:blipFill>
        <p:spPr>
          <a:xfrm>
            <a:off x="0" y="351892"/>
            <a:ext cx="9144001" cy="6154217"/>
          </a:xfrm>
          <a:prstGeom prst="rect">
            <a:avLst/>
          </a:prstGeom>
        </p:spPr>
      </p:pic>
    </p:spTree>
    <p:extLst>
      <p:ext uri="{BB962C8B-B14F-4D97-AF65-F5344CB8AC3E}">
        <p14:creationId xmlns:p14="http://schemas.microsoft.com/office/powerpoint/2010/main" val="706590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E97E15-A3F6-733F-193D-B8075864C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030"/>
            <a:ext cx="9144000" cy="6377940"/>
          </a:xfrm>
          <a:prstGeom prst="rect">
            <a:avLst/>
          </a:prstGeom>
        </p:spPr>
      </p:pic>
      <p:sp>
        <p:nvSpPr>
          <p:cNvPr id="2" name="Text Placeholder 1"/>
          <p:cNvSpPr>
            <a:spLocks noGrp="1"/>
          </p:cNvSpPr>
          <p:nvPr>
            <p:ph type="body" sz="quarter" idx="10"/>
          </p:nvPr>
        </p:nvSpPr>
        <p:spPr/>
        <p:txBody>
          <a:bodyPr/>
          <a:lstStyle/>
          <a:p>
            <a:r>
              <a:rPr lang="en-US" dirty="0"/>
              <a:t>Satellite map of Egypt and the Sinai Peninsula, with the possible location of Midian</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Then Moses fled from the presence of Pharaoh and lived in the land of Midian</a:t>
            </a:r>
          </a:p>
        </p:txBody>
      </p:sp>
      <p:sp>
        <p:nvSpPr>
          <p:cNvPr id="9" name="TextBox 8">
            <a:extLst>
              <a:ext uri="{FF2B5EF4-FFF2-40B4-BE49-F238E27FC236}">
                <a16:creationId xmlns:a16="http://schemas.microsoft.com/office/drawing/2014/main" id="{37089E09-59E1-C161-AF00-4D8955FE4F96}"/>
              </a:ext>
            </a:extLst>
          </p:cNvPr>
          <p:cNvSpPr txBox="1"/>
          <p:nvPr/>
        </p:nvSpPr>
        <p:spPr>
          <a:xfrm>
            <a:off x="4267200" y="3506057"/>
            <a:ext cx="1447800" cy="615553"/>
          </a:xfrm>
          <a:prstGeom prst="rect">
            <a:avLst/>
          </a:prstGeom>
          <a:noFill/>
        </p:spPr>
        <p:txBody>
          <a:bodyPr wrap="square" lIns="0" tIns="0" rIns="0" bIns="0" rtlCol="0">
            <a:spAutoFit/>
          </a:bodyPr>
          <a:lstStyle/>
          <a:p>
            <a:pPr algn="ctr"/>
            <a:r>
              <a:rPr lang="en-US" sz="2000" dirty="0">
                <a:solidFill>
                  <a:srgbClr val="FEFFFF"/>
                </a:solidFill>
                <a:effectLst>
                  <a:glow rad="101600">
                    <a:srgbClr val="010000"/>
                  </a:glow>
                </a:effectLst>
              </a:rPr>
              <a:t>Sinai Peninsula</a:t>
            </a:r>
          </a:p>
        </p:txBody>
      </p:sp>
      <p:sp>
        <p:nvSpPr>
          <p:cNvPr id="10" name="TextBox 9">
            <a:extLst>
              <a:ext uri="{FF2B5EF4-FFF2-40B4-BE49-F238E27FC236}">
                <a16:creationId xmlns:a16="http://schemas.microsoft.com/office/drawing/2014/main" id="{FC553BA1-B74E-CC09-30E6-85100FE95BE4}"/>
              </a:ext>
            </a:extLst>
          </p:cNvPr>
          <p:cNvSpPr txBox="1"/>
          <p:nvPr/>
        </p:nvSpPr>
        <p:spPr>
          <a:xfrm>
            <a:off x="990600" y="1009002"/>
            <a:ext cx="918724" cy="615553"/>
          </a:xfrm>
          <a:prstGeom prst="rect">
            <a:avLst/>
          </a:prstGeom>
          <a:noFill/>
        </p:spPr>
        <p:txBody>
          <a:bodyPr wrap="square" lIns="0" tIns="0" rIns="0" bIns="0" rtlCol="0">
            <a:spAutoFit/>
          </a:bodyPr>
          <a:lstStyle/>
          <a:p>
            <a:pPr algn="ctr"/>
            <a:r>
              <a:rPr lang="en-US" sz="2000" dirty="0">
                <a:solidFill>
                  <a:srgbClr val="FEFFFF"/>
                </a:solidFill>
                <a:effectLst>
                  <a:glow rad="101600">
                    <a:srgbClr val="010000"/>
                  </a:glow>
                </a:effectLst>
              </a:rPr>
              <a:t>Nile Delta</a:t>
            </a:r>
          </a:p>
        </p:txBody>
      </p:sp>
      <p:sp>
        <p:nvSpPr>
          <p:cNvPr id="11" name="TextBox 10">
            <a:extLst>
              <a:ext uri="{FF2B5EF4-FFF2-40B4-BE49-F238E27FC236}">
                <a16:creationId xmlns:a16="http://schemas.microsoft.com/office/drawing/2014/main" id="{9B395900-C572-CF2D-A640-4B43B1C8BC75}"/>
              </a:ext>
            </a:extLst>
          </p:cNvPr>
          <p:cNvSpPr txBox="1"/>
          <p:nvPr/>
        </p:nvSpPr>
        <p:spPr>
          <a:xfrm>
            <a:off x="7010400" y="2063011"/>
            <a:ext cx="1447800" cy="307777"/>
          </a:xfrm>
          <a:prstGeom prst="rect">
            <a:avLst/>
          </a:prstGeom>
          <a:noFill/>
        </p:spPr>
        <p:txBody>
          <a:bodyPr wrap="square" lIns="0" tIns="0" rIns="0" bIns="0" rtlCol="0">
            <a:spAutoFit/>
          </a:bodyPr>
          <a:lstStyle/>
          <a:p>
            <a:pPr algn="ctr"/>
            <a:r>
              <a:rPr lang="en-US" sz="2000" dirty="0">
                <a:solidFill>
                  <a:srgbClr val="FEFFFF"/>
                </a:solidFill>
                <a:effectLst>
                  <a:glow rad="101600">
                    <a:srgbClr val="010000"/>
                  </a:glow>
                </a:effectLst>
              </a:rPr>
              <a:t>Edom</a:t>
            </a:r>
          </a:p>
        </p:txBody>
      </p:sp>
      <p:sp>
        <p:nvSpPr>
          <p:cNvPr id="12" name="TextBox 11">
            <a:extLst>
              <a:ext uri="{FF2B5EF4-FFF2-40B4-BE49-F238E27FC236}">
                <a16:creationId xmlns:a16="http://schemas.microsoft.com/office/drawing/2014/main" id="{5F88FD14-7491-43E1-65C1-C7A1EB9D0701}"/>
              </a:ext>
            </a:extLst>
          </p:cNvPr>
          <p:cNvSpPr txBox="1"/>
          <p:nvPr/>
        </p:nvSpPr>
        <p:spPr>
          <a:xfrm rot="17132780">
            <a:off x="5409576" y="4943561"/>
            <a:ext cx="1447800" cy="276999"/>
          </a:xfrm>
          <a:prstGeom prst="rect">
            <a:avLst/>
          </a:prstGeom>
          <a:noFill/>
        </p:spPr>
        <p:txBody>
          <a:bodyPr wrap="square" lIns="0" tIns="0" rIns="0" bIns="0" rtlCol="0">
            <a:spAutoFit/>
          </a:bodyPr>
          <a:lstStyle/>
          <a:p>
            <a:pPr algn="ctr"/>
            <a:r>
              <a:rPr lang="en-US" dirty="0">
                <a:solidFill>
                  <a:srgbClr val="FEFFFF"/>
                </a:solidFill>
                <a:effectLst>
                  <a:glow rad="101600">
                    <a:srgbClr val="010000"/>
                  </a:glow>
                </a:effectLst>
              </a:rPr>
              <a:t>Gulf of Aqaba</a:t>
            </a:r>
          </a:p>
        </p:txBody>
      </p:sp>
      <p:sp>
        <p:nvSpPr>
          <p:cNvPr id="13" name="TextBox 12">
            <a:extLst>
              <a:ext uri="{FF2B5EF4-FFF2-40B4-BE49-F238E27FC236}">
                <a16:creationId xmlns:a16="http://schemas.microsoft.com/office/drawing/2014/main" id="{FEA418EC-0F66-86BC-437E-CBE1EC53D764}"/>
              </a:ext>
            </a:extLst>
          </p:cNvPr>
          <p:cNvSpPr txBox="1"/>
          <p:nvPr/>
        </p:nvSpPr>
        <p:spPr>
          <a:xfrm>
            <a:off x="6475753" y="3866459"/>
            <a:ext cx="1447800" cy="307777"/>
          </a:xfrm>
          <a:prstGeom prst="rect">
            <a:avLst/>
          </a:prstGeom>
          <a:noFill/>
        </p:spPr>
        <p:txBody>
          <a:bodyPr wrap="square" lIns="0" tIns="0" rIns="0" bIns="0" rtlCol="0">
            <a:spAutoFit/>
          </a:bodyPr>
          <a:lstStyle/>
          <a:p>
            <a:pPr algn="ctr"/>
            <a:r>
              <a:rPr lang="en-US" sz="2000" dirty="0">
                <a:solidFill>
                  <a:srgbClr val="FEFF00"/>
                </a:solidFill>
                <a:effectLst>
                  <a:glow rad="101600">
                    <a:srgbClr val="010000"/>
                  </a:glow>
                </a:effectLst>
              </a:rPr>
              <a:t>Midian</a:t>
            </a:r>
          </a:p>
        </p:txBody>
      </p:sp>
      <p:sp>
        <p:nvSpPr>
          <p:cNvPr id="14" name="TextBox 13">
            <a:extLst>
              <a:ext uri="{FF2B5EF4-FFF2-40B4-BE49-F238E27FC236}">
                <a16:creationId xmlns:a16="http://schemas.microsoft.com/office/drawing/2014/main" id="{5A9CB023-808E-D7A9-F6C4-A4ED5D0001EB}"/>
              </a:ext>
            </a:extLst>
          </p:cNvPr>
          <p:cNvSpPr txBox="1"/>
          <p:nvPr/>
        </p:nvSpPr>
        <p:spPr>
          <a:xfrm rot="3357447">
            <a:off x="3390260" y="5227510"/>
            <a:ext cx="1447800" cy="276999"/>
          </a:xfrm>
          <a:prstGeom prst="rect">
            <a:avLst/>
          </a:prstGeom>
          <a:noFill/>
        </p:spPr>
        <p:txBody>
          <a:bodyPr wrap="square" lIns="0" tIns="0" rIns="0" bIns="0" rtlCol="0">
            <a:spAutoFit/>
          </a:bodyPr>
          <a:lstStyle/>
          <a:p>
            <a:pPr algn="ctr"/>
            <a:r>
              <a:rPr lang="en-US" dirty="0">
                <a:solidFill>
                  <a:srgbClr val="FEFFFF"/>
                </a:solidFill>
                <a:effectLst>
                  <a:glow rad="101600">
                    <a:srgbClr val="010000"/>
                  </a:glow>
                </a:effectLst>
              </a:rPr>
              <a:t>Gulf of Suez</a:t>
            </a:r>
          </a:p>
        </p:txBody>
      </p:sp>
      <p:sp>
        <p:nvSpPr>
          <p:cNvPr id="15" name="TextBox 14">
            <a:extLst>
              <a:ext uri="{FF2B5EF4-FFF2-40B4-BE49-F238E27FC236}">
                <a16:creationId xmlns:a16="http://schemas.microsoft.com/office/drawing/2014/main" id="{8B639B8A-8C4E-9B42-8F1C-79AFD84EAACA}"/>
              </a:ext>
            </a:extLst>
          </p:cNvPr>
          <p:cNvSpPr txBox="1"/>
          <p:nvPr/>
        </p:nvSpPr>
        <p:spPr>
          <a:xfrm>
            <a:off x="7161276" y="957235"/>
            <a:ext cx="1447800" cy="307777"/>
          </a:xfrm>
          <a:prstGeom prst="rect">
            <a:avLst/>
          </a:prstGeom>
          <a:noFill/>
        </p:spPr>
        <p:txBody>
          <a:bodyPr wrap="square" lIns="0" tIns="0" rIns="0" bIns="0" rtlCol="0">
            <a:spAutoFit/>
          </a:bodyPr>
          <a:lstStyle/>
          <a:p>
            <a:pPr algn="ctr"/>
            <a:r>
              <a:rPr lang="en-US" sz="2000" dirty="0">
                <a:solidFill>
                  <a:srgbClr val="FEFFFF"/>
                </a:solidFill>
                <a:effectLst>
                  <a:glow rad="101600">
                    <a:srgbClr val="010000"/>
                  </a:glow>
                </a:effectLst>
              </a:rPr>
              <a:t>Moab</a:t>
            </a:r>
          </a:p>
        </p:txBody>
      </p:sp>
    </p:spTree>
    <p:extLst>
      <p:ext uri="{BB962C8B-B14F-4D97-AF65-F5344CB8AC3E}">
        <p14:creationId xmlns:p14="http://schemas.microsoft.com/office/powerpoint/2010/main" val="3329057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it-IT"/>
              <a:t>Wadi Rum</a:t>
            </a:r>
            <a:endParaRPr lang="en-US"/>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Then Moses fled from the presence of Pharaoh and lived in the land of Midian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80760"/>
          </a:xfrm>
          <a:prstGeom prst="rect">
            <a:avLst/>
          </a:prstGeom>
        </p:spPr>
      </p:pic>
    </p:spTree>
    <p:extLst>
      <p:ext uri="{BB962C8B-B14F-4D97-AF65-F5344CB8AC3E}">
        <p14:creationId xmlns:p14="http://schemas.microsoft.com/office/powerpoint/2010/main" val="399545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Timna Valley (aerial view from the southeast)</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Then Moses fled from the presence of Pharaoh and lived in the land of Midian</a:t>
            </a:r>
          </a:p>
        </p:txBody>
      </p:sp>
    </p:spTree>
    <p:extLst>
      <p:ext uri="{BB962C8B-B14F-4D97-AF65-F5344CB8AC3E}">
        <p14:creationId xmlns:p14="http://schemas.microsoft.com/office/powerpoint/2010/main" val="1509720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err="1"/>
              <a:t>Timna</a:t>
            </a:r>
            <a:r>
              <a:rPr lang="en-US"/>
              <a:t> Valley with acacia trees</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Then Moses fled from the presence of Pharaoh and lived in the land of Midian</a:t>
            </a:r>
          </a:p>
        </p:txBody>
      </p:sp>
    </p:spTree>
    <p:extLst>
      <p:ext uri="{BB962C8B-B14F-4D97-AF65-F5344CB8AC3E}">
        <p14:creationId xmlns:p14="http://schemas.microsoft.com/office/powerpoint/2010/main" val="21175571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Well of Moses at St. Catherine’s Monastery on Jebel Musa (traditional Mount Sinai)</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And he sat down by a well</a:t>
            </a:r>
          </a:p>
        </p:txBody>
      </p:sp>
    </p:spTree>
    <p:extLst>
      <p:ext uri="{BB962C8B-B14F-4D97-AF65-F5344CB8AC3E}">
        <p14:creationId xmlns:p14="http://schemas.microsoft.com/office/powerpoint/2010/main" val="430835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6201"/>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Old well at Beersheba, circa 1913</a:t>
            </a:r>
          </a:p>
        </p:txBody>
      </p:sp>
      <p:sp>
        <p:nvSpPr>
          <p:cNvPr id="3" name="Text Placeholder 2"/>
          <p:cNvSpPr>
            <a:spLocks noGrp="1"/>
          </p:cNvSpPr>
          <p:nvPr>
            <p:ph type="body" sz="quarter" idx="12"/>
          </p:nvPr>
        </p:nvSpPr>
        <p:spPr/>
        <p:txBody>
          <a:bodyPr/>
          <a:lstStyle/>
          <a:p>
            <a:r>
              <a:rPr lang="en-US"/>
              <a:t>2:15</a:t>
            </a:r>
          </a:p>
        </p:txBody>
      </p:sp>
      <p:sp>
        <p:nvSpPr>
          <p:cNvPr id="4" name="Title 3"/>
          <p:cNvSpPr>
            <a:spLocks noGrp="1"/>
          </p:cNvSpPr>
          <p:nvPr>
            <p:ph type="title"/>
          </p:nvPr>
        </p:nvSpPr>
        <p:spPr/>
        <p:txBody>
          <a:bodyPr/>
          <a:lstStyle/>
          <a:p>
            <a:r>
              <a:rPr lang="en-US"/>
              <a:t>And he sat down by a well</a:t>
            </a:r>
          </a:p>
        </p:txBody>
      </p:sp>
    </p:spTree>
    <p:extLst>
      <p:ext uri="{BB962C8B-B14F-4D97-AF65-F5344CB8AC3E}">
        <p14:creationId xmlns:p14="http://schemas.microsoft.com/office/powerpoint/2010/main" val="3082879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736DF3-EBC3-AFC4-18E0-104B7FB90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dirty="0"/>
              <a:t>Women mourning and </a:t>
            </a:r>
            <a:r>
              <a:rPr lang="en-US" dirty="0" err="1"/>
              <a:t>chantresses</a:t>
            </a:r>
            <a:r>
              <a:rPr lang="en-US" dirty="0"/>
              <a:t> with three priests, from </a:t>
            </a:r>
            <a:r>
              <a:rPr lang="en-US" dirty="0" err="1"/>
              <a:t>el-Kab</a:t>
            </a:r>
            <a:r>
              <a:rPr lang="en-US" dirty="0"/>
              <a:t>, circa 1515 BC</a:t>
            </a:r>
          </a:p>
        </p:txBody>
      </p:sp>
      <p:sp>
        <p:nvSpPr>
          <p:cNvPr id="3" name="Text Placeholder 2"/>
          <p:cNvSpPr>
            <a:spLocks noGrp="1"/>
          </p:cNvSpPr>
          <p:nvPr>
            <p:ph type="body" sz="quarter" idx="12"/>
          </p:nvPr>
        </p:nvSpPr>
        <p:spPr/>
        <p:txBody>
          <a:bodyPr/>
          <a:lstStyle/>
          <a:p>
            <a:r>
              <a:rPr lang="en-US"/>
              <a:t>2:16</a:t>
            </a:r>
          </a:p>
        </p:txBody>
      </p:sp>
      <p:sp>
        <p:nvSpPr>
          <p:cNvPr id="4" name="Title 3"/>
          <p:cNvSpPr>
            <a:spLocks noGrp="1"/>
          </p:cNvSpPr>
          <p:nvPr>
            <p:ph type="title"/>
          </p:nvPr>
        </p:nvSpPr>
        <p:spPr/>
        <p:txBody>
          <a:bodyPr/>
          <a:lstStyle/>
          <a:p>
            <a:r>
              <a:rPr lang="en-US"/>
              <a:t>The priest of Midian had seven daughters; and they came to draw water and filled the troughs</a:t>
            </a:r>
          </a:p>
        </p:txBody>
      </p:sp>
    </p:spTree>
    <p:extLst>
      <p:ext uri="{BB962C8B-B14F-4D97-AF65-F5344CB8AC3E}">
        <p14:creationId xmlns:p14="http://schemas.microsoft.com/office/powerpoint/2010/main" val="9174921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16" y="507365"/>
            <a:ext cx="7664196" cy="5748147"/>
          </a:xfrm>
          <a:prstGeom prst="rect">
            <a:avLst/>
          </a:prstGeom>
        </p:spPr>
      </p:pic>
      <p:pic>
        <p:nvPicPr>
          <p:cNvPr id="7" name="Picture 6">
            <a:extLst>
              <a:ext uri="{FF2B5EF4-FFF2-40B4-BE49-F238E27FC236}">
                <a16:creationId xmlns:a16="http://schemas.microsoft.com/office/drawing/2014/main" id="{64F94605-C29E-522A-234F-075A7BC3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p:cNvSpPr>
            <a:spLocks noGrp="1"/>
          </p:cNvSpPr>
          <p:nvPr>
            <p:ph type="body" sz="quarter" idx="10"/>
          </p:nvPr>
        </p:nvSpPr>
        <p:spPr/>
        <p:txBody>
          <a:bodyPr/>
          <a:lstStyle/>
          <a:p>
            <a:r>
              <a:rPr lang="en-US"/>
              <a:t>Women carrying water jars, circa 1910</a:t>
            </a:r>
          </a:p>
        </p:txBody>
      </p:sp>
      <p:sp>
        <p:nvSpPr>
          <p:cNvPr id="3" name="Text Placeholder 2"/>
          <p:cNvSpPr>
            <a:spLocks noGrp="1"/>
          </p:cNvSpPr>
          <p:nvPr>
            <p:ph type="body" sz="quarter" idx="12"/>
          </p:nvPr>
        </p:nvSpPr>
        <p:spPr/>
        <p:txBody>
          <a:bodyPr/>
          <a:lstStyle/>
          <a:p>
            <a:r>
              <a:rPr lang="en-US"/>
              <a:t>2:16</a:t>
            </a:r>
          </a:p>
        </p:txBody>
      </p:sp>
      <p:sp>
        <p:nvSpPr>
          <p:cNvPr id="4" name="Title 3"/>
          <p:cNvSpPr>
            <a:spLocks noGrp="1"/>
          </p:cNvSpPr>
          <p:nvPr>
            <p:ph type="title"/>
          </p:nvPr>
        </p:nvSpPr>
        <p:spPr/>
        <p:txBody>
          <a:bodyPr/>
          <a:lstStyle/>
          <a:p>
            <a:r>
              <a:rPr lang="en-US"/>
              <a:t>The priest of Midian had seven daughters; and they came to draw water and filled the troughs</a:t>
            </a:r>
          </a:p>
        </p:txBody>
      </p:sp>
    </p:spTree>
    <p:extLst>
      <p:ext uri="{BB962C8B-B14F-4D97-AF65-F5344CB8AC3E}">
        <p14:creationId xmlns:p14="http://schemas.microsoft.com/office/powerpoint/2010/main" val="1016430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267A0A-3811-AFC6-2154-811E6EFF4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 y="369332"/>
            <a:ext cx="8200453" cy="6150340"/>
          </a:xfrm>
          <a:prstGeom prst="rect">
            <a:avLst/>
          </a:prstGeom>
        </p:spPr>
      </p:pic>
      <p:pic>
        <p:nvPicPr>
          <p:cNvPr id="7" name="Picture 6">
            <a:extLst>
              <a:ext uri="{FF2B5EF4-FFF2-40B4-BE49-F238E27FC236}">
                <a16:creationId xmlns:a16="http://schemas.microsoft.com/office/drawing/2014/main" id="{ED0E7CAD-5300-F22A-D0EC-06E6941F5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8">
            <a:extLst>
              <a:ext uri="{FF2B5EF4-FFF2-40B4-BE49-F238E27FC236}">
                <a16:creationId xmlns:a16="http://schemas.microsoft.com/office/drawing/2014/main" id="{5ACFE4A2-8931-4861-BE6C-B38647E6EC1B}"/>
              </a:ext>
            </a:extLst>
          </p:cNvPr>
          <p:cNvSpPr>
            <a:spLocks noGrp="1"/>
          </p:cNvSpPr>
          <p:nvPr>
            <p:ph type="body" sz="quarter" idx="10"/>
          </p:nvPr>
        </p:nvSpPr>
        <p:spPr/>
        <p:txBody>
          <a:bodyPr/>
          <a:lstStyle/>
          <a:p>
            <a:r>
              <a:rPr lang="en-US"/>
              <a:t>Figurine of a pregnant woman, 8th–5th centuries BC</a:t>
            </a:r>
          </a:p>
        </p:txBody>
      </p:sp>
      <p:sp>
        <p:nvSpPr>
          <p:cNvPr id="10" name="Text Placeholder 9">
            <a:extLst>
              <a:ext uri="{FF2B5EF4-FFF2-40B4-BE49-F238E27FC236}">
                <a16:creationId xmlns:a16="http://schemas.microsoft.com/office/drawing/2014/main" id="{4D13DF15-6F20-4341-9A04-C9170132BA76}"/>
              </a:ext>
            </a:extLst>
          </p:cNvPr>
          <p:cNvSpPr>
            <a:spLocks noGrp="1"/>
          </p:cNvSpPr>
          <p:nvPr>
            <p:ph type="body" sz="quarter" idx="12"/>
          </p:nvPr>
        </p:nvSpPr>
        <p:spPr/>
        <p:txBody>
          <a:bodyPr/>
          <a:lstStyle/>
          <a:p>
            <a:r>
              <a:rPr lang="en-US"/>
              <a:t>2:2</a:t>
            </a:r>
          </a:p>
        </p:txBody>
      </p:sp>
      <p:sp>
        <p:nvSpPr>
          <p:cNvPr id="8" name="Title 7">
            <a:extLst>
              <a:ext uri="{FF2B5EF4-FFF2-40B4-BE49-F238E27FC236}">
                <a16:creationId xmlns:a16="http://schemas.microsoft.com/office/drawing/2014/main" id="{F819A8BC-B369-4F67-8840-34928534EB21}"/>
              </a:ext>
            </a:extLst>
          </p:cNvPr>
          <p:cNvSpPr>
            <a:spLocks noGrp="1"/>
          </p:cNvSpPr>
          <p:nvPr>
            <p:ph type="title"/>
          </p:nvPr>
        </p:nvSpPr>
        <p:spPr/>
        <p:txBody>
          <a:bodyPr/>
          <a:lstStyle/>
          <a:p>
            <a:r>
              <a:rPr lang="en-US" dirty="0"/>
              <a:t>And the woman conceived and gave birth to a son</a:t>
            </a:r>
          </a:p>
        </p:txBody>
      </p:sp>
    </p:spTree>
    <p:extLst>
      <p:ext uri="{BB962C8B-B14F-4D97-AF65-F5344CB8AC3E}">
        <p14:creationId xmlns:p14="http://schemas.microsoft.com/office/powerpoint/2010/main" val="7575259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1AD7E6-6D84-C83D-7C5D-2455D77A3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1" y="381000"/>
            <a:ext cx="3368039" cy="6324600"/>
          </a:xfrm>
          <a:prstGeom prst="rect">
            <a:avLst/>
          </a:prstGeom>
        </p:spPr>
      </p:pic>
      <p:pic>
        <p:nvPicPr>
          <p:cNvPr id="8" name="Picture 7">
            <a:extLst>
              <a:ext uri="{FF2B5EF4-FFF2-40B4-BE49-F238E27FC236}">
                <a16:creationId xmlns:a16="http://schemas.microsoft.com/office/drawing/2014/main" id="{A2C494E5-9773-3756-9F51-F26501F21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
            <a:ext cx="9144000" cy="6324600"/>
          </a:xfrm>
          <a:prstGeom prst="rect">
            <a:avLst/>
          </a:prstGeom>
        </p:spPr>
      </p:pic>
      <p:sp>
        <p:nvSpPr>
          <p:cNvPr id="2" name="Text Placeholder 1"/>
          <p:cNvSpPr>
            <a:spLocks noGrp="1"/>
          </p:cNvSpPr>
          <p:nvPr>
            <p:ph type="body" sz="quarter" idx="10"/>
          </p:nvPr>
        </p:nvSpPr>
        <p:spPr/>
        <p:txBody>
          <a:bodyPr/>
          <a:lstStyle/>
          <a:p>
            <a:r>
              <a:rPr lang="en-US" i="1" dirty="0"/>
              <a:t>Moses by the Well at Midian</a:t>
            </a:r>
            <a:r>
              <a:rPr lang="en-US" dirty="0"/>
              <a:t>, by James Tissot, circa 1899</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The priest of Midian had seven daughters; and they came to draw water and filled the troughs</a:t>
            </a:r>
          </a:p>
        </p:txBody>
      </p:sp>
    </p:spTree>
    <p:extLst>
      <p:ext uri="{BB962C8B-B14F-4D97-AF65-F5344CB8AC3E}">
        <p14:creationId xmlns:p14="http://schemas.microsoft.com/office/powerpoint/2010/main" val="31780863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00"/>
          <a:stretch/>
        </p:blipFill>
        <p:spPr>
          <a:xfrm>
            <a:off x="0" y="265862"/>
            <a:ext cx="9144000" cy="6326276"/>
          </a:xfrm>
          <a:prstGeom prst="rect">
            <a:avLst/>
          </a:prstGeom>
        </p:spPr>
      </p:pic>
      <p:sp>
        <p:nvSpPr>
          <p:cNvPr id="2" name="Text Placeholder 1"/>
          <p:cNvSpPr>
            <a:spLocks noGrp="1"/>
          </p:cNvSpPr>
          <p:nvPr>
            <p:ph type="body" sz="quarter" idx="10"/>
          </p:nvPr>
        </p:nvSpPr>
        <p:spPr/>
        <p:txBody>
          <a:bodyPr/>
          <a:lstStyle/>
          <a:p>
            <a:r>
              <a:rPr lang="en-US"/>
              <a:t>Well with pitcher and watering troughs at </a:t>
            </a:r>
            <a:r>
              <a:rPr lang="en-US" err="1"/>
              <a:t>Tantur</a:t>
            </a:r>
            <a:endParaRPr lang="en-US"/>
          </a:p>
        </p:txBody>
      </p:sp>
      <p:sp>
        <p:nvSpPr>
          <p:cNvPr id="3" name="Text Placeholder 2"/>
          <p:cNvSpPr>
            <a:spLocks noGrp="1"/>
          </p:cNvSpPr>
          <p:nvPr>
            <p:ph type="body" sz="quarter" idx="12"/>
          </p:nvPr>
        </p:nvSpPr>
        <p:spPr/>
        <p:txBody>
          <a:bodyPr/>
          <a:lstStyle/>
          <a:p>
            <a:r>
              <a:rPr lang="en-US"/>
              <a:t>2:16</a:t>
            </a:r>
          </a:p>
        </p:txBody>
      </p:sp>
      <p:sp>
        <p:nvSpPr>
          <p:cNvPr id="4" name="Title 3"/>
          <p:cNvSpPr>
            <a:spLocks noGrp="1"/>
          </p:cNvSpPr>
          <p:nvPr>
            <p:ph type="title"/>
          </p:nvPr>
        </p:nvSpPr>
        <p:spPr/>
        <p:txBody>
          <a:bodyPr/>
          <a:lstStyle/>
          <a:p>
            <a:r>
              <a:rPr lang="en-US"/>
              <a:t>The priest of Midian had seven daughters; and they came to draw water and filled the troughs</a:t>
            </a:r>
          </a:p>
        </p:txBody>
      </p:sp>
    </p:spTree>
    <p:extLst>
      <p:ext uri="{BB962C8B-B14F-4D97-AF65-F5344CB8AC3E}">
        <p14:creationId xmlns:p14="http://schemas.microsoft.com/office/powerpoint/2010/main" val="572702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a:t>Sheep drinking from a trough in the </a:t>
            </a:r>
            <a:r>
              <a:rPr lang="en-US" err="1"/>
              <a:t>Elah</a:t>
            </a:r>
            <a:r>
              <a:rPr lang="en-US"/>
              <a:t> Valley</a:t>
            </a:r>
          </a:p>
        </p:txBody>
      </p:sp>
      <p:sp>
        <p:nvSpPr>
          <p:cNvPr id="3" name="Text Placeholder 2"/>
          <p:cNvSpPr>
            <a:spLocks noGrp="1"/>
          </p:cNvSpPr>
          <p:nvPr>
            <p:ph type="body" sz="quarter" idx="12"/>
          </p:nvPr>
        </p:nvSpPr>
        <p:spPr/>
        <p:txBody>
          <a:bodyPr/>
          <a:lstStyle/>
          <a:p>
            <a:r>
              <a:rPr lang="en-US"/>
              <a:t>2:16</a:t>
            </a:r>
          </a:p>
        </p:txBody>
      </p:sp>
      <p:sp>
        <p:nvSpPr>
          <p:cNvPr id="4" name="Title 3"/>
          <p:cNvSpPr>
            <a:spLocks noGrp="1"/>
          </p:cNvSpPr>
          <p:nvPr>
            <p:ph type="title"/>
          </p:nvPr>
        </p:nvSpPr>
        <p:spPr/>
        <p:txBody>
          <a:bodyPr/>
          <a:lstStyle/>
          <a:p>
            <a:r>
              <a:rPr lang="en-US"/>
              <a:t>The priest of Midian had seven daughters; and they came to draw water and filled the troughs</a:t>
            </a:r>
          </a:p>
        </p:txBody>
      </p:sp>
    </p:spTree>
    <p:extLst>
      <p:ext uri="{BB962C8B-B14F-4D97-AF65-F5344CB8AC3E}">
        <p14:creationId xmlns:p14="http://schemas.microsoft.com/office/powerpoint/2010/main" val="3490273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05FFAB-28C2-069F-9296-DE566AE86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230"/>
            <a:ext cx="9144000" cy="6225540"/>
          </a:xfrm>
          <a:prstGeom prst="rect">
            <a:avLst/>
          </a:prstGeom>
        </p:spPr>
      </p:pic>
      <p:sp>
        <p:nvSpPr>
          <p:cNvPr id="2" name="Text Placeholder 1"/>
          <p:cNvSpPr>
            <a:spLocks noGrp="1"/>
          </p:cNvSpPr>
          <p:nvPr>
            <p:ph type="body" sz="quarter" idx="10"/>
          </p:nvPr>
        </p:nvSpPr>
        <p:spPr/>
        <p:txBody>
          <a:bodyPr/>
          <a:lstStyle/>
          <a:p>
            <a:r>
              <a:rPr lang="en-US"/>
              <a:t>Horses drinking from a trough, relief in the tomb of </a:t>
            </a:r>
            <a:r>
              <a:rPr lang="en-US" err="1"/>
              <a:t>Meryra</a:t>
            </a:r>
            <a:r>
              <a:rPr lang="en-US"/>
              <a:t> at Tell el-Amarna, 1549–1292 BC</a:t>
            </a:r>
          </a:p>
        </p:txBody>
      </p:sp>
      <p:sp>
        <p:nvSpPr>
          <p:cNvPr id="3" name="Text Placeholder 2"/>
          <p:cNvSpPr>
            <a:spLocks noGrp="1"/>
          </p:cNvSpPr>
          <p:nvPr>
            <p:ph type="body" sz="quarter" idx="12"/>
          </p:nvPr>
        </p:nvSpPr>
        <p:spPr/>
        <p:txBody>
          <a:bodyPr/>
          <a:lstStyle/>
          <a:p>
            <a:r>
              <a:rPr lang="en-US"/>
              <a:t>2:16</a:t>
            </a:r>
          </a:p>
        </p:txBody>
      </p:sp>
      <p:sp>
        <p:nvSpPr>
          <p:cNvPr id="4" name="Title 3"/>
          <p:cNvSpPr>
            <a:spLocks noGrp="1"/>
          </p:cNvSpPr>
          <p:nvPr>
            <p:ph type="title"/>
          </p:nvPr>
        </p:nvSpPr>
        <p:spPr/>
        <p:txBody>
          <a:bodyPr/>
          <a:lstStyle/>
          <a:p>
            <a:r>
              <a:rPr lang="en-US"/>
              <a:t>The priest of Midian had seven daughters; and they came to draw water and filled the troughs</a:t>
            </a:r>
          </a:p>
        </p:txBody>
      </p:sp>
    </p:spTree>
    <p:extLst>
      <p:ext uri="{BB962C8B-B14F-4D97-AF65-F5344CB8AC3E}">
        <p14:creationId xmlns:p14="http://schemas.microsoft.com/office/powerpoint/2010/main" val="33394023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685" y="0"/>
            <a:ext cx="5040630" cy="6858000"/>
          </a:xfrm>
          <a:prstGeom prst="rect">
            <a:avLst/>
          </a:prstGeom>
        </p:spPr>
      </p:pic>
      <p:sp>
        <p:nvSpPr>
          <p:cNvPr id="2" name="Text Placeholder 1"/>
          <p:cNvSpPr>
            <a:spLocks noGrp="1"/>
          </p:cNvSpPr>
          <p:nvPr>
            <p:ph type="body" sz="quarter" idx="10"/>
          </p:nvPr>
        </p:nvSpPr>
        <p:spPr/>
        <p:txBody>
          <a:bodyPr/>
          <a:lstStyle/>
          <a:p>
            <a:r>
              <a:rPr lang="en-US"/>
              <a:t>Bedouin shepherds of Syria, circa 1895</a:t>
            </a:r>
          </a:p>
        </p:txBody>
      </p:sp>
      <p:sp>
        <p:nvSpPr>
          <p:cNvPr id="3" name="Text Placeholder 2"/>
          <p:cNvSpPr>
            <a:spLocks noGrp="1"/>
          </p:cNvSpPr>
          <p:nvPr>
            <p:ph type="body" sz="quarter" idx="12"/>
          </p:nvPr>
        </p:nvSpPr>
        <p:spPr/>
        <p:txBody>
          <a:bodyPr/>
          <a:lstStyle/>
          <a:p>
            <a:r>
              <a:rPr lang="en-US"/>
              <a:t>2:17</a:t>
            </a:r>
          </a:p>
        </p:txBody>
      </p:sp>
      <p:sp>
        <p:nvSpPr>
          <p:cNvPr id="4" name="Title 3"/>
          <p:cNvSpPr>
            <a:spLocks noGrp="1"/>
          </p:cNvSpPr>
          <p:nvPr>
            <p:ph type="title"/>
          </p:nvPr>
        </p:nvSpPr>
        <p:spPr/>
        <p:txBody>
          <a:bodyPr/>
          <a:lstStyle/>
          <a:p>
            <a:r>
              <a:rPr lang="en-US"/>
              <a:t>And the shepherds came and drove them away</a:t>
            </a:r>
          </a:p>
        </p:txBody>
      </p:sp>
    </p:spTree>
    <p:extLst>
      <p:ext uri="{BB962C8B-B14F-4D97-AF65-F5344CB8AC3E}">
        <p14:creationId xmlns:p14="http://schemas.microsoft.com/office/powerpoint/2010/main" val="22889892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05740"/>
            <a:ext cx="9144000" cy="6446520"/>
          </a:xfrm>
          <a:prstGeom prst="rect">
            <a:avLst/>
          </a:prstGeom>
        </p:spPr>
      </p:pic>
      <p:sp>
        <p:nvSpPr>
          <p:cNvPr id="2" name="Text Placeholder 1"/>
          <p:cNvSpPr>
            <a:spLocks noGrp="1"/>
          </p:cNvSpPr>
          <p:nvPr>
            <p:ph type="body" sz="quarter" idx="10"/>
          </p:nvPr>
        </p:nvSpPr>
        <p:spPr/>
        <p:txBody>
          <a:bodyPr/>
          <a:lstStyle/>
          <a:p>
            <a:r>
              <a:rPr lang="en-US"/>
              <a:t>Shepherd and flock in </a:t>
            </a:r>
            <a:r>
              <a:rPr lang="en-US" err="1"/>
              <a:t>Wadi</a:t>
            </a:r>
            <a:r>
              <a:rPr lang="en-US"/>
              <a:t> </a:t>
            </a:r>
            <a:r>
              <a:rPr lang="en-US" err="1"/>
              <a:t>er-Raha</a:t>
            </a:r>
            <a:r>
              <a:rPr lang="en-US"/>
              <a:t>, with </a:t>
            </a:r>
            <a:r>
              <a:rPr lang="en-US" err="1"/>
              <a:t>Ras</a:t>
            </a:r>
            <a:r>
              <a:rPr lang="en-US"/>
              <a:t> </a:t>
            </a:r>
            <a:r>
              <a:rPr lang="en-US" err="1"/>
              <a:t>Safsafa</a:t>
            </a:r>
            <a:r>
              <a:rPr lang="en-US"/>
              <a:t> in the background, circa 1910</a:t>
            </a:r>
          </a:p>
        </p:txBody>
      </p:sp>
      <p:sp>
        <p:nvSpPr>
          <p:cNvPr id="3" name="Text Placeholder 2"/>
          <p:cNvSpPr>
            <a:spLocks noGrp="1"/>
          </p:cNvSpPr>
          <p:nvPr>
            <p:ph type="body" sz="quarter" idx="12"/>
          </p:nvPr>
        </p:nvSpPr>
        <p:spPr/>
        <p:txBody>
          <a:bodyPr/>
          <a:lstStyle/>
          <a:p>
            <a:r>
              <a:rPr lang="en-US"/>
              <a:t>2:17</a:t>
            </a:r>
          </a:p>
        </p:txBody>
      </p:sp>
      <p:sp>
        <p:nvSpPr>
          <p:cNvPr id="4" name="Title 3"/>
          <p:cNvSpPr>
            <a:spLocks noGrp="1"/>
          </p:cNvSpPr>
          <p:nvPr>
            <p:ph type="title"/>
          </p:nvPr>
        </p:nvSpPr>
        <p:spPr/>
        <p:txBody>
          <a:bodyPr/>
          <a:lstStyle/>
          <a:p>
            <a:r>
              <a:rPr lang="en-US"/>
              <a:t>And the shepherds came and drove them away</a:t>
            </a:r>
          </a:p>
        </p:txBody>
      </p:sp>
    </p:spTree>
    <p:extLst>
      <p:ext uri="{BB962C8B-B14F-4D97-AF65-F5344CB8AC3E}">
        <p14:creationId xmlns:p14="http://schemas.microsoft.com/office/powerpoint/2010/main" val="560088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A1CF71-F0E6-B43C-002D-D47CE0CDF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0"/>
            <a:ext cx="9144000" cy="6134100"/>
          </a:xfrm>
          <a:prstGeom prst="rect">
            <a:avLst/>
          </a:prstGeom>
        </p:spPr>
      </p:pic>
      <p:sp>
        <p:nvSpPr>
          <p:cNvPr id="2" name="Text Placeholder 1"/>
          <p:cNvSpPr>
            <a:spLocks noGrp="1"/>
          </p:cNvSpPr>
          <p:nvPr>
            <p:ph type="body" sz="quarter" idx="10"/>
          </p:nvPr>
        </p:nvSpPr>
        <p:spPr/>
        <p:txBody>
          <a:bodyPr/>
          <a:lstStyle/>
          <a:p>
            <a:r>
              <a:rPr lang="en-US" i="1" dirty="0"/>
              <a:t>Moses Defends Jethro’s Daughters</a:t>
            </a:r>
            <a:r>
              <a:rPr lang="en-US" dirty="0"/>
              <a:t>, by James Tissot, circa 1899</a:t>
            </a:r>
            <a:endParaRPr lang="en-US" dirty="0">
              <a:ea typeface="Calibri"/>
              <a:cs typeface="Calibri"/>
            </a:endParaRPr>
          </a:p>
        </p:txBody>
      </p:sp>
      <p:sp>
        <p:nvSpPr>
          <p:cNvPr id="3" name="Text Placeholder 2"/>
          <p:cNvSpPr>
            <a:spLocks noGrp="1"/>
          </p:cNvSpPr>
          <p:nvPr>
            <p:ph type="body" sz="quarter" idx="12"/>
          </p:nvPr>
        </p:nvSpPr>
        <p:spPr/>
        <p:txBody>
          <a:bodyPr/>
          <a:lstStyle/>
          <a:p>
            <a:r>
              <a:rPr lang="en-US"/>
              <a:t>2:17</a:t>
            </a:r>
          </a:p>
        </p:txBody>
      </p:sp>
      <p:sp>
        <p:nvSpPr>
          <p:cNvPr id="4" name="Title 3"/>
          <p:cNvSpPr>
            <a:spLocks noGrp="1"/>
          </p:cNvSpPr>
          <p:nvPr>
            <p:ph type="title"/>
          </p:nvPr>
        </p:nvSpPr>
        <p:spPr/>
        <p:txBody>
          <a:bodyPr/>
          <a:lstStyle/>
          <a:p>
            <a:r>
              <a:rPr lang="en-US" dirty="0"/>
              <a:t>But Moses stood up and helped them and watered their flock</a:t>
            </a:r>
          </a:p>
        </p:txBody>
      </p:sp>
    </p:spTree>
    <p:extLst>
      <p:ext uri="{BB962C8B-B14F-4D97-AF65-F5344CB8AC3E}">
        <p14:creationId xmlns:p14="http://schemas.microsoft.com/office/powerpoint/2010/main" val="9575040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7914"/>
          <a:stretch/>
        </p:blipFill>
        <p:spPr>
          <a:xfrm>
            <a:off x="1601915" y="0"/>
            <a:ext cx="5940171" cy="6858000"/>
          </a:xfrm>
          <a:prstGeom prst="rect">
            <a:avLst/>
          </a:prstGeom>
        </p:spPr>
      </p:pic>
      <p:sp>
        <p:nvSpPr>
          <p:cNvPr id="2" name="Text Placeholder 1"/>
          <p:cNvSpPr>
            <a:spLocks noGrp="1"/>
          </p:cNvSpPr>
          <p:nvPr>
            <p:ph type="body" sz="quarter" idx="10"/>
          </p:nvPr>
        </p:nvSpPr>
        <p:spPr/>
        <p:txBody>
          <a:bodyPr/>
          <a:lstStyle/>
          <a:p>
            <a:r>
              <a:rPr lang="en-US" dirty="0"/>
              <a:t>Man pouring water for a camel, circa 1910</a:t>
            </a:r>
          </a:p>
        </p:txBody>
      </p:sp>
      <p:sp>
        <p:nvSpPr>
          <p:cNvPr id="3" name="Text Placeholder 2"/>
          <p:cNvSpPr>
            <a:spLocks noGrp="1"/>
          </p:cNvSpPr>
          <p:nvPr>
            <p:ph type="body" sz="quarter" idx="12"/>
          </p:nvPr>
        </p:nvSpPr>
        <p:spPr/>
        <p:txBody>
          <a:bodyPr/>
          <a:lstStyle/>
          <a:p>
            <a:r>
              <a:rPr lang="en-US" dirty="0"/>
              <a:t>2:17</a:t>
            </a:r>
          </a:p>
        </p:txBody>
      </p:sp>
      <p:sp>
        <p:nvSpPr>
          <p:cNvPr id="4" name="Title 3"/>
          <p:cNvSpPr>
            <a:spLocks noGrp="1"/>
          </p:cNvSpPr>
          <p:nvPr>
            <p:ph type="title"/>
          </p:nvPr>
        </p:nvSpPr>
        <p:spPr/>
        <p:txBody>
          <a:bodyPr/>
          <a:lstStyle/>
          <a:p>
            <a:r>
              <a:rPr lang="en-US" dirty="0"/>
              <a:t>But Moses stood up and helped them and watered their flock</a:t>
            </a:r>
          </a:p>
        </p:txBody>
      </p:sp>
    </p:spTree>
    <p:extLst>
      <p:ext uri="{BB962C8B-B14F-4D97-AF65-F5344CB8AC3E}">
        <p14:creationId xmlns:p14="http://schemas.microsoft.com/office/powerpoint/2010/main" val="18574965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26"/>
          <a:stretch/>
        </p:blipFill>
        <p:spPr>
          <a:xfrm>
            <a:off x="0" y="273101"/>
            <a:ext cx="9144000" cy="6311798"/>
          </a:xfrm>
          <a:prstGeom prst="rect">
            <a:avLst/>
          </a:prstGeom>
        </p:spPr>
      </p:pic>
      <p:sp>
        <p:nvSpPr>
          <p:cNvPr id="2" name="Text Placeholder 1"/>
          <p:cNvSpPr>
            <a:spLocks noGrp="1"/>
          </p:cNvSpPr>
          <p:nvPr>
            <p:ph type="body" sz="quarter" idx="10"/>
          </p:nvPr>
        </p:nvSpPr>
        <p:spPr/>
        <p:txBody>
          <a:bodyPr/>
          <a:lstStyle/>
          <a:p>
            <a:r>
              <a:rPr lang="en-US" dirty="0"/>
              <a:t>Druze tomb of Nebi </a:t>
            </a:r>
            <a:r>
              <a:rPr lang="en-US" dirty="0" err="1"/>
              <a:t>Shueib</a:t>
            </a:r>
            <a:r>
              <a:rPr lang="en-US" dirty="0"/>
              <a:t> (in English, Jethro’s Tomb) near the Horns of Hattin (aerial view)</a:t>
            </a:r>
          </a:p>
        </p:txBody>
      </p:sp>
      <p:sp>
        <p:nvSpPr>
          <p:cNvPr id="3" name="Text Placeholder 2"/>
          <p:cNvSpPr>
            <a:spLocks noGrp="1"/>
          </p:cNvSpPr>
          <p:nvPr>
            <p:ph type="body" sz="quarter" idx="12"/>
          </p:nvPr>
        </p:nvSpPr>
        <p:spPr/>
        <p:txBody>
          <a:bodyPr/>
          <a:lstStyle/>
          <a:p>
            <a:r>
              <a:rPr lang="en-US"/>
              <a:t>2:18</a:t>
            </a:r>
          </a:p>
        </p:txBody>
      </p:sp>
      <p:sp>
        <p:nvSpPr>
          <p:cNvPr id="4" name="Title 3"/>
          <p:cNvSpPr>
            <a:spLocks noGrp="1"/>
          </p:cNvSpPr>
          <p:nvPr>
            <p:ph type="title"/>
          </p:nvPr>
        </p:nvSpPr>
        <p:spPr/>
        <p:txBody>
          <a:bodyPr/>
          <a:lstStyle/>
          <a:p>
            <a:r>
              <a:rPr lang="en-US"/>
              <a:t>And when they came to </a:t>
            </a:r>
            <a:r>
              <a:rPr lang="en-US" err="1"/>
              <a:t>Reuel</a:t>
            </a:r>
            <a:r>
              <a:rPr lang="en-US"/>
              <a:t>, their father</a:t>
            </a:r>
          </a:p>
        </p:txBody>
      </p:sp>
    </p:spTree>
    <p:extLst>
      <p:ext uri="{BB962C8B-B14F-4D97-AF65-F5344CB8AC3E}">
        <p14:creationId xmlns:p14="http://schemas.microsoft.com/office/powerpoint/2010/main" val="11431968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4352"/>
          <a:stretch/>
        </p:blipFill>
        <p:spPr>
          <a:xfrm>
            <a:off x="3089727" y="58947"/>
            <a:ext cx="2964546" cy="6460725"/>
          </a:xfrm>
          <a:prstGeom prst="rect">
            <a:avLst/>
          </a:prstGeom>
        </p:spPr>
      </p:pic>
      <p:sp>
        <p:nvSpPr>
          <p:cNvPr id="2" name="Text Placeholder 1"/>
          <p:cNvSpPr>
            <a:spLocks noGrp="1"/>
          </p:cNvSpPr>
          <p:nvPr>
            <p:ph type="body" sz="quarter" idx="10"/>
          </p:nvPr>
        </p:nvSpPr>
        <p:spPr/>
        <p:txBody>
          <a:bodyPr/>
          <a:lstStyle/>
          <a:p>
            <a:r>
              <a:rPr lang="en-US"/>
              <a:t>Wood statue of Per-her-</a:t>
            </a:r>
            <a:r>
              <a:rPr lang="en-US" err="1"/>
              <a:t>nofret</a:t>
            </a:r>
            <a:r>
              <a:rPr lang="en-US"/>
              <a:t>, from </a:t>
            </a:r>
            <a:r>
              <a:rPr lang="en-US" err="1"/>
              <a:t>Kafr</a:t>
            </a:r>
            <a:r>
              <a:rPr lang="en-US"/>
              <a:t> Ammar, 5th dynasty, circa 2465–2323 BC</a:t>
            </a:r>
          </a:p>
        </p:txBody>
      </p:sp>
      <p:sp>
        <p:nvSpPr>
          <p:cNvPr id="3" name="Text Placeholder 2"/>
          <p:cNvSpPr>
            <a:spLocks noGrp="1"/>
          </p:cNvSpPr>
          <p:nvPr>
            <p:ph type="body" sz="quarter" idx="12"/>
          </p:nvPr>
        </p:nvSpPr>
        <p:spPr/>
        <p:txBody>
          <a:bodyPr/>
          <a:lstStyle/>
          <a:p>
            <a:r>
              <a:rPr lang="en-US"/>
              <a:t>2:19</a:t>
            </a:r>
          </a:p>
        </p:txBody>
      </p:sp>
      <p:sp>
        <p:nvSpPr>
          <p:cNvPr id="4" name="Title 3"/>
          <p:cNvSpPr>
            <a:spLocks noGrp="1"/>
          </p:cNvSpPr>
          <p:nvPr>
            <p:ph type="title"/>
          </p:nvPr>
        </p:nvSpPr>
        <p:spPr/>
        <p:txBody>
          <a:bodyPr/>
          <a:lstStyle/>
          <a:p>
            <a:r>
              <a:rPr lang="en-US" dirty="0"/>
              <a:t>And they said, “</a:t>
            </a:r>
            <a:r>
              <a:rPr lang="en-US"/>
              <a:t>An Egyptian delivered us </a:t>
            </a:r>
            <a:r>
              <a:rPr lang="en-US" dirty="0"/>
              <a:t>from </a:t>
            </a:r>
            <a:r>
              <a:rPr lang="en-US"/>
              <a:t>the hand of the shepherds</a:t>
            </a:r>
            <a:r>
              <a:rPr lang="en-US" dirty="0"/>
              <a:t>”</a:t>
            </a:r>
            <a:endParaRPr lang="en-US"/>
          </a:p>
        </p:txBody>
      </p:sp>
    </p:spTree>
    <p:extLst>
      <p:ext uri="{BB962C8B-B14F-4D97-AF65-F5344CB8AC3E}">
        <p14:creationId xmlns:p14="http://schemas.microsoft.com/office/powerpoint/2010/main" val="3500774927"/>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323</TotalTime>
  <Words>12240</Words>
  <Application>Microsoft Office PowerPoint</Application>
  <PresentationFormat>On-screen Show (4:3)</PresentationFormat>
  <Paragraphs>945</Paragraphs>
  <Slides>122</Slides>
  <Notes>122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122</vt:i4>
      </vt:variant>
    </vt:vector>
  </HeadingPairs>
  <TitlesOfParts>
    <vt:vector size="128" baseType="lpstr">
      <vt:lpstr>Accordance</vt:lpstr>
      <vt:lpstr>Arial</vt:lpstr>
      <vt:lpstr>Calibri</vt:lpstr>
      <vt:lpstr>SBL Hebrew</vt:lpstr>
      <vt:lpstr>Times New Roman</vt:lpstr>
      <vt:lpstr>PhotoCompanion</vt:lpstr>
      <vt:lpstr>EXODUS 2</vt:lpstr>
      <vt:lpstr>EXODUS 2</vt:lpstr>
      <vt:lpstr>Now a man from the house of Levi went and married a Levite woman</vt:lpstr>
      <vt:lpstr>Now a man from the house of Levi went and married a Levite woman</vt:lpstr>
      <vt:lpstr>Now a man from the house of Levi went and married a Levite woman</vt:lpstr>
      <vt:lpstr>Now a man from the house of Levi went and married a Levite woman</vt:lpstr>
      <vt:lpstr>Now a man from the house of Levi went and married a Levite woman</vt:lpstr>
      <vt:lpstr>Now a man from the house of Levi went and married a Levite woman</vt:lpstr>
      <vt:lpstr>And the woman conceived and gave birth to a son</vt:lpstr>
      <vt:lpstr>And the woman conceived and gave birth to a son</vt:lpstr>
      <vt:lpstr>When she saw that he was a fine child, she hid him for three months</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took for him a basket made of reeds and coated it with tar and pitch</vt:lpstr>
      <vt:lpstr>She set it among the reeds by the bank of the river</vt:lpstr>
      <vt:lpstr>She set it among the reeds by the bank of the river</vt:lpstr>
      <vt:lpstr>She set it among the reeds by the bank of the river</vt:lpstr>
      <vt:lpstr>She set it among the reeds by the bank of the river</vt:lpstr>
      <vt:lpstr>She set it among the reeds by the bank of the river</vt:lpstr>
      <vt:lpstr>She set it among the reeds by the bank of the river</vt:lpstr>
      <vt:lpstr>And his sister stood far off, to see what would be done</vt:lpstr>
      <vt:lpstr>The daughter of Pharaoh came down to bathe at the river</vt:lpstr>
      <vt:lpstr>The daughter of Pharaoh came down to bathe at the river</vt:lpstr>
      <vt:lpstr>The daughter of Pharaoh came down to bathe at the river</vt:lpstr>
      <vt:lpstr>The daughter of Pharaoh came down to bathe at the river</vt:lpstr>
      <vt:lpstr>The daughter of Pharaoh came down to bathe at the river</vt:lpstr>
      <vt:lpstr>The daughter of Pharaoh came down to bathe at the river</vt:lpstr>
      <vt:lpstr>The daughter of Pharaoh came down to bathe at the river</vt:lpstr>
      <vt:lpstr>The daughter of Pharaoh came down to bathe at the river</vt:lpstr>
      <vt:lpstr>The daughter of Pharaoh came down to bathe at the river</vt:lpstr>
      <vt:lpstr>The daughter of Pharaoh came down to bathe at the river</vt:lpstr>
      <vt:lpstr>And she saw the basket among the reeds</vt:lpstr>
      <vt:lpstr>She sent her servant woman, and she brought it</vt:lpstr>
      <vt:lpstr>She sent her servant woman, and she brought it</vt:lpstr>
      <vt:lpstr>She opened it and saw the child, and the boy was crying, and she had compassion on him</vt:lpstr>
      <vt:lpstr>She opened it and saw the child, and the boy was crying, and she had compassion on him</vt:lpstr>
      <vt:lpstr>His sister then said to Pharaoh’s daughter, “Shall I . . . call a nurse of the Hebrew women”</vt:lpstr>
      <vt:lpstr>His sister then said to Pharaoh’s daughter, “Shall I . . . call a nurse of the Hebrew women”</vt:lpstr>
      <vt:lpstr>His sister then said to Pharaoh’s daughter, “Shall I . . . call a nurse of the Hebrew women”</vt:lpstr>
      <vt:lpstr>And Pharaoh’s daughter said to her, “Go”</vt:lpstr>
      <vt:lpstr>And the girl went and called the child’s mother</vt:lpstr>
      <vt:lpstr>And Pharaoh’s daughter said unto her, “Take this child away and nurse it for me”</vt:lpstr>
      <vt:lpstr>So the woman took the child and nursed it</vt:lpstr>
      <vt:lpstr>The child grew, and she brought him to Pharaoh’s daughter, and he became her son</vt:lpstr>
      <vt:lpstr>The child grew, and she brought him to Pharaoh’s daughter, and he became her son</vt:lpstr>
      <vt:lpstr>The child grew, and she brought him to Pharaoh’s daughter, and he became her son</vt:lpstr>
      <vt:lpstr>She called his name Moses, and said, “Because I drew him out of the water”</vt:lpstr>
      <vt:lpstr>She called his name Moses, and said, “Because I drew him out of the water”</vt:lpstr>
      <vt:lpstr>When Moses had grown up, he went out to his people and looked on their burdens</vt:lpstr>
      <vt:lpstr>When Moses had grown up, he went out to his people and looked on their burdens</vt:lpstr>
      <vt:lpstr>When Moses had grown up, he went out to his people and looked on their burdens</vt:lpstr>
      <vt:lpstr>When Moses had grown up, he went out to his people and looked on their burdens</vt:lpstr>
      <vt:lpstr>When Moses had grown up, he went out to his people and looked on their burdens</vt:lpstr>
      <vt:lpstr>And he saw an Egyptian beating a Hebrew, one of his brothers</vt:lpstr>
      <vt:lpstr>And he saw an Egyptian beating a Hebrew, one of his brothers</vt:lpstr>
      <vt:lpstr>And he saw an Egyptian beating a Hebrew, one of his brothers</vt:lpstr>
      <vt:lpstr>And he saw an Egyptian beating a Hebrew, one of his brothers</vt:lpstr>
      <vt:lpstr>And he saw an Egyptian beating a Hebrew, one of his brothers</vt:lpstr>
      <vt:lpstr>And he saw an Egyptian beating a Hebrew, one of his brothers</vt:lpstr>
      <vt:lpstr>He struck down the Egyptian and hid him in the sand</vt:lpstr>
      <vt:lpstr>He struck down the Egyptian and hid him in the sand</vt:lpstr>
      <vt:lpstr>He struck down the Egyptian and hid him in the sand</vt:lpstr>
      <vt:lpstr>He struck down the Egyptian and hid him in the sand</vt:lpstr>
      <vt:lpstr>He went out the next day, and, behold, two Hebrew men were fighting</vt:lpstr>
      <vt:lpstr>But he said, “Who made you a prince and a judge over us?”</vt:lpstr>
      <vt:lpstr>But he said, “Who made you a prince and a judge over us?”</vt:lpstr>
      <vt:lpstr>But he said, “Who made you a prince and a judge over us?”</vt:lpstr>
      <vt:lpstr>Do you intend to kill me like you killed the Egyptian?</vt:lpstr>
      <vt:lpstr>Then Moses was afraid, and said, “Surely this thing has become known”</vt:lpstr>
      <vt:lpstr>When Pharaoh heard about this matter, he tried to kill Moses</vt:lpstr>
      <vt:lpstr>When Pharaoh heard about this matter, he tried to kill Moses</vt:lpstr>
      <vt:lpstr>When Pharaoh heard about this matter, he tried to kill Moses</vt:lpstr>
      <vt:lpstr>When Pharaoh heard about this matter, he tried to kill Moses</vt:lpstr>
      <vt:lpstr>When Pharaoh heard about this matter, he tried to kill Moses</vt:lpstr>
      <vt:lpstr>Then Moses fled from the presence of Pharaoh and lived in the land of Midian</vt:lpstr>
      <vt:lpstr>Then Moses fled from the presence of Pharaoh and lived in the land of Midian</vt:lpstr>
      <vt:lpstr>Then Moses fled from the presence of Pharaoh and lived in the land of Midian</vt:lpstr>
      <vt:lpstr>Then Moses fled from the presence of Pharaoh and lived in the land of Midian</vt:lpstr>
      <vt:lpstr>And he sat down by a well</vt:lpstr>
      <vt:lpstr>And he sat down by a well</vt:lpstr>
      <vt:lpstr>The priest of Midian had seven daughters; and they came to draw water and filled the troughs</vt:lpstr>
      <vt:lpstr>The priest of Midian had seven daughters; and they came to draw water and filled the troughs</vt:lpstr>
      <vt:lpstr>The priest of Midian had seven daughters; and they came to draw water and filled the troughs</vt:lpstr>
      <vt:lpstr>The priest of Midian had seven daughters; and they came to draw water and filled the troughs</vt:lpstr>
      <vt:lpstr>The priest of Midian had seven daughters; and they came to draw water and filled the troughs</vt:lpstr>
      <vt:lpstr>The priest of Midian had seven daughters; and they came to draw water and filled the troughs</vt:lpstr>
      <vt:lpstr>And the shepherds came and drove them away</vt:lpstr>
      <vt:lpstr>And the shepherds came and drove them away</vt:lpstr>
      <vt:lpstr>But Moses stood up and helped them and watered their flock</vt:lpstr>
      <vt:lpstr>But Moses stood up and helped them and watered their flock</vt:lpstr>
      <vt:lpstr>And when they came to Reuel, their father</vt:lpstr>
      <vt:lpstr>And they said, “An Egyptian delivered us from the hand of the shepherds”</vt:lpstr>
      <vt:lpstr>He also drew water for us and watered the flock</vt:lpstr>
      <vt:lpstr>He also drew water for us and watered the flock</vt:lpstr>
      <vt:lpstr>He said to his daughters, “Call him, that he may have something to eat”</vt:lpstr>
      <vt:lpstr>So Moses was willing to live with the man, and he gave Moses Zipporah his daughter</vt:lpstr>
      <vt:lpstr>So Moses was willing to live with the man, and he gave Moses Zipporah his daughter</vt:lpstr>
      <vt:lpstr>So Moses was willing to live with the man, and he gave Moses Zipporah his daughter</vt:lpstr>
      <vt:lpstr>Then she gave birth to a son</vt:lpstr>
      <vt:lpstr>He called him Gershom, for he said, “I have been foreigner in a foreign land”</vt:lpstr>
      <vt:lpstr>Now it came about during the course of those many days that the king of Egypt died</vt:lpstr>
      <vt:lpstr>Now it came about during the course of those many days that the king of Egypt died</vt:lpstr>
      <vt:lpstr>Now it came about during the course of those many days that the king of Egypt died</vt:lpstr>
      <vt:lpstr>The sons of Israel groaned because of their slavery, and they cried out</vt:lpstr>
      <vt:lpstr>The sons of Israel groaned because of their slavery, and they cried out</vt:lpstr>
      <vt:lpstr>The sons of Israel groaned because of their slavery, and they cried out</vt:lpstr>
      <vt:lpstr>And their cry for help because of their bondage came up to God</vt:lpstr>
      <vt:lpstr>And their cry for help because of their bondage came up to God</vt:lpstr>
      <vt:lpstr>And their cry for help because of their bondage came up to God</vt:lpstr>
      <vt:lpstr>So God remembered His covenant with Abraham, with Isaac, and with Jacob</vt:lpstr>
      <vt:lpstr>So God remembered His covenant with Abraham, with Isaac, and with Jacob</vt:lpstr>
      <vt:lpstr>So God remembered His covenant with Abraham, with Isaac, and with Jacob</vt:lpstr>
      <vt:lpstr>So God remembered His covenant with Abraham, with Isaac, and with Jacob</vt:lpstr>
      <vt:lpstr>And God saw the children of Israel, and He took notice of them</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Exodus 2, Photo Companion to the Bible</dc:title>
  <dc:subject>Photo Companion to the Bible</dc:subject>
  <dc:creator>BiblePlaces.com</dc:creator>
  <cp:lastModifiedBy>Todd Bolen</cp:lastModifiedBy>
  <cp:revision>65</cp:revision>
  <dcterms:created xsi:type="dcterms:W3CDTF">2019-12-03T22:20:48Z</dcterms:created>
  <dcterms:modified xsi:type="dcterms:W3CDTF">2024-08-21T23:32:21Z</dcterms:modified>
</cp:coreProperties>
</file>