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2.xml" ContentType="application/vnd.openxmlformats-officedocument.presentationml.tags+xml"/>
  <Override PartName="/ppt/notesSlides/notesSlide136.xml" ContentType="application/vnd.openxmlformats-officedocument.presentationml.notesSlide+xml"/>
  <Override PartName="/ppt/tags/tag3.xml" ContentType="application/vnd.openxmlformats-officedocument.presentationml.tags+xml"/>
  <Override PartName="/ppt/notesSlides/notesSlide137.xml" ContentType="application/vnd.openxmlformats-officedocument.presentationml.notesSlide+xml"/>
  <Override PartName="/ppt/tags/tag4.xml" ContentType="application/vnd.openxmlformats-officedocument.presentationml.tags+xml"/>
  <Override PartName="/ppt/notesSlides/notesSlide138.xml" ContentType="application/vnd.openxmlformats-officedocument.presentationml.notesSlide+xml"/>
  <Override PartName="/ppt/tags/tag5.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ags/tag6.xml" ContentType="application/vnd.openxmlformats-officedocument.presentationml.tags+xml"/>
  <Override PartName="/ppt/notesSlides/notesSlide156.xml" ContentType="application/vnd.openxmlformats-officedocument.presentationml.notesSlide+xml"/>
  <Override PartName="/ppt/tags/tag7.xml" ContentType="application/vnd.openxmlformats-officedocument.presentationml.tags+xml"/>
  <Override PartName="/ppt/notesSlides/notesSlide157.xml" ContentType="application/vnd.openxmlformats-officedocument.presentationml.notesSlide+xml"/>
  <Override PartName="/ppt/tags/tag8.xml" ContentType="application/vnd.openxmlformats-officedocument.presentationml.tags+xml"/>
  <Override PartName="/ppt/notesSlides/notesSlide158.xml" ContentType="application/vnd.openxmlformats-officedocument.presentationml.notesSlide+xml"/>
  <Override PartName="/ppt/tags/tag9.xml" ContentType="application/vnd.openxmlformats-officedocument.presentationml.tags+xml"/>
  <Override PartName="/ppt/notesSlides/notesSlide159.xml" ContentType="application/vnd.openxmlformats-officedocument.presentationml.notesSlide+xml"/>
  <Override PartName="/ppt/tags/tag10.xml" ContentType="application/vnd.openxmlformats-officedocument.presentationml.tags+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ags/tag11.xml" ContentType="application/vnd.openxmlformats-officedocument.presentationml.tags+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0"/>
  </p:notesMasterIdLst>
  <p:sldIdLst>
    <p:sldId id="601" r:id="rId2"/>
    <p:sldId id="602" r:id="rId3"/>
    <p:sldId id="305" r:id="rId4"/>
    <p:sldId id="522" r:id="rId5"/>
    <p:sldId id="425" r:id="rId6"/>
    <p:sldId id="399" r:id="rId7"/>
    <p:sldId id="400" r:id="rId8"/>
    <p:sldId id="401" r:id="rId9"/>
    <p:sldId id="402" r:id="rId10"/>
    <p:sldId id="404" r:id="rId11"/>
    <p:sldId id="403" r:id="rId12"/>
    <p:sldId id="405" r:id="rId13"/>
    <p:sldId id="406" r:id="rId14"/>
    <p:sldId id="306" r:id="rId15"/>
    <p:sldId id="307" r:id="rId16"/>
    <p:sldId id="407" r:id="rId17"/>
    <p:sldId id="293" r:id="rId18"/>
    <p:sldId id="290" r:id="rId19"/>
    <p:sldId id="409" r:id="rId20"/>
    <p:sldId id="387" r:id="rId21"/>
    <p:sldId id="410" r:id="rId22"/>
    <p:sldId id="411" r:id="rId23"/>
    <p:sldId id="419" r:id="rId24"/>
    <p:sldId id="420" r:id="rId25"/>
    <p:sldId id="412" r:id="rId26"/>
    <p:sldId id="421" r:id="rId27"/>
    <p:sldId id="295" r:id="rId28"/>
    <p:sldId id="422" r:id="rId29"/>
    <p:sldId id="423" r:id="rId30"/>
    <p:sldId id="424" r:id="rId31"/>
    <p:sldId id="416" r:id="rId32"/>
    <p:sldId id="415" r:id="rId33"/>
    <p:sldId id="417" r:id="rId34"/>
    <p:sldId id="426" r:id="rId35"/>
    <p:sldId id="302" r:id="rId36"/>
    <p:sldId id="303" r:id="rId37"/>
    <p:sldId id="304" r:id="rId38"/>
    <p:sldId id="427" r:id="rId39"/>
    <p:sldId id="308" r:id="rId40"/>
    <p:sldId id="309" r:id="rId41"/>
    <p:sldId id="429" r:id="rId42"/>
    <p:sldId id="428" r:id="rId43"/>
    <p:sldId id="430" r:id="rId44"/>
    <p:sldId id="310" r:id="rId45"/>
    <p:sldId id="311" r:id="rId46"/>
    <p:sldId id="431" r:id="rId47"/>
    <p:sldId id="432" r:id="rId48"/>
    <p:sldId id="433" r:id="rId49"/>
    <p:sldId id="434" r:id="rId50"/>
    <p:sldId id="435" r:id="rId51"/>
    <p:sldId id="436" r:id="rId52"/>
    <p:sldId id="437" r:id="rId53"/>
    <p:sldId id="314" r:id="rId54"/>
    <p:sldId id="315" r:id="rId55"/>
    <p:sldId id="316" r:id="rId56"/>
    <p:sldId id="439" r:id="rId57"/>
    <p:sldId id="317" r:id="rId58"/>
    <p:sldId id="438" r:id="rId59"/>
    <p:sldId id="318" r:id="rId60"/>
    <p:sldId id="319" r:id="rId61"/>
    <p:sldId id="440" r:id="rId62"/>
    <p:sldId id="441" r:id="rId63"/>
    <p:sldId id="442" r:id="rId64"/>
    <p:sldId id="443" r:id="rId65"/>
    <p:sldId id="321" r:id="rId66"/>
    <p:sldId id="445" r:id="rId67"/>
    <p:sldId id="444" r:id="rId68"/>
    <p:sldId id="447" r:id="rId69"/>
    <p:sldId id="446" r:id="rId70"/>
    <p:sldId id="322" r:id="rId71"/>
    <p:sldId id="448" r:id="rId72"/>
    <p:sldId id="450" r:id="rId73"/>
    <p:sldId id="452" r:id="rId74"/>
    <p:sldId id="451" r:id="rId75"/>
    <p:sldId id="454" r:id="rId76"/>
    <p:sldId id="453" r:id="rId77"/>
    <p:sldId id="326" r:id="rId78"/>
    <p:sldId id="455" r:id="rId79"/>
    <p:sldId id="324" r:id="rId80"/>
    <p:sldId id="327" r:id="rId81"/>
    <p:sldId id="397" r:id="rId82"/>
    <p:sldId id="459" r:id="rId83"/>
    <p:sldId id="330" r:id="rId84"/>
    <p:sldId id="460" r:id="rId85"/>
    <p:sldId id="461" r:id="rId86"/>
    <p:sldId id="462" r:id="rId87"/>
    <p:sldId id="463" r:id="rId88"/>
    <p:sldId id="464" r:id="rId89"/>
    <p:sldId id="331" r:id="rId90"/>
    <p:sldId id="396" r:id="rId91"/>
    <p:sldId id="333" r:id="rId92"/>
    <p:sldId id="334" r:id="rId93"/>
    <p:sldId id="467" r:id="rId94"/>
    <p:sldId id="468" r:id="rId95"/>
    <p:sldId id="469" r:id="rId96"/>
    <p:sldId id="466" r:id="rId97"/>
    <p:sldId id="335" r:id="rId98"/>
    <p:sldId id="470" r:id="rId99"/>
    <p:sldId id="474" r:id="rId100"/>
    <p:sldId id="471" r:id="rId101"/>
    <p:sldId id="473" r:id="rId102"/>
    <p:sldId id="336" r:id="rId103"/>
    <p:sldId id="476" r:id="rId104"/>
    <p:sldId id="337" r:id="rId105"/>
    <p:sldId id="475" r:id="rId106"/>
    <p:sldId id="339" r:id="rId107"/>
    <p:sldId id="477" r:id="rId108"/>
    <p:sldId id="340" r:id="rId109"/>
    <p:sldId id="478" r:id="rId110"/>
    <p:sldId id="343" r:id="rId111"/>
    <p:sldId id="341" r:id="rId112"/>
    <p:sldId id="345" r:id="rId113"/>
    <p:sldId id="479" r:id="rId114"/>
    <p:sldId id="480" r:id="rId115"/>
    <p:sldId id="481" r:id="rId116"/>
    <p:sldId id="346" r:id="rId117"/>
    <p:sldId id="347" r:id="rId118"/>
    <p:sldId id="482" r:id="rId119"/>
    <p:sldId id="348" r:id="rId120"/>
    <p:sldId id="483" r:id="rId121"/>
    <p:sldId id="485" r:id="rId122"/>
    <p:sldId id="484" r:id="rId123"/>
    <p:sldId id="486" r:id="rId124"/>
    <p:sldId id="487" r:id="rId125"/>
    <p:sldId id="492" r:id="rId126"/>
    <p:sldId id="488" r:id="rId127"/>
    <p:sldId id="491" r:id="rId128"/>
    <p:sldId id="490" r:id="rId129"/>
    <p:sldId id="351" r:id="rId130"/>
    <p:sldId id="489" r:id="rId131"/>
    <p:sldId id="493" r:id="rId132"/>
    <p:sldId id="352" r:id="rId133"/>
    <p:sldId id="353" r:id="rId134"/>
    <p:sldId id="354" r:id="rId135"/>
    <p:sldId id="355" r:id="rId136"/>
    <p:sldId id="496" r:id="rId137"/>
    <p:sldId id="497" r:id="rId138"/>
    <p:sldId id="498" r:id="rId139"/>
    <p:sldId id="499" r:id="rId140"/>
    <p:sldId id="500" r:id="rId141"/>
    <p:sldId id="501" r:id="rId142"/>
    <p:sldId id="502" r:id="rId143"/>
    <p:sldId id="503" r:id="rId144"/>
    <p:sldId id="504" r:id="rId145"/>
    <p:sldId id="505" r:id="rId146"/>
    <p:sldId id="506" r:id="rId147"/>
    <p:sldId id="494" r:id="rId148"/>
    <p:sldId id="495" r:id="rId149"/>
    <p:sldId id="507" r:id="rId150"/>
    <p:sldId id="363" r:id="rId151"/>
    <p:sldId id="364" r:id="rId152"/>
    <p:sldId id="395" r:id="rId153"/>
    <p:sldId id="394" r:id="rId154"/>
    <p:sldId id="508" r:id="rId155"/>
    <p:sldId id="366" r:id="rId156"/>
    <p:sldId id="368" r:id="rId157"/>
    <p:sldId id="369" r:id="rId158"/>
    <p:sldId id="370" r:id="rId159"/>
    <p:sldId id="372" r:id="rId160"/>
    <p:sldId id="509" r:id="rId161"/>
    <p:sldId id="510" r:id="rId162"/>
    <p:sldId id="367" r:id="rId163"/>
    <p:sldId id="511" r:id="rId164"/>
    <p:sldId id="373" r:id="rId165"/>
    <p:sldId id="514" r:id="rId166"/>
    <p:sldId id="377" r:id="rId167"/>
    <p:sldId id="378" r:id="rId168"/>
    <p:sldId id="379" r:id="rId169"/>
    <p:sldId id="515" r:id="rId170"/>
    <p:sldId id="516" r:id="rId171"/>
    <p:sldId id="517" r:id="rId172"/>
    <p:sldId id="518" r:id="rId173"/>
    <p:sldId id="513" r:id="rId174"/>
    <p:sldId id="384" r:id="rId175"/>
    <p:sldId id="520" r:id="rId176"/>
    <p:sldId id="519" r:id="rId177"/>
    <p:sldId id="521" r:id="rId178"/>
    <p:sldId id="603" r:id="rId1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F0000"/>
    <a:srgbClr val="FEFF00"/>
    <a:srgbClr val="010000"/>
    <a:srgbClr val="FE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EEEF9-1E22-C044-980D-C428E04B9C05}" v="64" dt="2021-06-21T03:56:21.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9" autoAdjust="0"/>
    <p:restoredTop sz="77938" autoAdjust="0"/>
  </p:normalViewPr>
  <p:slideViewPr>
    <p:cSldViewPr snapToGrid="0" snapToObjects="1">
      <p:cViewPr varScale="1">
        <p:scale>
          <a:sx n="83" d="100"/>
          <a:sy n="83" d="100"/>
        </p:scale>
        <p:origin x="23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1026" y="-232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186"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elyn Peay" userId="969afaacf5236310" providerId="LiveId" clId="{505EEEF9-1E22-C044-980D-C428E04B9C05}"/>
    <pc:docChg chg="undo custSel modSld">
      <pc:chgData name="Kaelyn Peay" userId="969afaacf5236310" providerId="LiveId" clId="{505EEEF9-1E22-C044-980D-C428E04B9C05}" dt="2021-06-21T03:56:22.312" v="180" actId="20577"/>
      <pc:docMkLst>
        <pc:docMk/>
      </pc:docMkLst>
      <pc:sldChg chg="modSp">
        <pc:chgData name="Kaelyn Peay" userId="969afaacf5236310" providerId="LiveId" clId="{505EEEF9-1E22-C044-980D-C428E04B9C05}" dt="2021-06-20T02:35:40.071" v="1"/>
        <pc:sldMkLst>
          <pc:docMk/>
          <pc:sldMk cId="1709948832" sldId="295"/>
        </pc:sldMkLst>
        <pc:spChg chg="mod">
          <ac:chgData name="Kaelyn Peay" userId="969afaacf5236310" providerId="LiveId" clId="{505EEEF9-1E22-C044-980D-C428E04B9C05}" dt="2021-06-20T02:35:40.071" v="1"/>
          <ac:spMkLst>
            <pc:docMk/>
            <pc:sldMk cId="1709948832" sldId="295"/>
            <ac:spMk id="4" creationId="{00000000-0000-0000-0000-000000000000}"/>
          </ac:spMkLst>
        </pc:spChg>
      </pc:sldChg>
      <pc:sldChg chg="modSp">
        <pc:chgData name="Kaelyn Peay" userId="969afaacf5236310" providerId="LiveId" clId="{505EEEF9-1E22-C044-980D-C428E04B9C05}" dt="2021-06-20T02:37:47.629" v="4"/>
        <pc:sldMkLst>
          <pc:docMk/>
          <pc:sldMk cId="1179942251" sldId="308"/>
        </pc:sldMkLst>
        <pc:spChg chg="mod">
          <ac:chgData name="Kaelyn Peay" userId="969afaacf5236310" providerId="LiveId" clId="{505EEEF9-1E22-C044-980D-C428E04B9C05}" dt="2021-06-20T02:37:47.629" v="4"/>
          <ac:spMkLst>
            <pc:docMk/>
            <pc:sldMk cId="1179942251" sldId="308"/>
            <ac:spMk id="4" creationId="{00000000-0000-0000-0000-000000000000}"/>
          </ac:spMkLst>
        </pc:spChg>
      </pc:sldChg>
      <pc:sldChg chg="modSp">
        <pc:chgData name="Kaelyn Peay" userId="969afaacf5236310" providerId="LiveId" clId="{505EEEF9-1E22-C044-980D-C428E04B9C05}" dt="2021-06-20T02:37:51.635" v="5"/>
        <pc:sldMkLst>
          <pc:docMk/>
          <pc:sldMk cId="1163620689" sldId="309"/>
        </pc:sldMkLst>
        <pc:spChg chg="mod">
          <ac:chgData name="Kaelyn Peay" userId="969afaacf5236310" providerId="LiveId" clId="{505EEEF9-1E22-C044-980D-C428E04B9C05}" dt="2021-06-20T02:37:51.635" v="5"/>
          <ac:spMkLst>
            <pc:docMk/>
            <pc:sldMk cId="1163620689" sldId="309"/>
            <ac:spMk id="4" creationId="{00000000-0000-0000-0000-000000000000}"/>
          </ac:spMkLst>
        </pc:spChg>
      </pc:sldChg>
      <pc:sldChg chg="modSp mod">
        <pc:chgData name="Kaelyn Peay" userId="969afaacf5236310" providerId="LiveId" clId="{505EEEF9-1E22-C044-980D-C428E04B9C05}" dt="2021-06-20T02:38:29.819" v="14" actId="20577"/>
        <pc:sldMkLst>
          <pc:docMk/>
          <pc:sldMk cId="4109110865" sldId="310"/>
        </pc:sldMkLst>
        <pc:spChg chg="mod">
          <ac:chgData name="Kaelyn Peay" userId="969afaacf5236310" providerId="LiveId" clId="{505EEEF9-1E22-C044-980D-C428E04B9C05}" dt="2021-06-20T02:38:29.819" v="14" actId="20577"/>
          <ac:spMkLst>
            <pc:docMk/>
            <pc:sldMk cId="4109110865" sldId="310"/>
            <ac:spMk id="4" creationId="{00000000-0000-0000-0000-000000000000}"/>
          </ac:spMkLst>
        </pc:spChg>
      </pc:sldChg>
      <pc:sldChg chg="modSp">
        <pc:chgData name="Kaelyn Peay" userId="969afaacf5236310" providerId="LiveId" clId="{505EEEF9-1E22-C044-980D-C428E04B9C05}" dt="2021-06-20T02:38:55.104" v="15"/>
        <pc:sldMkLst>
          <pc:docMk/>
          <pc:sldMk cId="463556627" sldId="311"/>
        </pc:sldMkLst>
        <pc:spChg chg="mod">
          <ac:chgData name="Kaelyn Peay" userId="969afaacf5236310" providerId="LiveId" clId="{505EEEF9-1E22-C044-980D-C428E04B9C05}" dt="2021-06-20T02:38:55.104" v="15"/>
          <ac:spMkLst>
            <pc:docMk/>
            <pc:sldMk cId="463556627" sldId="311"/>
            <ac:spMk id="4" creationId="{00000000-0000-0000-0000-000000000000}"/>
          </ac:spMkLst>
        </pc:spChg>
      </pc:sldChg>
      <pc:sldChg chg="modSp mod">
        <pc:chgData name="Kaelyn Peay" userId="969afaacf5236310" providerId="LiveId" clId="{505EEEF9-1E22-C044-980D-C428E04B9C05}" dt="2021-06-20T02:40:07.929" v="20" actId="20577"/>
        <pc:sldMkLst>
          <pc:docMk/>
          <pc:sldMk cId="3265615961" sldId="315"/>
        </pc:sldMkLst>
        <pc:spChg chg="mod">
          <ac:chgData name="Kaelyn Peay" userId="969afaacf5236310" providerId="LiveId" clId="{505EEEF9-1E22-C044-980D-C428E04B9C05}" dt="2021-06-20T02:40:07.929" v="20" actId="20577"/>
          <ac:spMkLst>
            <pc:docMk/>
            <pc:sldMk cId="3265615961" sldId="315"/>
            <ac:spMk id="4" creationId="{00000000-0000-0000-0000-000000000000}"/>
          </ac:spMkLst>
        </pc:spChg>
      </pc:sldChg>
      <pc:sldChg chg="modSp">
        <pc:chgData name="Kaelyn Peay" userId="969afaacf5236310" providerId="LiveId" clId="{505EEEF9-1E22-C044-980D-C428E04B9C05}" dt="2021-06-20T02:40:29.687" v="21"/>
        <pc:sldMkLst>
          <pc:docMk/>
          <pc:sldMk cId="661068218" sldId="316"/>
        </pc:sldMkLst>
        <pc:spChg chg="mod">
          <ac:chgData name="Kaelyn Peay" userId="969afaacf5236310" providerId="LiveId" clId="{505EEEF9-1E22-C044-980D-C428E04B9C05}" dt="2021-06-20T02:40:29.687" v="21"/>
          <ac:spMkLst>
            <pc:docMk/>
            <pc:sldMk cId="661068218" sldId="316"/>
            <ac:spMk id="4" creationId="{00000000-0000-0000-0000-000000000000}"/>
          </ac:spMkLst>
        </pc:spChg>
      </pc:sldChg>
      <pc:sldChg chg="modSp">
        <pc:chgData name="Kaelyn Peay" userId="969afaacf5236310" providerId="LiveId" clId="{505EEEF9-1E22-C044-980D-C428E04B9C05}" dt="2021-06-20T02:41:15.838" v="25"/>
        <pc:sldMkLst>
          <pc:docMk/>
          <pc:sldMk cId="342922403" sldId="317"/>
        </pc:sldMkLst>
        <pc:spChg chg="mod">
          <ac:chgData name="Kaelyn Peay" userId="969afaacf5236310" providerId="LiveId" clId="{505EEEF9-1E22-C044-980D-C428E04B9C05}" dt="2021-06-20T02:41:15.838" v="25"/>
          <ac:spMkLst>
            <pc:docMk/>
            <pc:sldMk cId="342922403" sldId="317"/>
            <ac:spMk id="4" creationId="{00000000-0000-0000-0000-000000000000}"/>
          </ac:spMkLst>
        </pc:spChg>
      </pc:sldChg>
      <pc:sldChg chg="modSp">
        <pc:chgData name="Kaelyn Peay" userId="969afaacf5236310" providerId="LiveId" clId="{505EEEF9-1E22-C044-980D-C428E04B9C05}" dt="2021-06-20T02:41:26.818" v="27"/>
        <pc:sldMkLst>
          <pc:docMk/>
          <pc:sldMk cId="1116654279" sldId="318"/>
        </pc:sldMkLst>
        <pc:spChg chg="mod">
          <ac:chgData name="Kaelyn Peay" userId="969afaacf5236310" providerId="LiveId" clId="{505EEEF9-1E22-C044-980D-C428E04B9C05}" dt="2021-06-20T02:41:26.818" v="27"/>
          <ac:spMkLst>
            <pc:docMk/>
            <pc:sldMk cId="1116654279" sldId="318"/>
            <ac:spMk id="4" creationId="{00000000-0000-0000-0000-000000000000}"/>
          </ac:spMkLst>
        </pc:spChg>
      </pc:sldChg>
      <pc:sldChg chg="modSp">
        <pc:chgData name="Kaelyn Peay" userId="969afaacf5236310" providerId="LiveId" clId="{505EEEF9-1E22-C044-980D-C428E04B9C05}" dt="2021-06-20T02:41:32.938" v="28"/>
        <pc:sldMkLst>
          <pc:docMk/>
          <pc:sldMk cId="297964392" sldId="319"/>
        </pc:sldMkLst>
        <pc:spChg chg="mod">
          <ac:chgData name="Kaelyn Peay" userId="969afaacf5236310" providerId="LiveId" clId="{505EEEF9-1E22-C044-980D-C428E04B9C05}" dt="2021-06-20T02:41:32.938" v="28"/>
          <ac:spMkLst>
            <pc:docMk/>
            <pc:sldMk cId="297964392" sldId="319"/>
            <ac:spMk id="4" creationId="{00000000-0000-0000-0000-000000000000}"/>
          </ac:spMkLst>
        </pc:spChg>
      </pc:sldChg>
      <pc:sldChg chg="modSp mod">
        <pc:chgData name="Kaelyn Peay" userId="969afaacf5236310" providerId="LiveId" clId="{505EEEF9-1E22-C044-980D-C428E04B9C05}" dt="2021-06-20T02:42:17.658" v="34" actId="20577"/>
        <pc:sldMkLst>
          <pc:docMk/>
          <pc:sldMk cId="3611176728" sldId="321"/>
        </pc:sldMkLst>
        <pc:spChg chg="mod">
          <ac:chgData name="Kaelyn Peay" userId="969afaacf5236310" providerId="LiveId" clId="{505EEEF9-1E22-C044-980D-C428E04B9C05}" dt="2021-06-20T02:42:17.658" v="34" actId="20577"/>
          <ac:spMkLst>
            <pc:docMk/>
            <pc:sldMk cId="3611176728" sldId="321"/>
            <ac:spMk id="4" creationId="{00000000-0000-0000-0000-000000000000}"/>
          </ac:spMkLst>
        </pc:spChg>
      </pc:sldChg>
      <pc:sldChg chg="modSp modNotesTx">
        <pc:chgData name="Kaelyn Peay" userId="969afaacf5236310" providerId="LiveId" clId="{505EEEF9-1E22-C044-980D-C428E04B9C05}" dt="2021-06-21T03:48:30.517" v="107" actId="20577"/>
        <pc:sldMkLst>
          <pc:docMk/>
          <pc:sldMk cId="1326929880" sldId="331"/>
        </pc:sldMkLst>
        <pc:spChg chg="mod">
          <ac:chgData name="Kaelyn Peay" userId="969afaacf5236310" providerId="LiveId" clId="{505EEEF9-1E22-C044-980D-C428E04B9C05}" dt="2021-06-21T03:48:17.185" v="103"/>
          <ac:spMkLst>
            <pc:docMk/>
            <pc:sldMk cId="1326929880" sldId="331"/>
            <ac:spMk id="2" creationId="{00000000-0000-0000-0000-000000000000}"/>
          </ac:spMkLst>
        </pc:spChg>
      </pc:sldChg>
      <pc:sldChg chg="modSp modNotesTx">
        <pc:chgData name="Kaelyn Peay" userId="969afaacf5236310" providerId="LiveId" clId="{505EEEF9-1E22-C044-980D-C428E04B9C05}" dt="2021-06-21T03:49:01.823" v="111"/>
        <pc:sldMkLst>
          <pc:docMk/>
          <pc:sldMk cId="490166671" sldId="333"/>
        </pc:sldMkLst>
        <pc:spChg chg="mod">
          <ac:chgData name="Kaelyn Peay" userId="969afaacf5236310" providerId="LiveId" clId="{505EEEF9-1E22-C044-980D-C428E04B9C05}" dt="2021-06-21T03:49:01.823" v="111"/>
          <ac:spMkLst>
            <pc:docMk/>
            <pc:sldMk cId="490166671" sldId="333"/>
            <ac:spMk id="2" creationId="{00000000-0000-0000-0000-000000000000}"/>
          </ac:spMkLst>
        </pc:spChg>
      </pc:sldChg>
      <pc:sldChg chg="modSp mod">
        <pc:chgData name="Kaelyn Peay" userId="969afaacf5236310" providerId="LiveId" clId="{505EEEF9-1E22-C044-980D-C428E04B9C05}" dt="2021-06-20T02:44:15.621" v="37" actId="20577"/>
        <pc:sldMkLst>
          <pc:docMk/>
          <pc:sldMk cId="2769317972" sldId="334"/>
        </pc:sldMkLst>
        <pc:spChg chg="mod">
          <ac:chgData name="Kaelyn Peay" userId="969afaacf5236310" providerId="LiveId" clId="{505EEEF9-1E22-C044-980D-C428E04B9C05}" dt="2021-06-20T02:44:15.621" v="37" actId="20577"/>
          <ac:spMkLst>
            <pc:docMk/>
            <pc:sldMk cId="2769317972" sldId="334"/>
            <ac:spMk id="4" creationId="{00000000-0000-0000-0000-000000000000}"/>
          </ac:spMkLst>
        </pc:spChg>
      </pc:sldChg>
      <pc:sldChg chg="modSp mod modNotesTx">
        <pc:chgData name="Kaelyn Peay" userId="969afaacf5236310" providerId="LiveId" clId="{505EEEF9-1E22-C044-980D-C428E04B9C05}" dt="2021-06-21T03:55:59.174" v="179" actId="20577"/>
        <pc:sldMkLst>
          <pc:docMk/>
          <pc:sldMk cId="1997920255" sldId="335"/>
        </pc:sldMkLst>
        <pc:spChg chg="mod">
          <ac:chgData name="Kaelyn Peay" userId="969afaacf5236310" providerId="LiveId" clId="{505EEEF9-1E22-C044-980D-C428E04B9C05}" dt="2021-06-21T03:55:54.436" v="178"/>
          <ac:spMkLst>
            <pc:docMk/>
            <pc:sldMk cId="1997920255" sldId="335"/>
            <ac:spMk id="2" creationId="{00000000-0000-0000-0000-000000000000}"/>
          </ac:spMkLst>
        </pc:spChg>
      </pc:sldChg>
      <pc:sldChg chg="modSp">
        <pc:chgData name="Kaelyn Peay" userId="969afaacf5236310" providerId="LiveId" clId="{505EEEF9-1E22-C044-980D-C428E04B9C05}" dt="2021-06-20T02:45:40.894" v="46"/>
        <pc:sldMkLst>
          <pc:docMk/>
          <pc:sldMk cId="4091621580" sldId="336"/>
        </pc:sldMkLst>
        <pc:spChg chg="mod">
          <ac:chgData name="Kaelyn Peay" userId="969afaacf5236310" providerId="LiveId" clId="{505EEEF9-1E22-C044-980D-C428E04B9C05}" dt="2021-06-20T02:45:40.894" v="46"/>
          <ac:spMkLst>
            <pc:docMk/>
            <pc:sldMk cId="4091621580" sldId="336"/>
            <ac:spMk id="4" creationId="{00000000-0000-0000-0000-000000000000}"/>
          </ac:spMkLst>
        </pc:spChg>
      </pc:sldChg>
      <pc:sldChg chg="modSp mod">
        <pc:chgData name="Kaelyn Peay" userId="969afaacf5236310" providerId="LiveId" clId="{505EEEF9-1E22-C044-980D-C428E04B9C05}" dt="2021-06-20T02:45:28.309" v="43" actId="20577"/>
        <pc:sldMkLst>
          <pc:docMk/>
          <pc:sldMk cId="1692217925" sldId="337"/>
        </pc:sldMkLst>
        <pc:spChg chg="mod">
          <ac:chgData name="Kaelyn Peay" userId="969afaacf5236310" providerId="LiveId" clId="{505EEEF9-1E22-C044-980D-C428E04B9C05}" dt="2021-06-20T02:45:28.309" v="43" actId="20577"/>
          <ac:spMkLst>
            <pc:docMk/>
            <pc:sldMk cId="1692217925" sldId="337"/>
            <ac:spMk id="4" creationId="{00000000-0000-0000-0000-000000000000}"/>
          </ac:spMkLst>
        </pc:spChg>
      </pc:sldChg>
      <pc:sldChg chg="modSp">
        <pc:chgData name="Kaelyn Peay" userId="969afaacf5236310" providerId="LiveId" clId="{505EEEF9-1E22-C044-980D-C428E04B9C05}" dt="2021-06-20T02:46:02.229" v="48"/>
        <pc:sldMkLst>
          <pc:docMk/>
          <pc:sldMk cId="100521457" sldId="339"/>
        </pc:sldMkLst>
        <pc:spChg chg="mod">
          <ac:chgData name="Kaelyn Peay" userId="969afaacf5236310" providerId="LiveId" clId="{505EEEF9-1E22-C044-980D-C428E04B9C05}" dt="2021-06-20T02:46:02.229" v="48"/>
          <ac:spMkLst>
            <pc:docMk/>
            <pc:sldMk cId="100521457" sldId="339"/>
            <ac:spMk id="4" creationId="{00000000-0000-0000-0000-000000000000}"/>
          </ac:spMkLst>
        </pc:spChg>
      </pc:sldChg>
      <pc:sldChg chg="modSp mod modNotesTx">
        <pc:chgData name="Kaelyn Peay" userId="969afaacf5236310" providerId="LiveId" clId="{505EEEF9-1E22-C044-980D-C428E04B9C05}" dt="2021-06-21T03:53:46.953" v="147" actId="20577"/>
        <pc:sldMkLst>
          <pc:docMk/>
          <pc:sldMk cId="1587057542" sldId="340"/>
        </pc:sldMkLst>
        <pc:spChg chg="mod">
          <ac:chgData name="Kaelyn Peay" userId="969afaacf5236310" providerId="LiveId" clId="{505EEEF9-1E22-C044-980D-C428E04B9C05}" dt="2021-06-21T03:53:46.953" v="147" actId="20577"/>
          <ac:spMkLst>
            <pc:docMk/>
            <pc:sldMk cId="1587057542" sldId="340"/>
            <ac:spMk id="2" creationId="{00000000-0000-0000-0000-000000000000}"/>
          </ac:spMkLst>
        </pc:spChg>
        <pc:spChg chg="mod">
          <ac:chgData name="Kaelyn Peay" userId="969afaacf5236310" providerId="LiveId" clId="{505EEEF9-1E22-C044-980D-C428E04B9C05}" dt="2021-06-20T02:46:17.638" v="50" actId="20577"/>
          <ac:spMkLst>
            <pc:docMk/>
            <pc:sldMk cId="1587057542" sldId="340"/>
            <ac:spMk id="4" creationId="{00000000-0000-0000-0000-000000000000}"/>
          </ac:spMkLst>
        </pc:spChg>
      </pc:sldChg>
      <pc:sldChg chg="modSp">
        <pc:chgData name="Kaelyn Peay" userId="969afaacf5236310" providerId="LiveId" clId="{505EEEF9-1E22-C044-980D-C428E04B9C05}" dt="2021-06-20T02:46:43.403" v="53"/>
        <pc:sldMkLst>
          <pc:docMk/>
          <pc:sldMk cId="1941179464" sldId="341"/>
        </pc:sldMkLst>
        <pc:spChg chg="mod">
          <ac:chgData name="Kaelyn Peay" userId="969afaacf5236310" providerId="LiveId" clId="{505EEEF9-1E22-C044-980D-C428E04B9C05}" dt="2021-06-20T02:46:43.403" v="53"/>
          <ac:spMkLst>
            <pc:docMk/>
            <pc:sldMk cId="1941179464" sldId="341"/>
            <ac:spMk id="4" creationId="{00000000-0000-0000-0000-000000000000}"/>
          </ac:spMkLst>
        </pc:spChg>
      </pc:sldChg>
      <pc:sldChg chg="modSp">
        <pc:chgData name="Kaelyn Peay" userId="969afaacf5236310" providerId="LiveId" clId="{505EEEF9-1E22-C044-980D-C428E04B9C05}" dt="2021-06-20T02:46:33.969" v="52"/>
        <pc:sldMkLst>
          <pc:docMk/>
          <pc:sldMk cId="2583182832" sldId="343"/>
        </pc:sldMkLst>
        <pc:spChg chg="mod">
          <ac:chgData name="Kaelyn Peay" userId="969afaacf5236310" providerId="LiveId" clId="{505EEEF9-1E22-C044-980D-C428E04B9C05}" dt="2021-06-20T02:46:33.969" v="52"/>
          <ac:spMkLst>
            <pc:docMk/>
            <pc:sldMk cId="2583182832" sldId="343"/>
            <ac:spMk id="4" creationId="{00000000-0000-0000-0000-000000000000}"/>
          </ac:spMkLst>
        </pc:spChg>
      </pc:sldChg>
      <pc:sldChg chg="modSp">
        <pc:chgData name="Kaelyn Peay" userId="969afaacf5236310" providerId="LiveId" clId="{505EEEF9-1E22-C044-980D-C428E04B9C05}" dt="2021-06-20T02:46:47.379" v="54"/>
        <pc:sldMkLst>
          <pc:docMk/>
          <pc:sldMk cId="3457005731" sldId="345"/>
        </pc:sldMkLst>
        <pc:spChg chg="mod">
          <ac:chgData name="Kaelyn Peay" userId="969afaacf5236310" providerId="LiveId" clId="{505EEEF9-1E22-C044-980D-C428E04B9C05}" dt="2021-06-20T02:46:47.379" v="54"/>
          <ac:spMkLst>
            <pc:docMk/>
            <pc:sldMk cId="3457005731" sldId="345"/>
            <ac:spMk id="4" creationId="{00000000-0000-0000-0000-000000000000}"/>
          </ac:spMkLst>
        </pc:spChg>
      </pc:sldChg>
      <pc:sldChg chg="modSp">
        <pc:chgData name="Kaelyn Peay" userId="969afaacf5236310" providerId="LiveId" clId="{505EEEF9-1E22-C044-980D-C428E04B9C05}" dt="2021-06-20T02:47:15.728" v="58"/>
        <pc:sldMkLst>
          <pc:docMk/>
          <pc:sldMk cId="2948780801" sldId="346"/>
        </pc:sldMkLst>
        <pc:spChg chg="mod">
          <ac:chgData name="Kaelyn Peay" userId="969afaacf5236310" providerId="LiveId" clId="{505EEEF9-1E22-C044-980D-C428E04B9C05}" dt="2021-06-20T02:47:15.728" v="58"/>
          <ac:spMkLst>
            <pc:docMk/>
            <pc:sldMk cId="2948780801" sldId="346"/>
            <ac:spMk id="4" creationId="{00000000-0000-0000-0000-000000000000}"/>
          </ac:spMkLst>
        </pc:spChg>
      </pc:sldChg>
      <pc:sldChg chg="modSp mod">
        <pc:chgData name="Kaelyn Peay" userId="969afaacf5236310" providerId="LiveId" clId="{505EEEF9-1E22-C044-980D-C428E04B9C05}" dt="2021-06-20T02:48:13.260" v="59" actId="20577"/>
        <pc:sldMkLst>
          <pc:docMk/>
          <pc:sldMk cId="2589924786" sldId="355"/>
        </pc:sldMkLst>
        <pc:spChg chg="mod">
          <ac:chgData name="Kaelyn Peay" userId="969afaacf5236310" providerId="LiveId" clId="{505EEEF9-1E22-C044-980D-C428E04B9C05}" dt="2021-06-20T02:48:13.260" v="59" actId="20577"/>
          <ac:spMkLst>
            <pc:docMk/>
            <pc:sldMk cId="2589924786" sldId="355"/>
            <ac:spMk id="4" creationId="{00000000-0000-0000-0000-000000000000}"/>
          </ac:spMkLst>
        </pc:spChg>
      </pc:sldChg>
      <pc:sldChg chg="modSp modNotesTx">
        <pc:chgData name="Kaelyn Peay" userId="969afaacf5236310" providerId="LiveId" clId="{505EEEF9-1E22-C044-980D-C428E04B9C05}" dt="2021-06-21T03:54:55.707" v="151" actId="20577"/>
        <pc:sldMkLst>
          <pc:docMk/>
          <pc:sldMk cId="79597582" sldId="363"/>
        </pc:sldMkLst>
        <pc:spChg chg="mod">
          <ac:chgData name="Kaelyn Peay" userId="969afaacf5236310" providerId="LiveId" clId="{505EEEF9-1E22-C044-980D-C428E04B9C05}" dt="2021-06-21T03:54:36.135" v="148"/>
          <ac:spMkLst>
            <pc:docMk/>
            <pc:sldMk cId="79597582" sldId="363"/>
            <ac:spMk id="2" creationId="{00000000-0000-0000-0000-000000000000}"/>
          </ac:spMkLst>
        </pc:spChg>
      </pc:sldChg>
      <pc:sldChg chg="modSp modNotesTx">
        <pc:chgData name="Kaelyn Peay" userId="969afaacf5236310" providerId="LiveId" clId="{505EEEF9-1E22-C044-980D-C428E04B9C05}" dt="2021-06-21T03:55:16.109" v="155"/>
        <pc:sldMkLst>
          <pc:docMk/>
          <pc:sldMk cId="261075885" sldId="364"/>
        </pc:sldMkLst>
        <pc:spChg chg="mod">
          <ac:chgData name="Kaelyn Peay" userId="969afaacf5236310" providerId="LiveId" clId="{505EEEF9-1E22-C044-980D-C428E04B9C05}" dt="2021-06-21T03:55:16.109" v="155"/>
          <ac:spMkLst>
            <pc:docMk/>
            <pc:sldMk cId="261075885" sldId="364"/>
            <ac:spMk id="2" creationId="{00000000-0000-0000-0000-000000000000}"/>
          </ac:spMkLst>
        </pc:spChg>
      </pc:sldChg>
      <pc:sldChg chg="modSp mod modNotesTx">
        <pc:chgData name="Kaelyn Peay" userId="969afaacf5236310" providerId="LiveId" clId="{505EEEF9-1E22-C044-980D-C428E04B9C05}" dt="2021-06-21T03:56:22.312" v="180" actId="20577"/>
        <pc:sldMkLst>
          <pc:docMk/>
          <pc:sldMk cId="1049869673" sldId="366"/>
        </pc:sldMkLst>
        <pc:spChg chg="mod">
          <ac:chgData name="Kaelyn Peay" userId="969afaacf5236310" providerId="LiveId" clId="{505EEEF9-1E22-C044-980D-C428E04B9C05}" dt="2021-06-21T03:55:34.827" v="177" actId="20577"/>
          <ac:spMkLst>
            <pc:docMk/>
            <pc:sldMk cId="1049869673" sldId="366"/>
            <ac:spMk id="2" creationId="{00000000-0000-0000-0000-000000000000}"/>
          </ac:spMkLst>
        </pc:spChg>
      </pc:sldChg>
      <pc:sldChg chg="modSp mod">
        <pc:chgData name="Kaelyn Peay" userId="969afaacf5236310" providerId="LiveId" clId="{505EEEF9-1E22-C044-980D-C428E04B9C05}" dt="2021-06-20T02:52:15.788" v="74" actId="20577"/>
        <pc:sldMkLst>
          <pc:docMk/>
          <pc:sldMk cId="278220698" sldId="384"/>
        </pc:sldMkLst>
        <pc:spChg chg="mod">
          <ac:chgData name="Kaelyn Peay" userId="969afaacf5236310" providerId="LiveId" clId="{505EEEF9-1E22-C044-980D-C428E04B9C05}" dt="2021-06-20T02:52:15.788" v="74" actId="20577"/>
          <ac:spMkLst>
            <pc:docMk/>
            <pc:sldMk cId="278220698" sldId="384"/>
            <ac:spMk id="4" creationId="{00000000-0000-0000-0000-000000000000}"/>
          </ac:spMkLst>
        </pc:spChg>
      </pc:sldChg>
      <pc:sldChg chg="modSp mod">
        <pc:chgData name="Kaelyn Peay" userId="969afaacf5236310" providerId="LiveId" clId="{505EEEF9-1E22-C044-980D-C428E04B9C05}" dt="2021-06-20T02:51:20.667" v="72" actId="20577"/>
        <pc:sldMkLst>
          <pc:docMk/>
          <pc:sldMk cId="480760645" sldId="394"/>
        </pc:sldMkLst>
        <pc:spChg chg="mod">
          <ac:chgData name="Kaelyn Peay" userId="969afaacf5236310" providerId="LiveId" clId="{505EEEF9-1E22-C044-980D-C428E04B9C05}" dt="2021-06-20T02:51:20.667" v="72" actId="20577"/>
          <ac:spMkLst>
            <pc:docMk/>
            <pc:sldMk cId="480760645" sldId="394"/>
            <ac:spMk id="4" creationId="{00000000-0000-0000-0000-000000000000}"/>
          </ac:spMkLst>
        </pc:spChg>
      </pc:sldChg>
      <pc:sldChg chg="modSp mod">
        <pc:chgData name="Kaelyn Peay" userId="969afaacf5236310" providerId="LiveId" clId="{505EEEF9-1E22-C044-980D-C428E04B9C05}" dt="2021-06-20T02:51:03.003" v="71" actId="20577"/>
        <pc:sldMkLst>
          <pc:docMk/>
          <pc:sldMk cId="3186191036" sldId="395"/>
        </pc:sldMkLst>
        <pc:spChg chg="mod">
          <ac:chgData name="Kaelyn Peay" userId="969afaacf5236310" providerId="LiveId" clId="{505EEEF9-1E22-C044-980D-C428E04B9C05}" dt="2021-06-20T02:51:03.003" v="71" actId="20577"/>
          <ac:spMkLst>
            <pc:docMk/>
            <pc:sldMk cId="3186191036" sldId="395"/>
            <ac:spMk id="4" creationId="{00000000-0000-0000-0000-000000000000}"/>
          </ac:spMkLst>
        </pc:spChg>
      </pc:sldChg>
      <pc:sldChg chg="modSp mod modNotesTx">
        <pc:chgData name="Kaelyn Peay" userId="969afaacf5236310" providerId="LiveId" clId="{505EEEF9-1E22-C044-980D-C428E04B9C05}" dt="2021-06-21T03:47:40.414" v="102" actId="20577"/>
        <pc:sldMkLst>
          <pc:docMk/>
          <pc:sldMk cId="2989404118" sldId="396"/>
        </pc:sldMkLst>
        <pc:spChg chg="mod">
          <ac:chgData name="Kaelyn Peay" userId="969afaacf5236310" providerId="LiveId" clId="{505EEEF9-1E22-C044-980D-C428E04B9C05}" dt="2021-06-21T03:47:02.361" v="94" actId="20577"/>
          <ac:spMkLst>
            <pc:docMk/>
            <pc:sldMk cId="2989404118" sldId="396"/>
            <ac:spMk id="2" creationId="{00000000-0000-0000-0000-000000000000}"/>
          </ac:spMkLst>
        </pc:spChg>
      </pc:sldChg>
      <pc:sldChg chg="modSp mod">
        <pc:chgData name="Kaelyn Peay" userId="969afaacf5236310" providerId="LiveId" clId="{505EEEF9-1E22-C044-980D-C428E04B9C05}" dt="2021-06-20T02:36:58.290" v="2" actId="20577"/>
        <pc:sldMkLst>
          <pc:docMk/>
          <pc:sldMk cId="1093664176" sldId="417"/>
        </pc:sldMkLst>
        <pc:spChg chg="mod">
          <ac:chgData name="Kaelyn Peay" userId="969afaacf5236310" providerId="LiveId" clId="{505EEEF9-1E22-C044-980D-C428E04B9C05}" dt="2021-06-20T02:36:58.290" v="2" actId="20577"/>
          <ac:spMkLst>
            <pc:docMk/>
            <pc:sldMk cId="1093664176" sldId="417"/>
            <ac:spMk id="4" creationId="{00000000-0000-0000-0000-000000000000}"/>
          </ac:spMkLst>
        </pc:spChg>
      </pc:sldChg>
      <pc:sldChg chg="modSp mod">
        <pc:chgData name="Kaelyn Peay" userId="969afaacf5236310" providerId="LiveId" clId="{505EEEF9-1E22-C044-980D-C428E04B9C05}" dt="2021-06-20T02:35:27.880" v="0" actId="20577"/>
        <pc:sldMkLst>
          <pc:docMk/>
          <pc:sldMk cId="2824649985" sldId="421"/>
        </pc:sldMkLst>
        <pc:spChg chg="mod">
          <ac:chgData name="Kaelyn Peay" userId="969afaacf5236310" providerId="LiveId" clId="{505EEEF9-1E22-C044-980D-C428E04B9C05}" dt="2021-06-20T02:35:27.880" v="0" actId="20577"/>
          <ac:spMkLst>
            <pc:docMk/>
            <pc:sldMk cId="2824649985" sldId="421"/>
            <ac:spMk id="4" creationId="{00000000-0000-0000-0000-000000000000}"/>
          </ac:spMkLst>
        </pc:spChg>
      </pc:sldChg>
      <pc:sldChg chg="modSp mod">
        <pc:chgData name="Kaelyn Peay" userId="969afaacf5236310" providerId="LiveId" clId="{505EEEF9-1E22-C044-980D-C428E04B9C05}" dt="2021-06-20T02:37:35.417" v="3" actId="20577"/>
        <pc:sldMkLst>
          <pc:docMk/>
          <pc:sldMk cId="3202936437" sldId="427"/>
        </pc:sldMkLst>
        <pc:spChg chg="mod">
          <ac:chgData name="Kaelyn Peay" userId="969afaacf5236310" providerId="LiveId" clId="{505EEEF9-1E22-C044-980D-C428E04B9C05}" dt="2021-06-20T02:37:35.417" v="3" actId="20577"/>
          <ac:spMkLst>
            <pc:docMk/>
            <pc:sldMk cId="3202936437" sldId="427"/>
            <ac:spMk id="4" creationId="{00000000-0000-0000-0000-000000000000}"/>
          </ac:spMkLst>
        </pc:spChg>
      </pc:sldChg>
      <pc:sldChg chg="modSp">
        <pc:chgData name="Kaelyn Peay" userId="969afaacf5236310" providerId="LiveId" clId="{505EEEF9-1E22-C044-980D-C428E04B9C05}" dt="2021-06-20T02:38:01.622" v="7"/>
        <pc:sldMkLst>
          <pc:docMk/>
          <pc:sldMk cId="2776618667" sldId="428"/>
        </pc:sldMkLst>
        <pc:spChg chg="mod">
          <ac:chgData name="Kaelyn Peay" userId="969afaacf5236310" providerId="LiveId" clId="{505EEEF9-1E22-C044-980D-C428E04B9C05}" dt="2021-06-20T02:38:01.622" v="7"/>
          <ac:spMkLst>
            <pc:docMk/>
            <pc:sldMk cId="2776618667" sldId="428"/>
            <ac:spMk id="4" creationId="{00000000-0000-0000-0000-000000000000}"/>
          </ac:spMkLst>
        </pc:spChg>
      </pc:sldChg>
      <pc:sldChg chg="modSp">
        <pc:chgData name="Kaelyn Peay" userId="969afaacf5236310" providerId="LiveId" clId="{505EEEF9-1E22-C044-980D-C428E04B9C05}" dt="2021-06-20T02:37:58.655" v="6"/>
        <pc:sldMkLst>
          <pc:docMk/>
          <pc:sldMk cId="1341378019" sldId="429"/>
        </pc:sldMkLst>
        <pc:spChg chg="mod">
          <ac:chgData name="Kaelyn Peay" userId="969afaacf5236310" providerId="LiveId" clId="{505EEEF9-1E22-C044-980D-C428E04B9C05}" dt="2021-06-20T02:37:58.655" v="6"/>
          <ac:spMkLst>
            <pc:docMk/>
            <pc:sldMk cId="1341378019" sldId="429"/>
            <ac:spMk id="4" creationId="{00000000-0000-0000-0000-000000000000}"/>
          </ac:spMkLst>
        </pc:spChg>
      </pc:sldChg>
      <pc:sldChg chg="modSp">
        <pc:chgData name="Kaelyn Peay" userId="969afaacf5236310" providerId="LiveId" clId="{505EEEF9-1E22-C044-980D-C428E04B9C05}" dt="2021-06-20T02:38:06.238" v="8"/>
        <pc:sldMkLst>
          <pc:docMk/>
          <pc:sldMk cId="1215677909" sldId="430"/>
        </pc:sldMkLst>
        <pc:spChg chg="mod">
          <ac:chgData name="Kaelyn Peay" userId="969afaacf5236310" providerId="LiveId" clId="{505EEEF9-1E22-C044-980D-C428E04B9C05}" dt="2021-06-20T02:38:06.238" v="8"/>
          <ac:spMkLst>
            <pc:docMk/>
            <pc:sldMk cId="1215677909" sldId="430"/>
            <ac:spMk id="4" creationId="{00000000-0000-0000-0000-000000000000}"/>
          </ac:spMkLst>
        </pc:spChg>
      </pc:sldChg>
      <pc:sldChg chg="modSp">
        <pc:chgData name="Kaelyn Peay" userId="969afaacf5236310" providerId="LiveId" clId="{505EEEF9-1E22-C044-980D-C428E04B9C05}" dt="2021-06-21T03:44:32.951" v="75"/>
        <pc:sldMkLst>
          <pc:docMk/>
          <pc:sldMk cId="1930371012" sldId="431"/>
        </pc:sldMkLst>
        <pc:spChg chg="mod">
          <ac:chgData name="Kaelyn Peay" userId="969afaacf5236310" providerId="LiveId" clId="{505EEEF9-1E22-C044-980D-C428E04B9C05}" dt="2021-06-21T03:44:32.951" v="75"/>
          <ac:spMkLst>
            <pc:docMk/>
            <pc:sldMk cId="1930371012" sldId="431"/>
            <ac:spMk id="2" creationId="{00000000-0000-0000-0000-000000000000}"/>
          </ac:spMkLst>
        </pc:spChg>
        <pc:spChg chg="mod">
          <ac:chgData name="Kaelyn Peay" userId="969afaacf5236310" providerId="LiveId" clId="{505EEEF9-1E22-C044-980D-C428E04B9C05}" dt="2021-06-20T02:39:02.780" v="16"/>
          <ac:spMkLst>
            <pc:docMk/>
            <pc:sldMk cId="1930371012" sldId="431"/>
            <ac:spMk id="4" creationId="{00000000-0000-0000-0000-000000000000}"/>
          </ac:spMkLst>
        </pc:spChg>
      </pc:sldChg>
      <pc:sldChg chg="modSp">
        <pc:chgData name="Kaelyn Peay" userId="969afaacf5236310" providerId="LiveId" clId="{505EEEF9-1E22-C044-980D-C428E04B9C05}" dt="2021-06-20T02:39:14.662" v="17"/>
        <pc:sldMkLst>
          <pc:docMk/>
          <pc:sldMk cId="1084561929" sldId="432"/>
        </pc:sldMkLst>
        <pc:spChg chg="mod">
          <ac:chgData name="Kaelyn Peay" userId="969afaacf5236310" providerId="LiveId" clId="{505EEEF9-1E22-C044-980D-C428E04B9C05}" dt="2021-06-20T02:39:14.662" v="17"/>
          <ac:spMkLst>
            <pc:docMk/>
            <pc:sldMk cId="1084561929" sldId="432"/>
            <ac:spMk id="4" creationId="{00000000-0000-0000-0000-000000000000}"/>
          </ac:spMkLst>
        </pc:spChg>
      </pc:sldChg>
      <pc:sldChg chg="modSp">
        <pc:chgData name="Kaelyn Peay" userId="969afaacf5236310" providerId="LiveId" clId="{505EEEF9-1E22-C044-980D-C428E04B9C05}" dt="2021-06-20T02:39:28.363" v="18"/>
        <pc:sldMkLst>
          <pc:docMk/>
          <pc:sldMk cId="1130217296" sldId="433"/>
        </pc:sldMkLst>
        <pc:spChg chg="mod">
          <ac:chgData name="Kaelyn Peay" userId="969afaacf5236310" providerId="LiveId" clId="{505EEEF9-1E22-C044-980D-C428E04B9C05}" dt="2021-06-20T02:39:28.363" v="18"/>
          <ac:spMkLst>
            <pc:docMk/>
            <pc:sldMk cId="1130217296" sldId="433"/>
            <ac:spMk id="4" creationId="{00000000-0000-0000-0000-000000000000}"/>
          </ac:spMkLst>
        </pc:spChg>
      </pc:sldChg>
      <pc:sldChg chg="modSp">
        <pc:chgData name="Kaelyn Peay" userId="969afaacf5236310" providerId="LiveId" clId="{505EEEF9-1E22-C044-980D-C428E04B9C05}" dt="2021-06-20T02:39:43.275" v="19"/>
        <pc:sldMkLst>
          <pc:docMk/>
          <pc:sldMk cId="2458514292" sldId="434"/>
        </pc:sldMkLst>
        <pc:spChg chg="mod">
          <ac:chgData name="Kaelyn Peay" userId="969afaacf5236310" providerId="LiveId" clId="{505EEEF9-1E22-C044-980D-C428E04B9C05}" dt="2021-06-20T02:39:43.275" v="19"/>
          <ac:spMkLst>
            <pc:docMk/>
            <pc:sldMk cId="2458514292" sldId="434"/>
            <ac:spMk id="4" creationId="{00000000-0000-0000-0000-000000000000}"/>
          </ac:spMkLst>
        </pc:spChg>
      </pc:sldChg>
      <pc:sldChg chg="modSp">
        <pc:chgData name="Kaelyn Peay" userId="969afaacf5236310" providerId="LiveId" clId="{505EEEF9-1E22-C044-980D-C428E04B9C05}" dt="2021-06-20T02:41:22.989" v="26"/>
        <pc:sldMkLst>
          <pc:docMk/>
          <pc:sldMk cId="518867464" sldId="438"/>
        </pc:sldMkLst>
        <pc:spChg chg="mod">
          <ac:chgData name="Kaelyn Peay" userId="969afaacf5236310" providerId="LiveId" clId="{505EEEF9-1E22-C044-980D-C428E04B9C05}" dt="2021-06-20T02:41:22.989" v="26"/>
          <ac:spMkLst>
            <pc:docMk/>
            <pc:sldMk cId="518867464" sldId="438"/>
            <ac:spMk id="4" creationId="{00000000-0000-0000-0000-000000000000}"/>
          </ac:spMkLst>
        </pc:spChg>
      </pc:sldChg>
      <pc:sldChg chg="modSp mod">
        <pc:chgData name="Kaelyn Peay" userId="969afaacf5236310" providerId="LiveId" clId="{505EEEF9-1E22-C044-980D-C428E04B9C05}" dt="2021-06-20T02:41:10.342" v="24" actId="20577"/>
        <pc:sldMkLst>
          <pc:docMk/>
          <pc:sldMk cId="3606061534" sldId="439"/>
        </pc:sldMkLst>
        <pc:spChg chg="mod">
          <ac:chgData name="Kaelyn Peay" userId="969afaacf5236310" providerId="LiveId" clId="{505EEEF9-1E22-C044-980D-C428E04B9C05}" dt="2021-06-20T02:41:10.342" v="24" actId="20577"/>
          <ac:spMkLst>
            <pc:docMk/>
            <pc:sldMk cId="3606061534" sldId="439"/>
            <ac:spMk id="4" creationId="{00000000-0000-0000-0000-000000000000}"/>
          </ac:spMkLst>
        </pc:spChg>
      </pc:sldChg>
      <pc:sldChg chg="modSp">
        <pc:chgData name="Kaelyn Peay" userId="969afaacf5236310" providerId="LiveId" clId="{505EEEF9-1E22-C044-980D-C428E04B9C05}" dt="2021-06-20T02:42:32.725" v="36"/>
        <pc:sldMkLst>
          <pc:docMk/>
          <pc:sldMk cId="2282467507" sldId="444"/>
        </pc:sldMkLst>
        <pc:spChg chg="mod">
          <ac:chgData name="Kaelyn Peay" userId="969afaacf5236310" providerId="LiveId" clId="{505EEEF9-1E22-C044-980D-C428E04B9C05}" dt="2021-06-20T02:42:32.725" v="36"/>
          <ac:spMkLst>
            <pc:docMk/>
            <pc:sldMk cId="2282467507" sldId="444"/>
            <ac:spMk id="2" creationId="{00000000-0000-0000-0000-000000000000}"/>
          </ac:spMkLst>
        </pc:spChg>
      </pc:sldChg>
      <pc:sldChg chg="modSp">
        <pc:chgData name="Kaelyn Peay" userId="969afaacf5236310" providerId="LiveId" clId="{505EEEF9-1E22-C044-980D-C428E04B9C05}" dt="2021-06-20T02:42:28.483" v="35"/>
        <pc:sldMkLst>
          <pc:docMk/>
          <pc:sldMk cId="4139591405" sldId="445"/>
        </pc:sldMkLst>
        <pc:spChg chg="mod">
          <ac:chgData name="Kaelyn Peay" userId="969afaacf5236310" providerId="LiveId" clId="{505EEEF9-1E22-C044-980D-C428E04B9C05}" dt="2021-06-20T02:42:28.483" v="35"/>
          <ac:spMkLst>
            <pc:docMk/>
            <pc:sldMk cId="4139591405" sldId="445"/>
            <ac:spMk id="4" creationId="{00000000-0000-0000-0000-000000000000}"/>
          </ac:spMkLst>
        </pc:spChg>
      </pc:sldChg>
      <pc:sldChg chg="modSp modNotesTx">
        <pc:chgData name="Kaelyn Peay" userId="969afaacf5236310" providerId="LiveId" clId="{505EEEF9-1E22-C044-980D-C428E04B9C05}" dt="2021-06-21T03:46:34.728" v="79" actId="20577"/>
        <pc:sldMkLst>
          <pc:docMk/>
          <pc:sldMk cId="1185148267" sldId="460"/>
        </pc:sldMkLst>
        <pc:spChg chg="mod">
          <ac:chgData name="Kaelyn Peay" userId="969afaacf5236310" providerId="LiveId" clId="{505EEEF9-1E22-C044-980D-C428E04B9C05}" dt="2021-06-21T03:46:22.120" v="76"/>
          <ac:spMkLst>
            <pc:docMk/>
            <pc:sldMk cId="1185148267" sldId="460"/>
            <ac:spMk id="2" creationId="{00000000-0000-0000-0000-000000000000}"/>
          </ac:spMkLst>
        </pc:spChg>
      </pc:sldChg>
      <pc:sldChg chg="modSp">
        <pc:chgData name="Kaelyn Peay" userId="969afaacf5236310" providerId="LiveId" clId="{505EEEF9-1E22-C044-980D-C428E04B9C05}" dt="2021-06-20T02:44:55.680" v="41"/>
        <pc:sldMkLst>
          <pc:docMk/>
          <pc:sldMk cId="747723713" sldId="466"/>
        </pc:sldMkLst>
        <pc:spChg chg="mod">
          <ac:chgData name="Kaelyn Peay" userId="969afaacf5236310" providerId="LiveId" clId="{505EEEF9-1E22-C044-980D-C428E04B9C05}" dt="2021-06-20T02:44:55.680" v="41"/>
          <ac:spMkLst>
            <pc:docMk/>
            <pc:sldMk cId="747723713" sldId="466"/>
            <ac:spMk id="4" creationId="{00000000-0000-0000-0000-000000000000}"/>
          </ac:spMkLst>
        </pc:spChg>
      </pc:sldChg>
      <pc:sldChg chg="modSp">
        <pc:chgData name="Kaelyn Peay" userId="969afaacf5236310" providerId="LiveId" clId="{505EEEF9-1E22-C044-980D-C428E04B9C05}" dt="2021-06-20T02:44:43.512" v="38"/>
        <pc:sldMkLst>
          <pc:docMk/>
          <pc:sldMk cId="4186549508" sldId="467"/>
        </pc:sldMkLst>
        <pc:spChg chg="mod">
          <ac:chgData name="Kaelyn Peay" userId="969afaacf5236310" providerId="LiveId" clId="{505EEEF9-1E22-C044-980D-C428E04B9C05}" dt="2021-06-20T02:44:43.512" v="38"/>
          <ac:spMkLst>
            <pc:docMk/>
            <pc:sldMk cId="4186549508" sldId="467"/>
            <ac:spMk id="4" creationId="{00000000-0000-0000-0000-000000000000}"/>
          </ac:spMkLst>
        </pc:spChg>
      </pc:sldChg>
      <pc:sldChg chg="modSp">
        <pc:chgData name="Kaelyn Peay" userId="969afaacf5236310" providerId="LiveId" clId="{505EEEF9-1E22-C044-980D-C428E04B9C05}" dt="2021-06-20T02:44:47.383" v="39"/>
        <pc:sldMkLst>
          <pc:docMk/>
          <pc:sldMk cId="736067833" sldId="468"/>
        </pc:sldMkLst>
        <pc:spChg chg="mod">
          <ac:chgData name="Kaelyn Peay" userId="969afaacf5236310" providerId="LiveId" clId="{505EEEF9-1E22-C044-980D-C428E04B9C05}" dt="2021-06-20T02:44:47.383" v="39"/>
          <ac:spMkLst>
            <pc:docMk/>
            <pc:sldMk cId="736067833" sldId="468"/>
            <ac:spMk id="4" creationId="{00000000-0000-0000-0000-000000000000}"/>
          </ac:spMkLst>
        </pc:spChg>
      </pc:sldChg>
      <pc:sldChg chg="modSp">
        <pc:chgData name="Kaelyn Peay" userId="969afaacf5236310" providerId="LiveId" clId="{505EEEF9-1E22-C044-980D-C428E04B9C05}" dt="2021-06-20T02:44:50.923" v="40"/>
        <pc:sldMkLst>
          <pc:docMk/>
          <pc:sldMk cId="2686701646" sldId="469"/>
        </pc:sldMkLst>
        <pc:spChg chg="mod">
          <ac:chgData name="Kaelyn Peay" userId="969afaacf5236310" providerId="LiveId" clId="{505EEEF9-1E22-C044-980D-C428E04B9C05}" dt="2021-06-20T02:44:50.923" v="40"/>
          <ac:spMkLst>
            <pc:docMk/>
            <pc:sldMk cId="2686701646" sldId="469"/>
            <ac:spMk id="4" creationId="{00000000-0000-0000-0000-000000000000}"/>
          </ac:spMkLst>
        </pc:spChg>
      </pc:sldChg>
      <pc:sldChg chg="modSp">
        <pc:chgData name="Kaelyn Peay" userId="969afaacf5236310" providerId="LiveId" clId="{505EEEF9-1E22-C044-980D-C428E04B9C05}" dt="2021-06-20T02:45:58.305" v="47"/>
        <pc:sldMkLst>
          <pc:docMk/>
          <pc:sldMk cId="4208187395" sldId="475"/>
        </pc:sldMkLst>
        <pc:spChg chg="mod">
          <ac:chgData name="Kaelyn Peay" userId="969afaacf5236310" providerId="LiveId" clId="{505EEEF9-1E22-C044-980D-C428E04B9C05}" dt="2021-06-20T02:45:58.305" v="47"/>
          <ac:spMkLst>
            <pc:docMk/>
            <pc:sldMk cId="4208187395" sldId="475"/>
            <ac:spMk id="4" creationId="{00000000-0000-0000-0000-000000000000}"/>
          </ac:spMkLst>
        </pc:spChg>
      </pc:sldChg>
      <pc:sldChg chg="modSp mod">
        <pc:chgData name="Kaelyn Peay" userId="969afaacf5236310" providerId="LiveId" clId="{505EEEF9-1E22-C044-980D-C428E04B9C05}" dt="2021-06-20T02:45:34.213" v="45" actId="20577"/>
        <pc:sldMkLst>
          <pc:docMk/>
          <pc:sldMk cId="1025079116" sldId="476"/>
        </pc:sldMkLst>
        <pc:spChg chg="mod">
          <ac:chgData name="Kaelyn Peay" userId="969afaacf5236310" providerId="LiveId" clId="{505EEEF9-1E22-C044-980D-C428E04B9C05}" dt="2021-06-20T02:45:34.213" v="45" actId="20577"/>
          <ac:spMkLst>
            <pc:docMk/>
            <pc:sldMk cId="1025079116" sldId="476"/>
            <ac:spMk id="4" creationId="{00000000-0000-0000-0000-000000000000}"/>
          </ac:spMkLst>
        </pc:spChg>
      </pc:sldChg>
      <pc:sldChg chg="modSp">
        <pc:chgData name="Kaelyn Peay" userId="969afaacf5236310" providerId="LiveId" clId="{505EEEF9-1E22-C044-980D-C428E04B9C05}" dt="2021-06-20T02:46:05.373" v="49"/>
        <pc:sldMkLst>
          <pc:docMk/>
          <pc:sldMk cId="1583798871" sldId="477"/>
        </pc:sldMkLst>
        <pc:spChg chg="mod">
          <ac:chgData name="Kaelyn Peay" userId="969afaacf5236310" providerId="LiveId" clId="{505EEEF9-1E22-C044-980D-C428E04B9C05}" dt="2021-06-20T02:46:05.373" v="49"/>
          <ac:spMkLst>
            <pc:docMk/>
            <pc:sldMk cId="1583798871" sldId="477"/>
            <ac:spMk id="4" creationId="{00000000-0000-0000-0000-000000000000}"/>
          </ac:spMkLst>
        </pc:spChg>
      </pc:sldChg>
      <pc:sldChg chg="modSp">
        <pc:chgData name="Kaelyn Peay" userId="969afaacf5236310" providerId="LiveId" clId="{505EEEF9-1E22-C044-980D-C428E04B9C05}" dt="2021-06-20T02:46:25.865" v="51"/>
        <pc:sldMkLst>
          <pc:docMk/>
          <pc:sldMk cId="2027892778" sldId="478"/>
        </pc:sldMkLst>
        <pc:spChg chg="mod">
          <ac:chgData name="Kaelyn Peay" userId="969afaacf5236310" providerId="LiveId" clId="{505EEEF9-1E22-C044-980D-C428E04B9C05}" dt="2021-06-20T02:46:25.865" v="51"/>
          <ac:spMkLst>
            <pc:docMk/>
            <pc:sldMk cId="2027892778" sldId="478"/>
            <ac:spMk id="4" creationId="{00000000-0000-0000-0000-000000000000}"/>
          </ac:spMkLst>
        </pc:spChg>
      </pc:sldChg>
      <pc:sldChg chg="modSp">
        <pc:chgData name="Kaelyn Peay" userId="969afaacf5236310" providerId="LiveId" clId="{505EEEF9-1E22-C044-980D-C428E04B9C05}" dt="2021-06-20T02:47:05.780" v="55"/>
        <pc:sldMkLst>
          <pc:docMk/>
          <pc:sldMk cId="4191345753" sldId="479"/>
        </pc:sldMkLst>
        <pc:spChg chg="mod">
          <ac:chgData name="Kaelyn Peay" userId="969afaacf5236310" providerId="LiveId" clId="{505EEEF9-1E22-C044-980D-C428E04B9C05}" dt="2021-06-20T02:47:05.780" v="55"/>
          <ac:spMkLst>
            <pc:docMk/>
            <pc:sldMk cId="4191345753" sldId="479"/>
            <ac:spMk id="4" creationId="{00000000-0000-0000-0000-000000000000}"/>
          </ac:spMkLst>
        </pc:spChg>
      </pc:sldChg>
      <pc:sldChg chg="modSp">
        <pc:chgData name="Kaelyn Peay" userId="969afaacf5236310" providerId="LiveId" clId="{505EEEF9-1E22-C044-980D-C428E04B9C05}" dt="2021-06-20T02:47:08.966" v="56"/>
        <pc:sldMkLst>
          <pc:docMk/>
          <pc:sldMk cId="2164021126" sldId="480"/>
        </pc:sldMkLst>
        <pc:spChg chg="mod">
          <ac:chgData name="Kaelyn Peay" userId="969afaacf5236310" providerId="LiveId" clId="{505EEEF9-1E22-C044-980D-C428E04B9C05}" dt="2021-06-20T02:47:08.966" v="56"/>
          <ac:spMkLst>
            <pc:docMk/>
            <pc:sldMk cId="2164021126" sldId="480"/>
            <ac:spMk id="4" creationId="{00000000-0000-0000-0000-000000000000}"/>
          </ac:spMkLst>
        </pc:spChg>
      </pc:sldChg>
      <pc:sldChg chg="modSp">
        <pc:chgData name="Kaelyn Peay" userId="969afaacf5236310" providerId="LiveId" clId="{505EEEF9-1E22-C044-980D-C428E04B9C05}" dt="2021-06-20T02:47:12.403" v="57"/>
        <pc:sldMkLst>
          <pc:docMk/>
          <pc:sldMk cId="1351251369" sldId="481"/>
        </pc:sldMkLst>
        <pc:spChg chg="mod">
          <ac:chgData name="Kaelyn Peay" userId="969afaacf5236310" providerId="LiveId" clId="{505EEEF9-1E22-C044-980D-C428E04B9C05}" dt="2021-06-20T02:47:12.403" v="57"/>
          <ac:spMkLst>
            <pc:docMk/>
            <pc:sldMk cId="1351251369" sldId="481"/>
            <ac:spMk id="4" creationId="{00000000-0000-0000-0000-000000000000}"/>
          </ac:spMkLst>
        </pc:spChg>
      </pc:sldChg>
      <pc:sldChg chg="modSp">
        <pc:chgData name="Kaelyn Peay" userId="969afaacf5236310" providerId="LiveId" clId="{505EEEF9-1E22-C044-980D-C428E04B9C05}" dt="2021-06-20T02:48:30.077" v="60"/>
        <pc:sldMkLst>
          <pc:docMk/>
          <pc:sldMk cId="2455551589" sldId="496"/>
        </pc:sldMkLst>
        <pc:spChg chg="mod">
          <ac:chgData name="Kaelyn Peay" userId="969afaacf5236310" providerId="LiveId" clId="{505EEEF9-1E22-C044-980D-C428E04B9C05}" dt="2021-06-20T02:48:30.077" v="60"/>
          <ac:spMkLst>
            <pc:docMk/>
            <pc:sldMk cId="2455551589" sldId="496"/>
            <ac:spMk id="4" creationId="{00000000-0000-0000-0000-000000000000}"/>
          </ac:spMkLst>
        </pc:spChg>
      </pc:sldChg>
      <pc:sldChg chg="modSp">
        <pc:chgData name="Kaelyn Peay" userId="969afaacf5236310" providerId="LiveId" clId="{505EEEF9-1E22-C044-980D-C428E04B9C05}" dt="2021-06-20T02:48:36.658" v="61"/>
        <pc:sldMkLst>
          <pc:docMk/>
          <pc:sldMk cId="1535436804" sldId="497"/>
        </pc:sldMkLst>
        <pc:spChg chg="mod">
          <ac:chgData name="Kaelyn Peay" userId="969afaacf5236310" providerId="LiveId" clId="{505EEEF9-1E22-C044-980D-C428E04B9C05}" dt="2021-06-20T02:48:36.658" v="61"/>
          <ac:spMkLst>
            <pc:docMk/>
            <pc:sldMk cId="1535436804" sldId="497"/>
            <ac:spMk id="4" creationId="{00000000-0000-0000-0000-000000000000}"/>
          </ac:spMkLst>
        </pc:spChg>
      </pc:sldChg>
      <pc:sldChg chg="modSp">
        <pc:chgData name="Kaelyn Peay" userId="969afaacf5236310" providerId="LiveId" clId="{505EEEF9-1E22-C044-980D-C428E04B9C05}" dt="2021-06-20T02:48:58.330" v="62"/>
        <pc:sldMkLst>
          <pc:docMk/>
          <pc:sldMk cId="2032342597" sldId="498"/>
        </pc:sldMkLst>
        <pc:spChg chg="mod">
          <ac:chgData name="Kaelyn Peay" userId="969afaacf5236310" providerId="LiveId" clId="{505EEEF9-1E22-C044-980D-C428E04B9C05}" dt="2021-06-20T02:48:58.330" v="62"/>
          <ac:spMkLst>
            <pc:docMk/>
            <pc:sldMk cId="2032342597" sldId="498"/>
            <ac:spMk id="4" creationId="{00000000-0000-0000-0000-000000000000}"/>
          </ac:spMkLst>
        </pc:spChg>
      </pc:sldChg>
      <pc:sldChg chg="modSp">
        <pc:chgData name="Kaelyn Peay" userId="969afaacf5236310" providerId="LiveId" clId="{505EEEF9-1E22-C044-980D-C428E04B9C05}" dt="2021-06-20T02:49:01.526" v="63"/>
        <pc:sldMkLst>
          <pc:docMk/>
          <pc:sldMk cId="1620788996" sldId="499"/>
        </pc:sldMkLst>
        <pc:spChg chg="mod">
          <ac:chgData name="Kaelyn Peay" userId="969afaacf5236310" providerId="LiveId" clId="{505EEEF9-1E22-C044-980D-C428E04B9C05}" dt="2021-06-20T02:49:01.526" v="63"/>
          <ac:spMkLst>
            <pc:docMk/>
            <pc:sldMk cId="1620788996" sldId="499"/>
            <ac:spMk id="4" creationId="{00000000-0000-0000-0000-000000000000}"/>
          </ac:spMkLst>
        </pc:spChg>
      </pc:sldChg>
      <pc:sldChg chg="modSp">
        <pc:chgData name="Kaelyn Peay" userId="969afaacf5236310" providerId="LiveId" clId="{505EEEF9-1E22-C044-980D-C428E04B9C05}" dt="2021-06-20T02:49:05.474" v="64"/>
        <pc:sldMkLst>
          <pc:docMk/>
          <pc:sldMk cId="3130043903" sldId="500"/>
        </pc:sldMkLst>
        <pc:spChg chg="mod">
          <ac:chgData name="Kaelyn Peay" userId="969afaacf5236310" providerId="LiveId" clId="{505EEEF9-1E22-C044-980D-C428E04B9C05}" dt="2021-06-20T02:49:05.474" v="64"/>
          <ac:spMkLst>
            <pc:docMk/>
            <pc:sldMk cId="3130043903" sldId="500"/>
            <ac:spMk id="4" creationId="{00000000-0000-0000-0000-000000000000}"/>
          </ac:spMkLst>
        </pc:spChg>
      </pc:sldChg>
      <pc:sldChg chg="modSp">
        <pc:chgData name="Kaelyn Peay" userId="969afaacf5236310" providerId="LiveId" clId="{505EEEF9-1E22-C044-980D-C428E04B9C05}" dt="2021-06-20T02:49:08.910" v="65"/>
        <pc:sldMkLst>
          <pc:docMk/>
          <pc:sldMk cId="3202800775" sldId="501"/>
        </pc:sldMkLst>
        <pc:spChg chg="mod">
          <ac:chgData name="Kaelyn Peay" userId="969afaacf5236310" providerId="LiveId" clId="{505EEEF9-1E22-C044-980D-C428E04B9C05}" dt="2021-06-20T02:49:08.910" v="65"/>
          <ac:spMkLst>
            <pc:docMk/>
            <pc:sldMk cId="3202800775" sldId="501"/>
            <ac:spMk id="4" creationId="{00000000-0000-0000-0000-000000000000}"/>
          </ac:spMkLst>
        </pc:spChg>
      </pc:sldChg>
      <pc:sldChg chg="modSp">
        <pc:chgData name="Kaelyn Peay" userId="969afaacf5236310" providerId="LiveId" clId="{505EEEF9-1E22-C044-980D-C428E04B9C05}" dt="2021-06-20T02:49:16.319" v="66"/>
        <pc:sldMkLst>
          <pc:docMk/>
          <pc:sldMk cId="3570952378" sldId="502"/>
        </pc:sldMkLst>
        <pc:spChg chg="mod">
          <ac:chgData name="Kaelyn Peay" userId="969afaacf5236310" providerId="LiveId" clId="{505EEEF9-1E22-C044-980D-C428E04B9C05}" dt="2021-06-20T02:49:16.319" v="66"/>
          <ac:spMkLst>
            <pc:docMk/>
            <pc:sldMk cId="3570952378" sldId="502"/>
            <ac:spMk id="4" creationId="{00000000-0000-0000-0000-000000000000}"/>
          </ac:spMkLst>
        </pc:spChg>
      </pc:sldChg>
      <pc:sldChg chg="modSp">
        <pc:chgData name="Kaelyn Peay" userId="969afaacf5236310" providerId="LiveId" clId="{505EEEF9-1E22-C044-980D-C428E04B9C05}" dt="2021-06-20T02:49:21.859" v="67"/>
        <pc:sldMkLst>
          <pc:docMk/>
          <pc:sldMk cId="950984464" sldId="503"/>
        </pc:sldMkLst>
        <pc:spChg chg="mod">
          <ac:chgData name="Kaelyn Peay" userId="969afaacf5236310" providerId="LiveId" clId="{505EEEF9-1E22-C044-980D-C428E04B9C05}" dt="2021-06-20T02:49:21.859" v="67"/>
          <ac:spMkLst>
            <pc:docMk/>
            <pc:sldMk cId="950984464" sldId="503"/>
            <ac:spMk id="4" creationId="{00000000-0000-0000-0000-000000000000}"/>
          </ac:spMkLst>
        </pc:spChg>
      </pc:sldChg>
      <pc:sldChg chg="modSp">
        <pc:chgData name="Kaelyn Peay" userId="969afaacf5236310" providerId="LiveId" clId="{505EEEF9-1E22-C044-980D-C428E04B9C05}" dt="2021-06-20T02:49:25.010" v="68"/>
        <pc:sldMkLst>
          <pc:docMk/>
          <pc:sldMk cId="854360503" sldId="504"/>
        </pc:sldMkLst>
        <pc:spChg chg="mod">
          <ac:chgData name="Kaelyn Peay" userId="969afaacf5236310" providerId="LiveId" clId="{505EEEF9-1E22-C044-980D-C428E04B9C05}" dt="2021-06-20T02:49:25.010" v="68"/>
          <ac:spMkLst>
            <pc:docMk/>
            <pc:sldMk cId="854360503" sldId="504"/>
            <ac:spMk id="4" creationId="{00000000-0000-0000-0000-000000000000}"/>
          </ac:spMkLst>
        </pc:spChg>
      </pc:sldChg>
      <pc:sldChg chg="modSp">
        <pc:chgData name="Kaelyn Peay" userId="969afaacf5236310" providerId="LiveId" clId="{505EEEF9-1E22-C044-980D-C428E04B9C05}" dt="2021-06-20T02:49:28.079" v="69"/>
        <pc:sldMkLst>
          <pc:docMk/>
          <pc:sldMk cId="2162147184" sldId="505"/>
        </pc:sldMkLst>
        <pc:spChg chg="mod">
          <ac:chgData name="Kaelyn Peay" userId="969afaacf5236310" providerId="LiveId" clId="{505EEEF9-1E22-C044-980D-C428E04B9C05}" dt="2021-06-20T02:49:28.079" v="69"/>
          <ac:spMkLst>
            <pc:docMk/>
            <pc:sldMk cId="2162147184" sldId="505"/>
            <ac:spMk id="4" creationId="{00000000-0000-0000-0000-000000000000}"/>
          </ac:spMkLst>
        </pc:spChg>
      </pc:sldChg>
      <pc:sldChg chg="modSp">
        <pc:chgData name="Kaelyn Peay" userId="969afaacf5236310" providerId="LiveId" clId="{505EEEF9-1E22-C044-980D-C428E04B9C05}" dt="2021-06-20T02:49:32.163" v="70"/>
        <pc:sldMkLst>
          <pc:docMk/>
          <pc:sldMk cId="239191512" sldId="506"/>
        </pc:sldMkLst>
        <pc:spChg chg="mod">
          <ac:chgData name="Kaelyn Peay" userId="969afaacf5236310" providerId="LiveId" clId="{505EEEF9-1E22-C044-980D-C428E04B9C05}" dt="2021-06-20T02:49:32.163" v="70"/>
          <ac:spMkLst>
            <pc:docMk/>
            <pc:sldMk cId="239191512" sldId="506"/>
            <ac:spMk id="4" creationId="{00000000-0000-0000-0000-000000000000}"/>
          </ac:spMkLst>
        </pc:spChg>
      </pc:sldChg>
      <pc:sldChg chg="modSp">
        <pc:chgData name="Kaelyn Peay" userId="969afaacf5236310" providerId="LiveId" clId="{505EEEF9-1E22-C044-980D-C428E04B9C05}" dt="2021-06-20T02:51:30.307" v="73"/>
        <pc:sldMkLst>
          <pc:docMk/>
          <pc:sldMk cId="3621559588" sldId="508"/>
        </pc:sldMkLst>
        <pc:spChg chg="mod">
          <ac:chgData name="Kaelyn Peay" userId="969afaacf5236310" providerId="LiveId" clId="{505EEEF9-1E22-C044-980D-C428E04B9C05}" dt="2021-06-20T02:51:30.307" v="73"/>
          <ac:spMkLst>
            <pc:docMk/>
            <pc:sldMk cId="3621559588" sldId="50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3/7/2022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3" Type="http://schemas.openxmlformats.org/officeDocument/2006/relationships/hyperlink" Target="http://digitalcollections.nypl.org/items/510d47dc-474e-a3d9-e040-e00a18064a99" TargetMode="External"/><Relationship Id="rId2" Type="http://schemas.openxmlformats.org/officeDocument/2006/relationships/slide" Target="../slides/slide164.xml"/><Relationship Id="rId1" Type="http://schemas.openxmlformats.org/officeDocument/2006/relationships/notesMaster" Target="../notesMasters/notesMaster1.xml"/><Relationship Id="rId5" Type="http://schemas.openxmlformats.org/officeDocument/2006/relationships/hyperlink" Target="http://items/510d47dc-474e-a3d9-e040-e00a18064a99" TargetMode="External"/><Relationship Id="rId4" Type="http://schemas.openxmlformats.org/officeDocument/2006/relationships/hyperlink" Target="http://digitalcollections.nypl.org" TargetMode="Externa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2 Kings 8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www.bibleplaces.com/2kings/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Kings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6403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tb111706011</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37468922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vessel, which is now missing its long neck, handles, and foot, is a </a:t>
            </a:r>
            <a:r>
              <a:rPr lang="en-US" i="1" dirty="0" err="1"/>
              <a:t>loutrophoros</a:t>
            </a:r>
            <a:r>
              <a:rPr lang="en-US" dirty="0"/>
              <a:t>. The </a:t>
            </a:r>
            <a:r>
              <a:rPr lang="en-US" i="1" dirty="0"/>
              <a:t>loutrophoros</a:t>
            </a:r>
            <a:r>
              <a:rPr lang="en-US" dirty="0"/>
              <a:t> was used to carry water for a bride’s pre-nuptial ritual bath and featured scenes related</a:t>
            </a:r>
            <a:r>
              <a:rPr lang="en-US" baseline="0" dirty="0"/>
              <a:t> to the wedding. This example features a depiction of the groom leading his bride to the nuptial chamber, led by a woman carrying two torches. </a:t>
            </a:r>
            <a:r>
              <a:rPr lang="en-US" dirty="0"/>
              <a:t>This </a:t>
            </a:r>
            <a:r>
              <a:rPr lang="en-US" i="1" dirty="0"/>
              <a:t>loutrophoros </a:t>
            </a:r>
            <a:r>
              <a:rPr lang="en-US" dirty="0"/>
              <a:t>was photographed at </a:t>
            </a:r>
            <a:r>
              <a:rPr lang="en-US" b="0" dirty="0"/>
              <a:t>the State Collections</a:t>
            </a:r>
            <a:r>
              <a:rPr lang="en-US" b="0" baseline="0" dirty="0"/>
              <a:t> of Antiquities in Munich. </a:t>
            </a:r>
            <a:r>
              <a:rPr lang="en-US" dirty="0"/>
              <a:t>This image comes from </a:t>
            </a:r>
            <a:r>
              <a:rPr lang="en-US" dirty="0" err="1"/>
              <a:t>ArchaiOptix</a:t>
            </a:r>
            <a:r>
              <a:rPr lang="en-US" dirty="0"/>
              <a:t> and is licensed under CC BY-SA 4.0, via Wikimedia Commons</a:t>
            </a:r>
            <a:r>
              <a:rPr lang="en-US" baseline="0" dirty="0"/>
              <a:t>: https://commons.wikimedia.org/wiki/File:Naples_Painter_ARV_1099_46extra_-_wedding.jpg.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wiki071920171917373782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3921669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 sins of Jehoram of Judah are not enumerated, but based</a:t>
            </a:r>
            <a:r>
              <a:rPr lang="en-US" baseline="0" dirty="0"/>
              <a:t> on the previous description he was certainly guilty of worshipping other gods. </a:t>
            </a:r>
            <a:r>
              <a:rPr lang="en-US" dirty="0"/>
              <a:t>This set of a bronze bull and a bronze figure of a</a:t>
            </a:r>
            <a:r>
              <a:rPr lang="en-US" baseline="0" dirty="0"/>
              <a:t> worshipping Egyptian king was photographed at the British Museum. </a:t>
            </a:r>
            <a:r>
              <a:rPr lang="en-US" dirty="0"/>
              <a:t>This image comes from </a:t>
            </a:r>
            <a:r>
              <a:rPr lang="en-US" dirty="0" err="1"/>
              <a:t>Jl</a:t>
            </a:r>
            <a:r>
              <a:rPr lang="en-US" dirty="0"/>
              <a:t> </a:t>
            </a:r>
            <a:r>
              <a:rPr lang="en-US" dirty="0" err="1"/>
              <a:t>FilpoC</a:t>
            </a:r>
            <a:r>
              <a:rPr lang="en-US" dirty="0"/>
              <a:t> and is licensed under CC BY-SA 4.0, via Wikimedia Commons: https://commons.wikimedia.org/wiki/File:Fara%C3%B3n_ante_Apis_(British_Museum).jpg.</a:t>
            </a:r>
          </a:p>
          <a:p>
            <a:endParaRPr lang="en-US" dirty="0"/>
          </a:p>
          <a:p>
            <a:r>
              <a:rPr lang="en-US" dirty="0"/>
              <a:t>wiki0927201925901738</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5678940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King David Street is located west of the Old City of Jerusalem.</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tb072404728</a:t>
            </a:r>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13266537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mosaic shown here comes from the</a:t>
            </a:r>
            <a:r>
              <a:rPr lang="en-US" baseline="0" dirty="0"/>
              <a:t> floor of a Byzantine-era synagogue uncovered at Gaza. David’s name (Heb. </a:t>
            </a:r>
            <a:r>
              <a:rPr lang="he-IL" baseline="0" dirty="0"/>
              <a:t>דויד</a:t>
            </a:r>
            <a:r>
              <a:rPr lang="en-US" baseline="0" dirty="0"/>
              <a:t>) appears above the harp. The mosaic was discovered by Egyptian archaeologists in 1965 and publicized by them as a church mosaic depicting a female saint. The face and hand of the figure were gouged out shortly after. When Israel captured Gaza in the 1967 Six-Day War, the mosaic was moved to the Israel Museum for restoration. It was photographed at the </a:t>
            </a:r>
            <a:r>
              <a:rPr lang="en-US" dirty="0"/>
              <a:t>Israel Museum.</a:t>
            </a:r>
          </a:p>
          <a:p>
            <a:endParaRPr lang="en-US" dirty="0"/>
          </a:p>
          <a:p>
            <a:r>
              <a:rPr lang="en-US" dirty="0"/>
              <a:t>tb061616894</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18142596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lamp in this photo dates to the Iron</a:t>
            </a:r>
            <a:r>
              <a:rPr lang="en-US" baseline="0" dirty="0"/>
              <a:t> Age II and is the sort of lamp that was used in Elisha’s day. Lamps of this kind were first formed like a bowl, and then two sides were pinched together to form the spout. This lamp was actually used in antiquity, as is evident from the black soot that rings the spout. This lamp was photographed at the </a:t>
            </a:r>
            <a:r>
              <a:rPr lang="en-US" dirty="0"/>
              <a:t>Benshoof Cistern Museum in Jerusalem.</a:t>
            </a:r>
          </a:p>
          <a:p>
            <a:endParaRPr lang="en-US" dirty="0"/>
          </a:p>
          <a:p>
            <a:r>
              <a:rPr lang="en-US" dirty="0"/>
              <a:t>adr1305123746</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13266537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Lamps of this type could produce about 2 lumens, roughly the equivalent of a candle. Open lamps burned oil at the rate of about an ounce (28 g) per hour. Lamps varied in capacity, but some held as much as 16 ounces (450 g). This display was photographed at the Eretz Israel Museum in Tel Aviv.</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tb061804660</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13266537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modern lamp is formed like a later Roman</a:t>
            </a:r>
            <a:r>
              <a:rPr lang="en-US" baseline="0" dirty="0"/>
              <a:t> oil lamp, but illustrates the light given off by a lit lamp. It was photographed at </a:t>
            </a:r>
            <a:r>
              <a:rPr lang="en-US" dirty="0"/>
              <a:t>Nazareth Village.</a:t>
            </a:r>
          </a:p>
          <a:p>
            <a:endParaRPr lang="en-US" dirty="0"/>
          </a:p>
          <a:p>
            <a:r>
              <a:rPr lang="en-US" dirty="0"/>
              <a:t>adr0807091941</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3266537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is often the case, the word “son” (Heb. </a:t>
            </a:r>
            <a:r>
              <a:rPr lang="en-US" i="1" baseline="0" dirty="0"/>
              <a:t>ben</a:t>
            </a:r>
            <a:r>
              <a:rPr lang="en-US" baseline="0" dirty="0"/>
              <a:t>, </a:t>
            </a:r>
            <a:r>
              <a:rPr lang="he-IL" sz="1200" kern="1200" dirty="0">
                <a:solidFill>
                  <a:schemeClr val="tx1"/>
                </a:solidFill>
                <a:latin typeface="+mn-lt"/>
                <a:ea typeface="+mn-ea"/>
                <a:cs typeface="+mn-cs"/>
              </a:rPr>
              <a:t>בֵּן</a:t>
            </a:r>
            <a:r>
              <a:rPr lang="en-US" baseline="0" dirty="0"/>
              <a:t>) here is intended to refer not only to the first generation of direct male descendants, but to David’s descendants in general over many generations. </a:t>
            </a:r>
            <a:r>
              <a:rPr lang="en-US" dirty="0"/>
              <a:t>This</a:t>
            </a:r>
            <a:r>
              <a:rPr lang="en-US" baseline="0" dirty="0"/>
              <a:t> American Colony photo was taken February 9, 1940</a:t>
            </a:r>
            <a:r>
              <a:rPr lang="en-US" dirty="0"/>
              <a:t>.</a:t>
            </a:r>
          </a:p>
          <a:p>
            <a:endParaRPr lang="en-US" dirty="0"/>
          </a:p>
          <a:p>
            <a:r>
              <a:rPr lang="en-US" dirty="0"/>
              <a:t>mat20039</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3266537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unnamed king of Edom replaced the deputy</a:t>
            </a:r>
            <a:r>
              <a:rPr lang="en-US" baseline="0" dirty="0"/>
              <a:t> who had been a vassal to Jehoshaphat of Judah (1 Kgs 22:47). </a:t>
            </a:r>
            <a:r>
              <a:rPr lang="en-US" b="0" baseline="0" dirty="0"/>
              <a:t>This chart comes from </a:t>
            </a:r>
            <a:r>
              <a:rPr lang="en-US" b="0" i="1" baseline="0" dirty="0"/>
              <a:t>The Regnal Chronology of the Kings of Judah and Israel: An Illustrated Guide</a:t>
            </a:r>
            <a:r>
              <a:rPr lang="en-US" b="0" baseline="0" dirty="0"/>
              <a:t>, by Chris </a:t>
            </a:r>
            <a:r>
              <a:rPr lang="en-US" b="0" baseline="0" dirty="0" err="1"/>
              <a:t>McKinny</a:t>
            </a:r>
            <a:r>
              <a:rPr lang="en-US" b="0" baseline="0" dirty="0"/>
              <a:t>, available from </a:t>
            </a:r>
            <a:r>
              <a:rPr lang="en-US" b="0" baseline="0" dirty="0" err="1"/>
              <a:t>BiblePlaces.com</a:t>
            </a:r>
            <a:r>
              <a:rPr lang="en-US" b="0" baseline="0" dirty="0"/>
              <a:t>.</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3741262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Edom is located south of Moab; the Zered River is the natural boundary between the two. This map is a detail adapted from map</a:t>
            </a:r>
            <a:r>
              <a:rPr lang="en-US" sz="1200" kern="1200" baseline="0" dirty="0">
                <a:solidFill>
                  <a:schemeClr val="tx1"/>
                </a:solidFill>
                <a:effectLst/>
                <a:latin typeface="+mn-lt"/>
                <a:ea typeface="+mn-ea"/>
                <a:cs typeface="+mn-cs"/>
              </a:rPr>
              <a:t> 1-12 </a:t>
            </a:r>
            <a:r>
              <a:rPr lang="en-US" dirty="0"/>
              <a:t>from the </a:t>
            </a:r>
            <a:r>
              <a:rPr lang="en-US" i="1" dirty="0"/>
              <a:t>Satellite Bible Atlas</a:t>
            </a:r>
            <a:r>
              <a:rPr lang="en-US" dirty="0"/>
              <a:t>, by William Schlegel. Used by permission.</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344091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tb051106978</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37468922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much of Edom’s territory was extremely arid and of little use, there</a:t>
            </a:r>
            <a:r>
              <a:rPr lang="en-US" baseline="0" dirty="0"/>
              <a:t> were also several copper mines in the region</a:t>
            </a:r>
            <a:r>
              <a:rPr lang="en-US" dirty="0"/>
              <a:t>. Recent</a:t>
            </a:r>
            <a:r>
              <a:rPr lang="en-US" baseline="0" dirty="0"/>
              <a:t> excavations have shown that these mines were active in the 10th–9th centuries BC. In light of the biblical references to Edom’s vassalhood to Judah (1 Kgs 22:47; 2 Kgs 8:20), it seems logical that this activity was carried out at the behest of the Judahite kingdom.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df080207179</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Khirbet en-Nahas was the largest mining operation during this period. </a:t>
            </a:r>
            <a:r>
              <a:rPr lang="en-US" dirty="0"/>
              <a:t>According to 14C</a:t>
            </a:r>
            <a:r>
              <a:rPr lang="en-US" baseline="0" dirty="0"/>
              <a:t> readings, c</a:t>
            </a:r>
            <a:r>
              <a:rPr lang="en-US" dirty="0"/>
              <a:t>opper mining at Khirbet en-Nahas ceased around the middle of the 9th century BC,</a:t>
            </a:r>
            <a:r>
              <a:rPr lang="en-US" baseline="0" dirty="0"/>
              <a:t> which could theoretically be connected with Edom’s revolt from Jehoram of Judah.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df080207173</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Slag is the leftovers</a:t>
            </a:r>
            <a:r>
              <a:rPr lang="en-US" baseline="0" dirty="0"/>
              <a:t> once the copper has been removed (smelted in a furnace). </a:t>
            </a:r>
          </a:p>
          <a:p>
            <a:endParaRPr lang="en-US" dirty="0"/>
          </a:p>
          <a:p>
            <a:r>
              <a:rPr lang="en-US" dirty="0"/>
              <a:t>df080207332</a:t>
            </a: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The Iron II fortress at Tamar (cf. 1 Kgs 9:18) may have been directed at controlling and accessing the copper trade from</a:t>
            </a:r>
            <a:r>
              <a:rPr lang="en-US" baseline="0" dirty="0"/>
              <a:t> the </a:t>
            </a:r>
            <a:r>
              <a:rPr lang="en-US" baseline="0" dirty="0" err="1"/>
              <a:t>Feinan</a:t>
            </a:r>
            <a:r>
              <a:rPr lang="en-US" baseline="0" dirty="0"/>
              <a:t> and Timna regions of the Arabah. The next slide includes labels.</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ws110615224</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16948718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t>The Iron II fortress at Tamar (cf. 1 Kgs 9:18) may have been directed at controlling and accessing the copper trade from</a:t>
            </a:r>
            <a:r>
              <a:rPr lang="en-US" baseline="0" dirty="0"/>
              <a:t> the </a:t>
            </a:r>
            <a:r>
              <a:rPr lang="en-US" baseline="0" dirty="0" err="1"/>
              <a:t>Feinan</a:t>
            </a:r>
            <a:r>
              <a:rPr lang="en-US" baseline="0" dirty="0"/>
              <a:t> and Timna regions of the Arabah. </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ws110615224</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16948718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The Iron Age gate at Ein </a:t>
            </a:r>
            <a:r>
              <a:rPr lang="en-US" dirty="0" err="1"/>
              <a:t>Hatzeva</a:t>
            </a:r>
            <a:r>
              <a:rPr lang="en-US" dirty="0"/>
              <a:t>/Tamar has four chambers, which</a:t>
            </a:r>
            <a:r>
              <a:rPr lang="en-US" baseline="0" dirty="0"/>
              <a:t> could have incorporated three sets of gates. </a:t>
            </a:r>
            <a:r>
              <a:rPr lang="en-US" dirty="0"/>
              <a:t>With walls preserved to a height of 15 feet (4.6 m) in places, the Iron Age fortress located at Ein </a:t>
            </a:r>
            <a:r>
              <a:rPr lang="en-US" dirty="0" err="1"/>
              <a:t>Hatzeva</a:t>
            </a:r>
            <a:r>
              <a:rPr lang="en-US" dirty="0"/>
              <a:t> (300 x 300 feet [91 x 91 m]) was much larger than the Roman fortress (150 x 150 feet [46 x 46 m]; Cohen 1993: 593–94). Six levels are identifiable at Ein </a:t>
            </a:r>
            <a:r>
              <a:rPr lang="en-US" dirty="0" err="1"/>
              <a:t>Hatzeva</a:t>
            </a:r>
            <a:r>
              <a:rPr lang="en-US" dirty="0"/>
              <a:t>, ranging from the 10th century BC to the 7th century AD. </a:t>
            </a:r>
          </a:p>
          <a:p>
            <a:pPr marL="0" indent="0">
              <a:spcBef>
                <a:spcPct val="0"/>
              </a:spcBef>
              <a:buFontTx/>
              <a:buNone/>
            </a:pPr>
            <a:endParaRPr lang="en-US" dirty="0"/>
          </a:p>
          <a:p>
            <a:pPr marL="0" indent="0">
              <a:spcBef>
                <a:spcPct val="0"/>
              </a:spcBef>
              <a:buFontTx/>
              <a:buNone/>
            </a:pPr>
            <a:r>
              <a:rPr lang="en-US" b="1" dirty="0"/>
              <a:t>Reference:</a:t>
            </a:r>
          </a:p>
          <a:p>
            <a:pPr marL="0" indent="0">
              <a:spcBef>
                <a:spcPct val="0"/>
              </a:spcBef>
              <a:buFontTx/>
              <a:buNone/>
            </a:pPr>
            <a:r>
              <a:rPr lang="en-US" dirty="0"/>
              <a:t>Cohen, Rudolf.</a:t>
            </a:r>
          </a:p>
          <a:p>
            <a:pPr marL="685800" indent="-457200">
              <a:spcBef>
                <a:spcPct val="0"/>
              </a:spcBef>
              <a:buFontTx/>
              <a:buNone/>
              <a:tabLst>
                <a:tab pos="685800" algn="l"/>
              </a:tabLst>
            </a:pPr>
            <a:r>
              <a:rPr lang="en-US" dirty="0"/>
              <a:t>1993	</a:t>
            </a:r>
            <a:r>
              <a:rPr lang="en-US" dirty="0" err="1"/>
              <a:t>Hazeva</a:t>
            </a:r>
            <a:r>
              <a:rPr lang="en-US" dirty="0"/>
              <a:t>, </a:t>
            </a:r>
            <a:r>
              <a:rPr lang="en-US" dirty="0" err="1"/>
              <a:t>Mezad</a:t>
            </a:r>
            <a:r>
              <a:rPr lang="en-US" dirty="0"/>
              <a:t>. </a:t>
            </a:r>
            <a:r>
              <a:rPr lang="en-US" i="1" dirty="0"/>
              <a:t>New Encyclopedia of Archaeological Excavations in the Holy Land</a:t>
            </a:r>
            <a:r>
              <a:rPr lang="en-US" dirty="0"/>
              <a:t>, vo</a:t>
            </a:r>
            <a:r>
              <a:rPr lang="en-US" baseline="0" dirty="0"/>
              <a:t>l. 2,</a:t>
            </a:r>
            <a:r>
              <a:rPr lang="en-US" dirty="0"/>
              <a:t> e</a:t>
            </a:r>
            <a:r>
              <a:rPr lang="en-US" baseline="0" dirty="0"/>
              <a:t>d. E. Stern. Jerusalem: Carta.</a:t>
            </a:r>
            <a:endParaRPr lang="en-US" dirty="0"/>
          </a:p>
          <a:p>
            <a:endParaRPr lang="en-US" dirty="0"/>
          </a:p>
          <a:p>
            <a:r>
              <a:rPr lang="en-US" dirty="0"/>
              <a:t>tb022804727</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16948718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Among the ruins of the ancient city of Tamar, many religious artifacts were discovered which could be completely restored. While all of the vessels were broken, every piece was present, having been deliberately crushed after being placed in a pit. Ashlar stones had been dropped upon them, suggesting that the destruction of these religious artifacts was part of a religious reform like that of King Josiah. Excavators, however, disagree as to whether or not these artifacts were destroyed under Josiah’s reform. Among the 75 objects found in a pit at Ein </a:t>
            </a:r>
            <a:r>
              <a:rPr lang="en-US" dirty="0" err="1"/>
              <a:t>Hatzeva</a:t>
            </a:r>
            <a:r>
              <a:rPr lang="en-US" dirty="0"/>
              <a:t> were 7 limestone incense altars, 15 bowls on attached pedestals, 11 chalices (vessels used for the offering of incense), and a stone sculpture with stylized human features.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tb010710939</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24774065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err="1"/>
              <a:t>Zair</a:t>
            </a:r>
            <a:r>
              <a:rPr lang="en-US" b="0" i="0" baseline="0" dirty="0"/>
              <a:t> (Heb. </a:t>
            </a:r>
            <a:r>
              <a:rPr lang="he-IL" sz="1200" kern="1200" dirty="0">
                <a:solidFill>
                  <a:schemeClr val="tx1"/>
                </a:solidFill>
                <a:latin typeface="+mn-lt"/>
                <a:ea typeface="+mn-ea"/>
                <a:cs typeface="+mn-cs"/>
              </a:rPr>
              <a:t>צָעִיר</a:t>
            </a:r>
            <a:r>
              <a:rPr lang="en-US" b="0" i="0" baseline="0" dirty="0"/>
              <a:t>) appears only here in the Hebrew Bible and is most likely intended to refer to Zoar (Heb. </a:t>
            </a:r>
            <a:r>
              <a:rPr lang="he-IL" sz="1200" kern="1200" dirty="0">
                <a:solidFill>
                  <a:schemeClr val="tx1"/>
                </a:solidFill>
                <a:latin typeface="+mn-lt"/>
                <a:ea typeface="+mn-ea"/>
                <a:cs typeface="+mn-cs"/>
              </a:rPr>
              <a:t>צֹעַר</a:t>
            </a:r>
            <a:r>
              <a:rPr lang="en-US" b="0" i="0" baseline="0" dirty="0"/>
              <a:t>). The place name is missing altogether from the parallel account in 2 Chronicles 21:9. </a:t>
            </a:r>
            <a:r>
              <a:rPr lang="en-US" dirty="0">
                <a:ea typeface="ＭＳ Ｐゴシック" pitchFamily="34" charset="-128"/>
              </a:rPr>
              <a:t>The various</a:t>
            </a:r>
            <a:r>
              <a:rPr lang="en-US" baseline="0" dirty="0">
                <a:ea typeface="ＭＳ Ｐゴシック" pitchFamily="34" charset="-128"/>
              </a:rPr>
              <a:t> references to </a:t>
            </a:r>
            <a:r>
              <a:rPr lang="en-US" baseline="0" dirty="0" err="1">
                <a:ea typeface="ＭＳ Ｐゴシック" pitchFamily="34" charset="-128"/>
              </a:rPr>
              <a:t>Zoar</a:t>
            </a:r>
            <a:r>
              <a:rPr lang="en-US" baseline="0" dirty="0">
                <a:ea typeface="ＭＳ Ｐゴシック" pitchFamily="34" charset="-128"/>
              </a:rPr>
              <a:t> (</a:t>
            </a:r>
            <a:r>
              <a:rPr lang="de-DE" baseline="0" dirty="0">
                <a:ea typeface="ＭＳ Ｐゴシック" pitchFamily="34" charset="-128"/>
              </a:rPr>
              <a:t>Gen 13:10; 14:2, 8; 19:22–23, 30; Deut 34:3; </a:t>
            </a:r>
            <a:r>
              <a:rPr lang="de-DE" baseline="0" dirty="0" err="1">
                <a:ea typeface="ＭＳ Ｐゴシック" pitchFamily="34" charset="-128"/>
              </a:rPr>
              <a:t>Is</a:t>
            </a:r>
            <a:r>
              <a:rPr lang="de-DE" baseline="0" dirty="0">
                <a:ea typeface="ＭＳ Ｐゴシック" pitchFamily="34" charset="-128"/>
              </a:rPr>
              <a:t> 15:5; </a:t>
            </a:r>
            <a:r>
              <a:rPr lang="de-DE" baseline="0" dirty="0" err="1">
                <a:ea typeface="ＭＳ Ｐゴシック" pitchFamily="34" charset="-128"/>
              </a:rPr>
              <a:t>Jer</a:t>
            </a:r>
            <a:r>
              <a:rPr lang="de-DE" baseline="0" dirty="0">
                <a:ea typeface="ＭＳ Ｐゴシック" pitchFamily="34" charset="-128"/>
              </a:rPr>
              <a:t> 48:34</a:t>
            </a:r>
            <a:r>
              <a:rPr lang="en-US" baseline="0" dirty="0">
                <a:ea typeface="ＭＳ Ｐゴシック" pitchFamily="34" charset="-128"/>
              </a:rPr>
              <a:t>) indicate that the site </a:t>
            </a:r>
            <a:r>
              <a:rPr lang="en-US" dirty="0">
                <a:ea typeface="ＭＳ Ｐゴシック" pitchFamily="34" charset="-128"/>
              </a:rPr>
              <a:t>was</a:t>
            </a:r>
            <a:r>
              <a:rPr lang="en-US" baseline="0" dirty="0">
                <a:ea typeface="ＭＳ Ｐゴシック" pitchFamily="34" charset="-128"/>
              </a:rPr>
              <a:t> almost certainly located south of the Dead Sea in the </a:t>
            </a:r>
            <a:r>
              <a:rPr lang="en-US" baseline="0" dirty="0" err="1">
                <a:ea typeface="ＭＳ Ｐゴシック" pitchFamily="34" charset="-128"/>
              </a:rPr>
              <a:t>Ghor</a:t>
            </a:r>
            <a:r>
              <a:rPr lang="en-US" baseline="0" dirty="0">
                <a:ea typeface="ＭＳ Ｐゴシック" pitchFamily="34" charset="-128"/>
              </a:rPr>
              <a:t> </a:t>
            </a:r>
            <a:r>
              <a:rPr lang="en-US" baseline="0" dirty="0" err="1">
                <a:ea typeface="ＭＳ Ｐゴシック" pitchFamily="34" charset="-128"/>
              </a:rPr>
              <a:t>es-Safiyeh</a:t>
            </a:r>
            <a:r>
              <a:rPr lang="en-US" baseline="0" dirty="0">
                <a:ea typeface="ＭＳ Ｐゴシック" pitchFamily="34" charset="-128"/>
              </a:rPr>
              <a:t>, and probably localized at Safi (for later references that confirm this identification see </a:t>
            </a:r>
            <a:r>
              <a:rPr lang="en-US" baseline="0" dirty="0" err="1">
                <a:ea typeface="ＭＳ Ｐゴシック" pitchFamily="34" charset="-128"/>
              </a:rPr>
              <a:t>Astour</a:t>
            </a:r>
            <a:r>
              <a:rPr lang="en-US" baseline="0" dirty="0">
                <a:ea typeface="ＭＳ Ｐゴシック" pitchFamily="34" charset="-128"/>
              </a:rPr>
              <a:t> 1992: 1107).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The Safi region was repeatedly inhabited throughout history, and the town site existed at least as early as the Early Bronze Age. In 1924, Albright made soundings at Safi, supposing that it might be the biblical city of </a:t>
            </a:r>
            <a:r>
              <a:rPr lang="en-US" dirty="0" err="1">
                <a:ea typeface="ＭＳ Ｐゴシック" pitchFamily="34" charset="-128"/>
              </a:rPr>
              <a:t>Zoar</a:t>
            </a:r>
            <a:r>
              <a:rPr lang="en-US" dirty="0">
                <a:ea typeface="ＭＳ Ｐゴシック" pitchFamily="34" charset="-128"/>
              </a:rPr>
              <a:t>, but he discovered only pottery of the later periods. Nelson Glueck visited Safi in 1934 and identified Early Bronze and Middle Bronze pottery and tombs, as did </a:t>
            </a:r>
            <a:r>
              <a:rPr lang="en-US" dirty="0" err="1">
                <a:ea typeface="ＭＳ Ｐゴシック" pitchFamily="34" charset="-128"/>
              </a:rPr>
              <a:t>Rast</a:t>
            </a:r>
            <a:r>
              <a:rPr lang="en-US" dirty="0">
                <a:ea typeface="ＭＳ Ｐゴシック" pitchFamily="34" charset="-128"/>
              </a:rPr>
              <a:t> and </a:t>
            </a:r>
            <a:r>
              <a:rPr lang="en-US" dirty="0" err="1">
                <a:ea typeface="ＭＳ Ｐゴシック" pitchFamily="34" charset="-128"/>
              </a:rPr>
              <a:t>Schaub</a:t>
            </a:r>
            <a:r>
              <a:rPr lang="en-US" dirty="0">
                <a:ea typeface="ＭＳ Ｐゴシック" pitchFamily="34" charset="-128"/>
              </a:rPr>
              <a:t> in their 1973 survey. </a:t>
            </a:r>
          </a:p>
          <a:p>
            <a:endParaRPr lang="en-US" dirty="0"/>
          </a:p>
          <a:p>
            <a:r>
              <a:rPr lang="en-US" b="1" dirty="0"/>
              <a:t>Reference:</a:t>
            </a:r>
          </a:p>
          <a:p>
            <a:r>
              <a:rPr lang="tr-TR" sz="1200" b="0" i="0" u="none" strike="noStrike" kern="1200" baseline="0" dirty="0">
                <a:solidFill>
                  <a:schemeClr val="tx1"/>
                </a:solidFill>
                <a:latin typeface="+mn-lt"/>
                <a:ea typeface="+mn-ea"/>
                <a:cs typeface="+mn-cs"/>
              </a:rPr>
              <a:t>Astour, M</a:t>
            </a:r>
            <a:r>
              <a:rPr lang="en-US" sz="1200" b="0" i="0" u="none" strike="noStrike" kern="1200" baseline="0" dirty="0" err="1">
                <a:solidFill>
                  <a:schemeClr val="tx1"/>
                </a:solidFill>
                <a:latin typeface="+mn-lt"/>
                <a:ea typeface="+mn-ea"/>
                <a:cs typeface="+mn-cs"/>
              </a:rPr>
              <a:t>ichael</a:t>
            </a:r>
            <a:r>
              <a:rPr lang="tr-TR" sz="1200" b="0" i="0" u="none" strike="noStrike" kern="1200" baseline="0" dirty="0">
                <a:solidFill>
                  <a:schemeClr val="tx1"/>
                </a:solidFill>
                <a:latin typeface="+mn-lt"/>
                <a:ea typeface="+mn-ea"/>
                <a:cs typeface="+mn-cs"/>
              </a:rPr>
              <a:t> C.</a:t>
            </a:r>
            <a:endParaRPr lang="en-US" sz="1200" b="0" i="0" u="none" strike="noStrike" kern="1200" baseline="0" dirty="0">
              <a:solidFill>
                <a:schemeClr val="tx1"/>
              </a:solidFill>
              <a:latin typeface="+mn-lt"/>
              <a:ea typeface="+mn-ea"/>
              <a:cs typeface="+mn-cs"/>
            </a:endParaRPr>
          </a:p>
          <a:p>
            <a:pPr marL="685800" indent="-457200">
              <a:tabLst>
                <a:tab pos="685800" algn="l"/>
              </a:tabLst>
            </a:pPr>
            <a:r>
              <a:rPr lang="tr-TR" sz="1200" b="0" i="0" u="none" strike="noStrike" kern="1200" baseline="0" dirty="0">
                <a:solidFill>
                  <a:schemeClr val="tx1"/>
                </a:solidFill>
                <a:latin typeface="+mn-lt"/>
                <a:ea typeface="+mn-ea"/>
                <a:cs typeface="+mn-cs"/>
              </a:rPr>
              <a:t>1992</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Zoar</a:t>
            </a:r>
            <a:r>
              <a:rPr lang="en-US" sz="1200" b="0" i="0" u="none" strike="noStrike" kern="1200" baseline="0" dirty="0">
                <a:solidFill>
                  <a:schemeClr val="tx1"/>
                </a:solidFill>
                <a:latin typeface="+mn-lt"/>
                <a:ea typeface="+mn-ea"/>
                <a:cs typeface="+mn-cs"/>
              </a:rPr>
              <a:t>. </a:t>
            </a:r>
            <a:r>
              <a:rPr lang="tr-TR" sz="1200" b="0" i="1" u="none" strike="noStrike" kern="1200" baseline="0" dirty="0">
                <a:solidFill>
                  <a:schemeClr val="tx1"/>
                </a:solidFill>
                <a:latin typeface="+mn-lt"/>
                <a:ea typeface="+mn-ea"/>
                <a:cs typeface="+mn-cs"/>
              </a:rPr>
              <a:t>Anchor Bible Dictionary</a:t>
            </a:r>
            <a:r>
              <a:rPr lang="tr-T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vol. </a:t>
            </a:r>
            <a:r>
              <a:rPr lang="tr-TR" sz="1200" b="0" i="0" u="none" strike="noStrike" kern="1200" baseline="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a:t>
            </a:r>
            <a:r>
              <a:rPr lang="en-US" sz="1200" b="0" i="0" u="none" strike="noStrike" kern="1200" dirty="0">
                <a:solidFill>
                  <a:schemeClr val="tx1"/>
                </a:solidFill>
                <a:latin typeface="+mn-lt"/>
                <a:ea typeface="+mn-ea"/>
                <a:cs typeface="+mn-cs"/>
              </a:rPr>
              <a:t> ed. D. </a:t>
            </a:r>
            <a:r>
              <a:rPr lang="en-US" dirty="0"/>
              <a:t>N. Freedman</a:t>
            </a:r>
            <a:r>
              <a:rPr lang="tr-T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New</a:t>
            </a:r>
            <a:r>
              <a:rPr lang="en-US" sz="1200" b="0" i="0" u="none" strike="noStrike" kern="1200" dirty="0">
                <a:solidFill>
                  <a:schemeClr val="tx1"/>
                </a:solidFill>
                <a:latin typeface="+mn-lt"/>
                <a:ea typeface="+mn-ea"/>
                <a:cs typeface="+mn-cs"/>
              </a:rPr>
              <a:t> York: Doubleday.</a:t>
            </a:r>
            <a:endParaRPr lang="en-US" dirty="0"/>
          </a:p>
          <a:p>
            <a:endParaRPr lang="en-US" dirty="0"/>
          </a:p>
          <a:p>
            <a:r>
              <a:rPr lang="en-US" dirty="0"/>
              <a:t>tb061604840</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41536700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This photo was taken atop Safi, looking northwest toward the southern end of the Dead Sea. The hills of the southern Judean wilderness can be seen on the horizon. </a:t>
            </a:r>
            <a:r>
              <a:rPr lang="en-US" dirty="0"/>
              <a:t>Excavations by the Jordanian Department of Antiquities in 1995 cataloged more than 2,000 Early Bronze Age tombs in this area. </a:t>
            </a:r>
            <a:r>
              <a:rPr lang="en-US" b="0" i="0" baseline="0" dirty="0"/>
              <a:t>The pits visible in the foreground are Early Bronze Age tombs that have been robbed out in recent years by illegal diggers.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a:t>tb061604843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41536700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The Byzantine site of </a:t>
            </a:r>
            <a:r>
              <a:rPr lang="en-US" dirty="0" err="1">
                <a:ea typeface="ＭＳ Ｐゴシック" pitchFamily="34" charset="-128"/>
              </a:rPr>
              <a:t>Zoora</a:t>
            </a:r>
            <a:r>
              <a:rPr lang="en-US" dirty="0">
                <a:ea typeface="ＭＳ Ｐゴシック" pitchFamily="34" charset="-128"/>
              </a:rPr>
              <a:t> (biblical </a:t>
            </a:r>
            <a:r>
              <a:rPr lang="en-US" dirty="0" err="1">
                <a:ea typeface="ＭＳ Ｐゴシック" pitchFamily="34" charset="-128"/>
              </a:rPr>
              <a:t>Zoar</a:t>
            </a:r>
            <a:r>
              <a:rPr lang="en-US" dirty="0">
                <a:ea typeface="ＭＳ Ｐゴシック" pitchFamily="34" charset="-128"/>
              </a:rPr>
              <a:t>) is located on the Medeba map on the southeastern shore of the Dead Sea, and has been identified with Tell </a:t>
            </a:r>
            <a:r>
              <a:rPr lang="en-US" dirty="0" err="1">
                <a:ea typeface="ＭＳ Ｐゴシック" pitchFamily="34" charset="-128"/>
              </a:rPr>
              <a:t>Seh</a:t>
            </a:r>
            <a:r>
              <a:rPr lang="en-US" dirty="0">
                <a:ea typeface="ＭＳ Ｐゴシック" pitchFamily="34" charset="-128"/>
              </a:rPr>
              <a:t> Isa, near es-Safi. Next to </a:t>
            </a:r>
            <a:r>
              <a:rPr lang="en-US" dirty="0" err="1">
                <a:ea typeface="ＭＳ Ｐゴシック" pitchFamily="34" charset="-128"/>
              </a:rPr>
              <a:t>Zoora</a:t>
            </a:r>
            <a:r>
              <a:rPr lang="en-US" dirty="0">
                <a:ea typeface="ＭＳ Ｐゴシック" pitchFamily="34" charset="-128"/>
              </a:rPr>
              <a:t> on the Medeba map is the Sanctuary of St. Lot, which has recently been excavated (</a:t>
            </a:r>
            <a:r>
              <a:rPr lang="en-US" dirty="0" err="1">
                <a:ea typeface="ＭＳ Ｐゴシック" pitchFamily="34" charset="-128"/>
              </a:rPr>
              <a:t>Politis</a:t>
            </a:r>
            <a:r>
              <a:rPr lang="en-US" baseline="0" dirty="0">
                <a:ea typeface="ＭＳ Ｐゴシック" pitchFamily="34" charset="-128"/>
              </a:rPr>
              <a:t> 2004)</a:t>
            </a:r>
            <a:r>
              <a:rPr lang="en-US" dirty="0">
                <a:ea typeface="ＭＳ Ｐゴシック" pitchFamily="34" charset="-128"/>
              </a:rPr>
              <a:t>. Deir Ain </a:t>
            </a:r>
            <a:r>
              <a:rPr lang="en-US" dirty="0" err="1">
                <a:ea typeface="ＭＳ Ｐゴシック" pitchFamily="34" charset="-128"/>
              </a:rPr>
              <a:t>Abata</a:t>
            </a:r>
            <a:r>
              <a:rPr lang="en-US" dirty="0">
                <a:ea typeface="ＭＳ Ｐゴシック" pitchFamily="34" charset="-128"/>
              </a:rPr>
              <a:t> means the “Monastery of the </a:t>
            </a:r>
            <a:r>
              <a:rPr lang="en-US" dirty="0" err="1">
                <a:ea typeface="ＭＳ Ｐゴシック" pitchFamily="34" charset="-128"/>
              </a:rPr>
              <a:t>Abata</a:t>
            </a:r>
            <a:r>
              <a:rPr lang="en-US" dirty="0">
                <a:ea typeface="ＭＳ Ｐゴシック" pitchFamily="34" charset="-128"/>
              </a:rPr>
              <a:t> spring.” </a:t>
            </a:r>
            <a:r>
              <a:rPr lang="en-US" dirty="0" err="1">
                <a:ea typeface="ＭＳ Ｐゴシック" pitchFamily="34" charset="-128"/>
              </a:rPr>
              <a:t>Deir</a:t>
            </a:r>
            <a:r>
              <a:rPr lang="en-US" baseline="0" dirty="0">
                <a:ea typeface="ＭＳ Ｐゴシック" pitchFamily="34" charset="-128"/>
              </a:rPr>
              <a:t> Ain </a:t>
            </a:r>
            <a:r>
              <a:rPr lang="en-US" baseline="0" dirty="0" err="1">
                <a:ea typeface="ＭＳ Ｐゴシック" pitchFamily="34" charset="-128"/>
              </a:rPr>
              <a:t>Abata</a:t>
            </a:r>
            <a:r>
              <a:rPr lang="en-US" baseline="0" dirty="0">
                <a:ea typeface="ＭＳ Ｐゴシック" pitchFamily="34" charset="-128"/>
              </a:rPr>
              <a:t> is about 2.5 miles (4 km) from </a:t>
            </a:r>
            <a:r>
              <a:rPr lang="en-US" baseline="0" dirty="0" err="1">
                <a:ea typeface="ＭＳ Ｐゴシック" pitchFamily="34" charset="-128"/>
              </a:rPr>
              <a:t>es</a:t>
            </a:r>
            <a:r>
              <a:rPr lang="en-US" baseline="0" dirty="0">
                <a:ea typeface="ＭＳ Ｐゴシック" pitchFamily="34" charset="-128"/>
              </a:rPr>
              <a:t>-Safi. </a:t>
            </a:r>
            <a:r>
              <a:rPr lang="en-US" dirty="0">
                <a:ea typeface="ＭＳ Ｐゴシック" pitchFamily="34" charset="-128"/>
              </a:rPr>
              <a:t>The</a:t>
            </a:r>
            <a:r>
              <a:rPr lang="en-US" baseline="0" dirty="0">
                <a:ea typeface="ＭＳ Ｐゴシック" pitchFamily="34" charset="-128"/>
              </a:rPr>
              <a:t> next slide includes labels.</a:t>
            </a:r>
            <a:endParaRPr lang="en-US" dirty="0">
              <a:ea typeface="ＭＳ Ｐゴシック" pitchFamily="34" charset="-128"/>
            </a:endParaRPr>
          </a:p>
          <a:p>
            <a:pPr eaLnBrk="1" hangingPunct="1"/>
            <a:endParaRPr lang="en-US" dirty="0">
              <a:ea typeface="ＭＳ Ｐゴシック" pitchFamily="34" charset="-128"/>
            </a:endParaRPr>
          </a:p>
          <a:p>
            <a:pPr eaLnBrk="1" hangingPunct="1"/>
            <a:r>
              <a:rPr lang="en-US" b="1" dirty="0">
                <a:ea typeface="ＭＳ Ｐゴシック" pitchFamily="34" charset="-128"/>
              </a:rPr>
              <a:t>Reference:</a:t>
            </a:r>
          </a:p>
          <a:p>
            <a:pPr eaLnBrk="1" hangingPunct="1"/>
            <a:r>
              <a:rPr lang="en-US" dirty="0" err="1">
                <a:ea typeface="ＭＳ Ｐゴシック" pitchFamily="34" charset="-128"/>
              </a:rPr>
              <a:t>Politis</a:t>
            </a:r>
            <a:r>
              <a:rPr lang="en-US" dirty="0">
                <a:ea typeface="ＭＳ Ｐゴシック" pitchFamily="34" charset="-128"/>
              </a:rPr>
              <a:t>, Konstantinos.</a:t>
            </a:r>
          </a:p>
          <a:p>
            <a:pPr marL="685800" indent="-457200" eaLnBrk="1" hangingPunct="1">
              <a:tabLst>
                <a:tab pos="685800" algn="l"/>
              </a:tabLst>
            </a:pPr>
            <a:r>
              <a:rPr lang="en-US" dirty="0">
                <a:ea typeface="ＭＳ Ｐゴシック" pitchFamily="34" charset="-128"/>
              </a:rPr>
              <a:t>2004	Where Lot’s Daughters Seduced Their</a:t>
            </a:r>
            <a:r>
              <a:rPr lang="en-US" baseline="0" dirty="0">
                <a:ea typeface="ＭＳ Ｐゴシック" pitchFamily="34" charset="-128"/>
              </a:rPr>
              <a:t> Father. </a:t>
            </a:r>
            <a:r>
              <a:rPr lang="en-US" i="1" baseline="0" dirty="0">
                <a:ea typeface="ＭＳ Ｐゴシック" pitchFamily="34" charset="-128"/>
              </a:rPr>
              <a:t>Biblical Archaeology Review </a:t>
            </a:r>
            <a:r>
              <a:rPr lang="en-US" baseline="0" dirty="0">
                <a:ea typeface="ＭＳ Ｐゴシック" pitchFamily="34" charset="-128"/>
              </a:rPr>
              <a:t>30/1: 20–31, 64.</a:t>
            </a:r>
            <a:endParaRPr lang="en-US" dirty="0">
              <a:ea typeface="ＭＳ Ｐゴシック" pitchFamily="34" charset="-128"/>
            </a:endParaRPr>
          </a:p>
          <a:p>
            <a:pPr eaLnBrk="1" hangingPunct="1"/>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tb061604851</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4153670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Famine</a:t>
            </a:r>
            <a:r>
              <a:rPr lang="en-US" baseline="0" dirty="0"/>
              <a:t> </a:t>
            </a:r>
            <a:r>
              <a:rPr lang="en-US" dirty="0"/>
              <a:t>is </a:t>
            </a:r>
            <a:r>
              <a:rPr lang="en-US" baseline="0" dirty="0"/>
              <a:t>illustrated here by a small statue of a woman that may be intended to depict someone in a state of starvation. </a:t>
            </a:r>
            <a:r>
              <a:rPr lang="en-US" dirty="0"/>
              <a:t>This image comes from The Metropolitan Museum of Art and is in the public domain. Source: https://www.metmuseum.org/art/collection/search/245538</a:t>
            </a:r>
          </a:p>
          <a:p>
            <a:endParaRPr lang="en-US" dirty="0"/>
          </a:p>
          <a:p>
            <a:r>
              <a:rPr lang="en-US" dirty="0"/>
              <a:t>met245538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12</a:t>
            </a:fld>
            <a:endParaRPr lang="en-US"/>
          </a:p>
        </p:txBody>
      </p:sp>
    </p:spTree>
    <p:extLst>
      <p:ext uri="{BB962C8B-B14F-4D97-AF65-F5344CB8AC3E}">
        <p14:creationId xmlns:p14="http://schemas.microsoft.com/office/powerpoint/2010/main" val="3729357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The Byzantine site of </a:t>
            </a:r>
            <a:r>
              <a:rPr lang="en-US" dirty="0" err="1">
                <a:ea typeface="ＭＳ Ｐゴシック" pitchFamily="34" charset="-128"/>
              </a:rPr>
              <a:t>Zoora</a:t>
            </a:r>
            <a:r>
              <a:rPr lang="en-US" dirty="0">
                <a:ea typeface="ＭＳ Ｐゴシック" pitchFamily="34" charset="-128"/>
              </a:rPr>
              <a:t> (biblical </a:t>
            </a:r>
            <a:r>
              <a:rPr lang="en-US" dirty="0" err="1">
                <a:ea typeface="ＭＳ Ｐゴシック" pitchFamily="34" charset="-128"/>
              </a:rPr>
              <a:t>Zoar</a:t>
            </a:r>
            <a:r>
              <a:rPr lang="en-US" dirty="0">
                <a:ea typeface="ＭＳ Ｐゴシック" pitchFamily="34" charset="-128"/>
              </a:rPr>
              <a:t>) is located on the Medeba map on the southeastern shore of the Dead Sea, and has been identified with Tell </a:t>
            </a:r>
            <a:r>
              <a:rPr lang="en-US" dirty="0" err="1">
                <a:ea typeface="ＭＳ Ｐゴシック" pitchFamily="34" charset="-128"/>
              </a:rPr>
              <a:t>Seh</a:t>
            </a:r>
            <a:r>
              <a:rPr lang="en-US" dirty="0">
                <a:ea typeface="ＭＳ Ｐゴシック" pitchFamily="34" charset="-128"/>
              </a:rPr>
              <a:t> Isa, near </a:t>
            </a:r>
            <a:r>
              <a:rPr lang="en-US" dirty="0" err="1">
                <a:ea typeface="ＭＳ Ｐゴシック" pitchFamily="34" charset="-128"/>
              </a:rPr>
              <a:t>es</a:t>
            </a:r>
            <a:r>
              <a:rPr lang="en-US" dirty="0">
                <a:ea typeface="ＭＳ Ｐゴシック" pitchFamily="34" charset="-128"/>
              </a:rPr>
              <a:t>-Safi. Next to </a:t>
            </a:r>
            <a:r>
              <a:rPr lang="en-US" dirty="0" err="1">
                <a:ea typeface="ＭＳ Ｐゴシック" pitchFamily="34" charset="-128"/>
              </a:rPr>
              <a:t>Zoora</a:t>
            </a:r>
            <a:r>
              <a:rPr lang="en-US" dirty="0">
                <a:ea typeface="ＭＳ Ｐゴシック" pitchFamily="34" charset="-128"/>
              </a:rPr>
              <a:t> on the Medeba map is the Sanctuary of St. Lot, which has recently been excavated (</a:t>
            </a:r>
            <a:r>
              <a:rPr lang="en-US" dirty="0" err="1">
                <a:ea typeface="ＭＳ Ｐゴシック" pitchFamily="34" charset="-128"/>
              </a:rPr>
              <a:t>Politis</a:t>
            </a:r>
            <a:r>
              <a:rPr lang="en-US" baseline="0" dirty="0">
                <a:ea typeface="ＭＳ Ｐゴシック" pitchFamily="34" charset="-128"/>
              </a:rPr>
              <a:t> 2004)</a:t>
            </a:r>
            <a:r>
              <a:rPr lang="en-US" dirty="0">
                <a:ea typeface="ＭＳ Ｐゴシック" pitchFamily="34" charset="-128"/>
              </a:rPr>
              <a:t>. Deir Ain </a:t>
            </a:r>
            <a:r>
              <a:rPr lang="en-US" dirty="0" err="1">
                <a:ea typeface="ＭＳ Ｐゴシック" pitchFamily="34" charset="-128"/>
              </a:rPr>
              <a:t>Abata</a:t>
            </a:r>
            <a:r>
              <a:rPr lang="en-US" dirty="0">
                <a:ea typeface="ＭＳ Ｐゴシック" pitchFamily="34" charset="-128"/>
              </a:rPr>
              <a:t> means the “Monastery of the </a:t>
            </a:r>
            <a:r>
              <a:rPr lang="en-US" dirty="0" err="1">
                <a:ea typeface="ＭＳ Ｐゴシック" pitchFamily="34" charset="-128"/>
              </a:rPr>
              <a:t>Abata</a:t>
            </a:r>
            <a:r>
              <a:rPr lang="en-US" dirty="0">
                <a:ea typeface="ＭＳ Ｐゴシック" pitchFamily="34" charset="-128"/>
              </a:rPr>
              <a:t> spring.” Deir</a:t>
            </a:r>
            <a:r>
              <a:rPr lang="en-US" baseline="0" dirty="0">
                <a:ea typeface="ＭＳ Ｐゴシック" pitchFamily="34" charset="-128"/>
              </a:rPr>
              <a:t> Ain </a:t>
            </a:r>
            <a:r>
              <a:rPr lang="en-US" baseline="0" dirty="0" err="1">
                <a:ea typeface="ＭＳ Ｐゴシック" pitchFamily="34" charset="-128"/>
              </a:rPr>
              <a:t>Abata</a:t>
            </a:r>
            <a:r>
              <a:rPr lang="en-US" baseline="0" dirty="0">
                <a:ea typeface="ＭＳ Ｐゴシック" pitchFamily="34" charset="-128"/>
              </a:rPr>
              <a:t> is about 2.5 miles (4 km) from </a:t>
            </a:r>
            <a:r>
              <a:rPr lang="en-US" baseline="0" dirty="0" err="1">
                <a:ea typeface="ＭＳ Ｐゴシック" pitchFamily="34" charset="-128"/>
              </a:rPr>
              <a:t>es</a:t>
            </a:r>
            <a:r>
              <a:rPr lang="en-US" baseline="0" dirty="0">
                <a:ea typeface="ＭＳ Ｐゴシック" pitchFamily="34" charset="-128"/>
              </a:rPr>
              <a:t>-Safi. </a:t>
            </a:r>
          </a:p>
          <a:p>
            <a:pPr eaLnBrk="1" hangingPunct="1"/>
            <a:endParaRPr lang="en-US" dirty="0">
              <a:ea typeface="ＭＳ Ｐゴシック" pitchFamily="34" charset="-128"/>
            </a:endParaRPr>
          </a:p>
          <a:p>
            <a:pPr eaLnBrk="1" hangingPunct="1"/>
            <a:r>
              <a:rPr lang="en-US" b="1" dirty="0">
                <a:ea typeface="ＭＳ Ｐゴシック" pitchFamily="34" charset="-128"/>
              </a:rPr>
              <a:t>Reference:</a:t>
            </a:r>
          </a:p>
          <a:p>
            <a:pPr eaLnBrk="1" hangingPunct="1"/>
            <a:r>
              <a:rPr lang="en-US" dirty="0" err="1">
                <a:ea typeface="ＭＳ Ｐゴシック" pitchFamily="34" charset="-128"/>
              </a:rPr>
              <a:t>Politis</a:t>
            </a:r>
            <a:r>
              <a:rPr lang="en-US" dirty="0">
                <a:ea typeface="ＭＳ Ｐゴシック" pitchFamily="34" charset="-128"/>
              </a:rPr>
              <a:t>, Konstantinos.</a:t>
            </a:r>
          </a:p>
          <a:p>
            <a:pPr marL="685800" indent="-457200" eaLnBrk="1" hangingPunct="1">
              <a:tabLst>
                <a:tab pos="685800" algn="l"/>
              </a:tabLst>
            </a:pPr>
            <a:r>
              <a:rPr lang="en-US" dirty="0">
                <a:ea typeface="ＭＳ Ｐゴシック" pitchFamily="34" charset="-128"/>
              </a:rPr>
              <a:t>2004	Where Lot’s Daughters Seduced Their</a:t>
            </a:r>
            <a:r>
              <a:rPr lang="en-US" baseline="0" dirty="0">
                <a:ea typeface="ＭＳ Ｐゴシック" pitchFamily="34" charset="-128"/>
              </a:rPr>
              <a:t> Father. </a:t>
            </a:r>
            <a:r>
              <a:rPr lang="en-US" i="1" baseline="0" dirty="0">
                <a:ea typeface="ＭＳ Ｐゴシック" pitchFamily="34" charset="-128"/>
              </a:rPr>
              <a:t>Biblical Archaeology Review </a:t>
            </a:r>
            <a:r>
              <a:rPr lang="en-US" baseline="0" dirty="0">
                <a:ea typeface="ＭＳ Ｐゴシック" pitchFamily="34" charset="-128"/>
              </a:rPr>
              <a:t>30/1: 20–31, 64.</a:t>
            </a:r>
            <a:endParaRPr lang="en-US" dirty="0">
              <a:ea typeface="ＭＳ Ｐゴシック" pitchFamily="34" charset="-128"/>
            </a:endParaRPr>
          </a:p>
          <a:p>
            <a:pPr eaLnBrk="1" hangingPunct="1"/>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tb061604851</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41536700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The church</a:t>
            </a:r>
            <a:r>
              <a:rPr lang="en-US" baseline="0" dirty="0">
                <a:ea typeface="ＭＳ Ｐゴシック" pitchFamily="34" charset="-128"/>
              </a:rPr>
              <a:t> of the monastery at Deir Ain </a:t>
            </a:r>
            <a:r>
              <a:rPr lang="en-US" baseline="0" dirty="0" err="1">
                <a:ea typeface="ＭＳ Ｐゴシック" pitchFamily="34" charset="-128"/>
              </a:rPr>
              <a:t>Abata</a:t>
            </a:r>
            <a:r>
              <a:rPr lang="en-US" baseline="0" dirty="0">
                <a:ea typeface="ＭＳ Ｐゴシック" pitchFamily="34" charset="-128"/>
              </a:rPr>
              <a:t> was constructed to highlight the existence of a natural cave, visible in this photo on the left. Recent excavations in the cave have produced remains from as early as the Middle Bronze Age (</a:t>
            </a:r>
            <a:r>
              <a:rPr lang="en-US" baseline="0" dirty="0" err="1">
                <a:ea typeface="ＭＳ Ｐゴシック" pitchFamily="34" charset="-128"/>
              </a:rPr>
              <a:t>Politis</a:t>
            </a:r>
            <a:r>
              <a:rPr lang="en-US" baseline="0" dirty="0">
                <a:ea typeface="ＭＳ Ｐゴシック" pitchFamily="34" charset="-128"/>
              </a:rPr>
              <a:t> 2004: 30).</a:t>
            </a:r>
            <a:endParaRPr lang="en-US" dirty="0">
              <a:ea typeface="ＭＳ Ｐゴシック" pitchFamily="34" charset="-128"/>
            </a:endParaRPr>
          </a:p>
          <a:p>
            <a:pPr eaLnBrk="1" hangingPunct="1"/>
            <a:endParaRPr lang="en-US" dirty="0">
              <a:ea typeface="ＭＳ Ｐゴシック" pitchFamily="34" charset="-128"/>
            </a:endParaRPr>
          </a:p>
          <a:p>
            <a:r>
              <a:rPr lang="en-US" b="1" dirty="0">
                <a:ea typeface="ＭＳ Ｐゴシック" pitchFamily="34" charset="-128"/>
              </a:rPr>
              <a:t>Reference:</a:t>
            </a:r>
          </a:p>
          <a:p>
            <a:r>
              <a:rPr lang="en-US" dirty="0" err="1">
                <a:ea typeface="ＭＳ Ｐゴシック" pitchFamily="34" charset="-128"/>
              </a:rPr>
              <a:t>Politis</a:t>
            </a:r>
            <a:r>
              <a:rPr lang="en-US" dirty="0">
                <a:ea typeface="ＭＳ Ｐゴシック" pitchFamily="34" charset="-128"/>
              </a:rPr>
              <a:t>, Konstantinos.</a:t>
            </a:r>
          </a:p>
          <a:p>
            <a:pPr marL="685800" indent="-457200">
              <a:tabLst>
                <a:tab pos="685800" algn="l"/>
              </a:tabLst>
            </a:pPr>
            <a:r>
              <a:rPr lang="en-US" dirty="0">
                <a:ea typeface="ＭＳ Ｐゴシック" pitchFamily="34" charset="-128"/>
              </a:rPr>
              <a:t>2004	Where Lot’s Daughters Seduced Their Father. </a:t>
            </a:r>
            <a:r>
              <a:rPr lang="en-US" i="1" dirty="0">
                <a:ea typeface="ＭＳ Ｐゴシック" pitchFamily="34" charset="-128"/>
              </a:rPr>
              <a:t>Biblical Archaeology Review </a:t>
            </a:r>
            <a:r>
              <a:rPr lang="en-US" dirty="0">
                <a:ea typeface="ＭＳ Ｐゴシック" pitchFamily="34" charset="-128"/>
              </a:rPr>
              <a:t>30/1: 20–31, 64.</a:t>
            </a:r>
          </a:p>
          <a:p>
            <a:pPr eaLnBrk="1" hangingPunct="1"/>
            <a:endParaRPr lang="en-US"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tb061604856</a:t>
            </a:r>
            <a:endParaRPr lang="en-US" dirty="0">
              <a:ea typeface="ＭＳ Ｐゴシック" pitchFamily="34" charset="-128"/>
            </a:endParaRPr>
          </a:p>
          <a:p>
            <a:pPr eaLnBrk="1" hangingPunct="1"/>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41536700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This</a:t>
            </a:r>
            <a:r>
              <a:rPr lang="en-US" baseline="0" dirty="0">
                <a:ea typeface="ＭＳ Ｐゴシック" pitchFamily="34" charset="-128"/>
              </a:rPr>
              <a:t> section of the Medeba Map shows the area on the southeastern edge of the Dead Sea. The red-roofed church in the upper right is labelled “The place of Saint L[</a:t>
            </a:r>
            <a:r>
              <a:rPr lang="en-US" baseline="0" dirty="0" err="1">
                <a:ea typeface="ＭＳ Ｐゴシック" pitchFamily="34" charset="-128"/>
              </a:rPr>
              <a:t>ot</a:t>
            </a:r>
            <a:r>
              <a:rPr lang="en-US" baseline="0" dirty="0">
                <a:ea typeface="ＭＳ Ｐゴシック" pitchFamily="34" charset="-128"/>
              </a:rPr>
              <a:t>]” (Gk. </a:t>
            </a:r>
            <a:r>
              <a:rPr lang="el-GR" baseline="0" dirty="0">
                <a:ea typeface="ＭＳ Ｐゴシック" pitchFamily="34" charset="-128"/>
              </a:rPr>
              <a:t>ΤΟ ΤΟΥ ΑΓΙΟΥ Λ</a:t>
            </a:r>
            <a:r>
              <a:rPr lang="en-US" baseline="0" dirty="0">
                <a:ea typeface="ＭＳ Ｐゴシック" pitchFamily="34" charset="-128"/>
              </a:rPr>
              <a:t>[</a:t>
            </a:r>
            <a:r>
              <a:rPr lang="el-GR" baseline="0" dirty="0">
                <a:ea typeface="ＭＳ Ｐゴシック" pitchFamily="34" charset="-128"/>
              </a:rPr>
              <a:t>ΩΤ</a:t>
            </a:r>
            <a:r>
              <a:rPr lang="en-US" baseline="0" dirty="0">
                <a:ea typeface="ＭＳ Ｐゴシック" pitchFamily="34" charset="-128"/>
              </a:rPr>
              <a:t>])</a:t>
            </a:r>
            <a:r>
              <a:rPr lang="el-GR" baseline="0" dirty="0">
                <a:ea typeface="ＭＳ Ｐゴシック" pitchFamily="34" charset="-128"/>
              </a:rPr>
              <a:t>. </a:t>
            </a:r>
            <a:r>
              <a:rPr lang="en-US" baseline="0" dirty="0">
                <a:ea typeface="ＭＳ Ｐゴシック" pitchFamily="34" charset="-128"/>
              </a:rPr>
              <a:t>The village at the middle right, surrounded by palm trees, is identified as “</a:t>
            </a:r>
            <a:r>
              <a:rPr lang="en-US" baseline="0" dirty="0" err="1">
                <a:ea typeface="ＭＳ Ｐゴシック" pitchFamily="34" charset="-128"/>
              </a:rPr>
              <a:t>Balak</a:t>
            </a:r>
            <a:r>
              <a:rPr lang="en-US" baseline="0" dirty="0">
                <a:ea typeface="ＭＳ Ｐゴシック" pitchFamily="34" charset="-128"/>
              </a:rPr>
              <a:t>, also S[</a:t>
            </a:r>
            <a:r>
              <a:rPr lang="en-US" baseline="0" dirty="0" err="1">
                <a:ea typeface="ＭＳ Ｐゴシック" pitchFamily="34" charset="-128"/>
              </a:rPr>
              <a:t>egor</a:t>
            </a:r>
            <a:r>
              <a:rPr lang="en-US" baseline="0" dirty="0">
                <a:ea typeface="ＭＳ Ｐゴシック" pitchFamily="34" charset="-128"/>
              </a:rPr>
              <a:t>], </a:t>
            </a:r>
            <a:r>
              <a:rPr lang="en-US" baseline="0" dirty="0" err="1">
                <a:ea typeface="ＭＳ Ｐゴシック" pitchFamily="34" charset="-128"/>
              </a:rPr>
              <a:t>Zoar</a:t>
            </a:r>
            <a:r>
              <a:rPr lang="en-US" baseline="0" dirty="0">
                <a:ea typeface="ＭＳ Ｐゴシック" pitchFamily="34" charset="-128"/>
              </a:rPr>
              <a:t>” (Gk. </a:t>
            </a:r>
            <a:r>
              <a:rPr lang="el-GR" baseline="0" dirty="0">
                <a:ea typeface="ＭＳ Ｐゴシック" pitchFamily="34" charset="-128"/>
              </a:rPr>
              <a:t>ΒΑΛΑΚ Η ΚΑΙ Σ</a:t>
            </a:r>
            <a:r>
              <a:rPr lang="en-US" baseline="0" dirty="0">
                <a:ea typeface="ＭＳ Ｐゴシック" pitchFamily="34" charset="-128"/>
              </a:rPr>
              <a:t>[</a:t>
            </a:r>
            <a:r>
              <a:rPr lang="el-GR" baseline="0" dirty="0">
                <a:ea typeface="ＭＳ Ｐゴシック" pitchFamily="34" charset="-128"/>
              </a:rPr>
              <a:t>ΕΓΟΡ</a:t>
            </a:r>
            <a:r>
              <a:rPr lang="en-US" baseline="0" dirty="0">
                <a:ea typeface="ＭＳ Ｐゴシック" pitchFamily="34" charset="-128"/>
              </a:rPr>
              <a:t>], </a:t>
            </a:r>
            <a:r>
              <a:rPr lang="el-GR" baseline="0" dirty="0">
                <a:ea typeface="ＭＳ Ｐゴシック" pitchFamily="34" charset="-128"/>
              </a:rPr>
              <a:t>ΖΟΟΡΑ</a:t>
            </a:r>
            <a:r>
              <a:rPr lang="en-US" baseline="0" dirty="0">
                <a:ea typeface="ＭＳ Ｐゴシック" pitchFamily="34" charset="-128"/>
              </a:rPr>
              <a:t>). </a:t>
            </a:r>
            <a:r>
              <a:rPr lang="en-US" dirty="0">
                <a:ea typeface="ＭＳ Ｐゴシック" pitchFamily="34" charset="-128"/>
              </a:rPr>
              <a:t>This image comes from deg777 and is licensed under</a:t>
            </a:r>
            <a:r>
              <a:rPr lang="en-US" baseline="0" dirty="0">
                <a:ea typeface="ＭＳ Ｐゴシック" pitchFamily="34" charset="-128"/>
              </a:rPr>
              <a:t> </a:t>
            </a:r>
            <a:r>
              <a:rPr lang="en-US" dirty="0"/>
              <a:t>CC BY-SA 4.0, via Wikimedia Commons:</a:t>
            </a:r>
            <a:r>
              <a:rPr lang="en-US" baseline="0" dirty="0"/>
              <a:t> https://commons.wikimedia.org/wiki/File:Zoar_on_the_Madaba_map.jpg.</a:t>
            </a:r>
          </a:p>
          <a:p>
            <a:pPr eaLnBrk="1" hangingPunct="1"/>
            <a:endParaRPr lang="en-US" baseline="0" dirty="0">
              <a:ea typeface="ＭＳ Ｐゴシック" pitchFamily="34" charset="-128"/>
            </a:endParaRPr>
          </a:p>
          <a:p>
            <a:pPr eaLnBrk="1" hangingPunct="1"/>
            <a:r>
              <a:rPr lang="en-US" baseline="0" dirty="0">
                <a:ea typeface="ＭＳ Ｐゴシック" pitchFamily="34" charset="-128"/>
              </a:rPr>
              <a:t>wiki01112007084447862</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41536700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relief comes from the palace of Ashurbanipal at Nineveh and was photographed</a:t>
            </a:r>
            <a:r>
              <a:rPr lang="en-US" sz="1200" b="0" i="0" kern="1200" baseline="0" dirty="0">
                <a:solidFill>
                  <a:schemeClr val="tx1"/>
                </a:solidFill>
                <a:effectLst/>
                <a:latin typeface="+mn-lt"/>
                <a:ea typeface="+mn-ea"/>
                <a:cs typeface="+mn-cs"/>
              </a:rPr>
              <a:t> at the Getty Villa in southern California while on loan from the British Museum.</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tb100919375</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40666319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model of</a:t>
            </a:r>
            <a:r>
              <a:rPr lang="en-US" baseline="0" dirty="0"/>
              <a:t> a four-horse chariot with two riders </a:t>
            </a:r>
            <a:r>
              <a:rPr lang="en-US" dirty="0"/>
              <a:t>was photographed</a:t>
            </a:r>
            <a:r>
              <a:rPr lang="en-US" baseline="0" dirty="0"/>
              <a:t>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tb0930199374</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33148910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mn-lt"/>
              </a:rPr>
              <a:t>This relief was photographed at the British Museum. This image comes from </a:t>
            </a:r>
            <a:r>
              <a:rPr lang="en-US" dirty="0" err="1">
                <a:solidFill>
                  <a:srgbClr val="000000"/>
                </a:solidFill>
                <a:latin typeface="+mn-lt"/>
              </a:rPr>
              <a:t>Johnbod</a:t>
            </a:r>
            <a:r>
              <a:rPr lang="en-US" dirty="0">
                <a:solidFill>
                  <a:srgbClr val="000000"/>
                </a:solidFill>
                <a:latin typeface="+mn-lt"/>
              </a:rPr>
              <a:t> and is licensed under </a:t>
            </a:r>
            <a:r>
              <a:rPr lang="en-US" dirty="0"/>
              <a:t>CC BY-SA 4.0, via Wikimedia Commons: https://commons.wikimedia.org/wiki/File:Lion_Hunt_of_AshurbanipalDSCF3679_07.jpg.</a:t>
            </a:r>
          </a:p>
          <a:p>
            <a:endParaRPr lang="en-US" dirty="0">
              <a:solidFill>
                <a:srgbClr val="000000"/>
              </a:solidFill>
              <a:latin typeface="+mn-lt"/>
            </a:endParaRPr>
          </a:p>
          <a:p>
            <a:r>
              <a:rPr lang="en-US" dirty="0">
                <a:solidFill>
                  <a:srgbClr val="000000"/>
                </a:solidFill>
                <a:latin typeface="+mn-lt"/>
              </a:rPr>
              <a:t>wiki12012016092044</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15900277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American Colony photo was taken in approximately the same location as the battle described in this text, if the identification of </a:t>
            </a:r>
            <a:r>
              <a:rPr lang="en-US" baseline="0" dirty="0" err="1"/>
              <a:t>Zair</a:t>
            </a:r>
            <a:r>
              <a:rPr lang="en-US" baseline="0" dirty="0"/>
              <a:t> with Safi is accepted. This photo was taken </a:t>
            </a:r>
            <a:r>
              <a:rPr lang="en-US" dirty="0"/>
              <a:t>between 1900 and 1920.</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mat01789</a:t>
            </a:r>
          </a:p>
        </p:txBody>
      </p:sp>
      <p:sp>
        <p:nvSpPr>
          <p:cNvPr id="4" name="Slide Number Placeholder 3"/>
          <p:cNvSpPr>
            <a:spLocks noGrp="1"/>
          </p:cNvSpPr>
          <p:nvPr>
            <p:ph type="sldNum" sz="quarter" idx="10"/>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24119591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127</a:t>
            </a:fld>
            <a:endParaRPr lang="en-US"/>
          </a:p>
        </p:txBody>
      </p:sp>
      <p:sp>
        <p:nvSpPr>
          <p:cNvPr id="106498" name="Rectangle 2"/>
          <p:cNvSpPr>
            <a:spLocks noGrp="1" noRot="1" noChangeAspect="1" noChangeArrowheads="1" noTextEdit="1"/>
          </p:cNvSpPr>
          <p:nvPr>
            <p:ph type="sldImg"/>
          </p:nvPr>
        </p:nvSpPr>
        <p:spPr>
          <a:xfrm>
            <a:off x="1143000" y="685800"/>
            <a:ext cx="4572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If there were Israelite</a:t>
            </a:r>
            <a:r>
              <a:rPr lang="en-US" b="0" baseline="0" dirty="0"/>
              <a:t> casualties, they are not enumerated. However, the implication is that the battle went so badly for Judah that they had no desire to return. This relief shows men inside a tent that is being set to the torch by their enemy. This relief was photographed at the Vatican Museums.</a:t>
            </a:r>
          </a:p>
          <a:p>
            <a:endParaRPr lang="en-US" b="0" dirty="0"/>
          </a:p>
          <a:p>
            <a:r>
              <a:rPr lang="en-US" dirty="0"/>
              <a:t>tb0512176456r</a:t>
            </a:r>
          </a:p>
        </p:txBody>
      </p:sp>
    </p:spTree>
    <p:extLst>
      <p:ext uri="{BB962C8B-B14F-4D97-AF65-F5344CB8AC3E}">
        <p14:creationId xmlns:p14="http://schemas.microsoft.com/office/powerpoint/2010/main" val="4535873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Edomite rebellion was successful, resulting in the independence of the region from Judahite control. One way in which this likely showed itself was through the worship of local Edomite gods, like the goddess shown here. </a:t>
            </a:r>
            <a:r>
              <a:rPr lang="en-US" dirty="0"/>
              <a:t>This representation of a horned Edomite goddess was photographed at the Israel Museum.</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adr1306213158</a:t>
            </a: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12087518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local development of the Edomite religious</a:t>
            </a:r>
            <a:r>
              <a:rPr lang="en-US" baseline="0" dirty="0"/>
              <a:t> system is also reflected in this set of cultic vessels, perhaps used for burning incense. These and others were recovered from an Edomite shrine at Ein </a:t>
            </a:r>
            <a:r>
              <a:rPr lang="en-US" baseline="0" dirty="0" err="1"/>
              <a:t>Hatzeva</a:t>
            </a:r>
            <a:r>
              <a:rPr lang="en-US" baseline="0" dirty="0"/>
              <a:t>. This display was photographed at the </a:t>
            </a:r>
            <a:r>
              <a:rPr lang="en-US" dirty="0"/>
              <a:t>Israel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tb032014335</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Shunammite’s journey to</a:t>
            </a:r>
            <a:r>
              <a:rPr lang="en-US" sz="1200" kern="1200" baseline="0" dirty="0">
                <a:solidFill>
                  <a:schemeClr val="tx1"/>
                </a:solidFill>
                <a:effectLst/>
                <a:latin typeface="+mn-lt"/>
                <a:ea typeface="+mn-ea"/>
                <a:cs typeface="+mn-cs"/>
              </a:rPr>
              <a:t> the land of Philistia would have taken her south and west. The northernmost city that likely fell within the land of the Philistines at this time was Aphek, a journey of about 47 miles (75 km) from Shunem. The city of Ekron, a major Philistine city, would have been an additional 23 miles (37 km). </a:t>
            </a:r>
            <a:r>
              <a:rPr lang="en-US" sz="1200" kern="1200" dirty="0">
                <a:solidFill>
                  <a:schemeClr val="tx1"/>
                </a:solidFill>
                <a:effectLst/>
                <a:latin typeface="+mn-lt"/>
                <a:ea typeface="+mn-ea"/>
                <a:cs typeface="+mn-cs"/>
              </a:rPr>
              <a:t>This map is a detail adapted from map</a:t>
            </a:r>
            <a:r>
              <a:rPr lang="en-US" sz="1200" kern="1200" baseline="0" dirty="0">
                <a:solidFill>
                  <a:schemeClr val="tx1"/>
                </a:solidFill>
                <a:effectLst/>
                <a:latin typeface="+mn-lt"/>
                <a:ea typeface="+mn-ea"/>
                <a:cs typeface="+mn-cs"/>
              </a:rPr>
              <a:t> 1-2 </a:t>
            </a:r>
            <a:r>
              <a:rPr lang="en-US" dirty="0"/>
              <a:t>from the </a:t>
            </a:r>
            <a:r>
              <a:rPr lang="en-US" i="1" dirty="0"/>
              <a:t>Satellite Bible Atlas</a:t>
            </a:r>
            <a:r>
              <a:rPr lang="en-US" dirty="0"/>
              <a:t>, by William Schlegel. Used by permission.</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344091011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The</a:t>
            </a:r>
            <a:r>
              <a:rPr lang="en-US" baseline="0" dirty="0">
                <a:solidFill>
                  <a:srgbClr val="000000"/>
                </a:solidFill>
              </a:rPr>
              <a:t> location of Libnah is not certain, but a good candidate is </a:t>
            </a:r>
            <a:r>
              <a:rPr lang="en-US" dirty="0">
                <a:solidFill>
                  <a:srgbClr val="000000"/>
                </a:solidFill>
              </a:rPr>
              <a:t>Tel Burna (Tell </a:t>
            </a:r>
            <a:r>
              <a:rPr lang="en-US" dirty="0" err="1">
                <a:solidFill>
                  <a:srgbClr val="000000"/>
                </a:solidFill>
              </a:rPr>
              <a:t>Bornat</a:t>
            </a:r>
            <a:r>
              <a:rPr lang="en-US" dirty="0">
                <a:solidFill>
                  <a:srgbClr val="000000"/>
                </a:solidFill>
              </a:rPr>
              <a:t>). Libnah was defeated during the southern campaign (Josh 10:29-31, 39; 12:15),</a:t>
            </a:r>
            <a:r>
              <a:rPr lang="en-US" baseline="0" dirty="0">
                <a:solidFill>
                  <a:srgbClr val="000000"/>
                </a:solidFill>
              </a:rPr>
              <a:t> and it was allotted to Judah (Josh 15:42) and Levi (Josh 21:13; 2 </a:t>
            </a:r>
            <a:r>
              <a:rPr lang="en-US" baseline="0" dirty="0" err="1">
                <a:solidFill>
                  <a:srgbClr val="000000"/>
                </a:solidFill>
              </a:rPr>
              <a:t>Chr</a:t>
            </a:r>
            <a:r>
              <a:rPr lang="en-US" baseline="0" dirty="0">
                <a:solidFill>
                  <a:srgbClr val="000000"/>
                </a:solidFill>
              </a:rPr>
              <a:t> 6:57) during the settlement. Libnah was defeated by Sennacherib (2 Kgs 19:8), and was the hometown of Hamutal, wife of Josiah and mother of Jehoahaz and Zedekiah (2 Kgs 23:31; 24:18). Eusebius states that “Lobna” was in the neighborhood of Eleutheropolis (120.10). The archaeological remains and geographical position of Tel Burna fit all of these textual details. The site was known as Tell Bulnab in the mid-19th century AD, which may preserve a corrupted version of the biblical name of Libnah.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r>
              <a:rPr lang="en-US" dirty="0"/>
              <a:t>ws101514573</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Excavations at Tel </a:t>
            </a:r>
            <a:r>
              <a:rPr lang="en-US" dirty="0" err="1">
                <a:solidFill>
                  <a:srgbClr val="000000"/>
                </a:solidFill>
              </a:rPr>
              <a:t>Burna</a:t>
            </a:r>
            <a:r>
              <a:rPr lang="en-US" dirty="0">
                <a:solidFill>
                  <a:srgbClr val="000000"/>
                </a:solidFill>
              </a:rPr>
              <a:t> began in 2009 under the direction of </a:t>
            </a:r>
            <a:r>
              <a:rPr lang="en-US" dirty="0" err="1">
                <a:solidFill>
                  <a:srgbClr val="000000"/>
                </a:solidFill>
              </a:rPr>
              <a:t>Itzhak</a:t>
            </a:r>
            <a:r>
              <a:rPr lang="en-US" dirty="0">
                <a:solidFill>
                  <a:srgbClr val="000000"/>
                </a:solidFill>
              </a:rPr>
              <a:t> Shai and Joe Uziel of Bar Ilan University. Archaeological investigation has revealed settlement layers from the 13th and 9th–7th centuries, as well as limited remains from the Persian period.</a:t>
            </a:r>
            <a:r>
              <a:rPr lang="en-US" baseline="0" dirty="0">
                <a:solidFill>
                  <a:srgbClr val="000000"/>
                </a:solidFill>
              </a:rPr>
              <a:t> </a:t>
            </a:r>
            <a:r>
              <a:rPr lang="en-US" dirty="0">
                <a:solidFill>
                  <a:srgbClr val="000000"/>
                </a:solidFill>
              </a:rPr>
              <a:t>The 8th</a:t>
            </a:r>
            <a:r>
              <a:rPr lang="en-US" baseline="0" dirty="0">
                <a:solidFill>
                  <a:srgbClr val="000000"/>
                </a:solidFill>
              </a:rPr>
              <a:t> </a:t>
            </a:r>
            <a:r>
              <a:rPr lang="en-US" dirty="0">
                <a:solidFill>
                  <a:srgbClr val="000000"/>
                </a:solidFill>
              </a:rPr>
              <a:t>century remains are abundant, including defensive fortifications. Additionally,</a:t>
            </a:r>
            <a:r>
              <a:rPr lang="en-US" baseline="0" dirty="0">
                <a:solidFill>
                  <a:srgbClr val="000000"/>
                </a:solidFill>
              </a:rPr>
              <a:t> remains from the Early Bronze, Middle Bronze, Late Bronze IIA, Iron I, and Early Iron IIA (10th century BC) were found during surveys of the site. </a:t>
            </a:r>
            <a:endParaRPr lang="en-US" dirty="0">
              <a:solidFill>
                <a:srgbClr val="000000"/>
              </a:solidFill>
            </a:endParaRPr>
          </a:p>
          <a:p>
            <a:endParaRPr lang="en-US" dirty="0"/>
          </a:p>
          <a:p>
            <a:r>
              <a:rPr lang="en-US" dirty="0"/>
              <a:t>ws101514564</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Libnah’s</a:t>
            </a:r>
            <a:r>
              <a:rPr lang="en-US" dirty="0"/>
              <a:t> close proximity to Philistine Gath (the largest city</a:t>
            </a:r>
            <a:r>
              <a:rPr lang="en-US" baseline="0" dirty="0"/>
              <a:t> in southern Levant at the time)</a:t>
            </a:r>
            <a:r>
              <a:rPr lang="en-US" dirty="0"/>
              <a:t> may have</a:t>
            </a:r>
            <a:r>
              <a:rPr lang="en-US" baseline="0" dirty="0"/>
              <a:t> played a role in it its “revolt” from Jehoram of Judah. Tel </a:t>
            </a:r>
            <a:r>
              <a:rPr lang="en-US" baseline="0" dirty="0" err="1"/>
              <a:t>Burna</a:t>
            </a:r>
            <a:r>
              <a:rPr lang="en-US" baseline="0" dirty="0"/>
              <a:t>, located about 5 miles (8 km) southeast of Gath, is situated on the borderland of ancient Judah where it might have been considered possible to change allegiance. The outcome of this revolt is not given.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tb011606860</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relief comes from the palace of Tiglath-pileser III at Nimrud. It was photographed at the British Museum. </a:t>
            </a:r>
            <a:endParaRPr lang="en-US" dirty="0"/>
          </a:p>
          <a:p>
            <a:endParaRPr lang="en-US" dirty="0"/>
          </a:p>
          <a:p>
            <a:r>
              <a:rPr lang="en-US" dirty="0"/>
              <a:t>adr090506978</a:t>
            </a: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381905973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photograph was taken between 1934 and</a:t>
            </a:r>
            <a:r>
              <a:rPr lang="en-US" baseline="0" dirty="0"/>
              <a:t> 1939.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mat14451</a:t>
            </a:r>
          </a:p>
        </p:txBody>
      </p:sp>
      <p:sp>
        <p:nvSpPr>
          <p:cNvPr id="4" name="Slide Number Placeholder 3"/>
          <p:cNvSpPr>
            <a:spLocks noGrp="1"/>
          </p:cNvSpPr>
          <p:nvPr>
            <p:ph type="sldNum" sz="quarter" idx="10"/>
          </p:nvPr>
        </p:nvSpPr>
        <p:spPr/>
        <p:txBody>
          <a:bodyPr/>
          <a:lstStyle/>
          <a:p>
            <a:fld id="{4E4946A3-FD68-4E77-9DEF-1E7536A4AD96}" type="slidenum">
              <a:rPr lang="en-US" smtClean="0"/>
              <a:t>134</a:t>
            </a:fld>
            <a:endParaRPr lang="en-US"/>
          </a:p>
        </p:txBody>
      </p:sp>
    </p:spTree>
    <p:extLst>
      <p:ext uri="{BB962C8B-B14F-4D97-AF65-F5344CB8AC3E}">
        <p14:creationId xmlns:p14="http://schemas.microsoft.com/office/powerpoint/2010/main" val="38190597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parallel account in 2 Chronicles 21:20 states that Jehoram “departed with no one’s regret, and they buried him in the city of David, but not in the tombs of the kings.” Perhaps this was part of the same burial complex, but in a separate section. This sign is located on Mount Zion at the traditional tomb of David. </a:t>
            </a:r>
          </a:p>
          <a:p>
            <a:endParaRPr lang="en-US" dirty="0"/>
          </a:p>
          <a:p>
            <a:r>
              <a:rPr lang="en-US" dirty="0"/>
              <a:t>tb070807991</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18004995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dead bodies were considered unclean and burials were normally kept outside the city, the biblical text is quite clear that the kings of Judah were buried within the confines of the city itself. Raymond Weill excavated the southeastern portion of the City of David in 1913–14. He uncovered large rock-hewn caverns that he identified as the royal tombs of the House of David.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tb010703201</a:t>
            </a:r>
          </a:p>
        </p:txBody>
      </p:sp>
      <p:sp>
        <p:nvSpPr>
          <p:cNvPr id="4" name="Slide Number Placeholder 3"/>
          <p:cNvSpPr>
            <a:spLocks noGrp="1"/>
          </p:cNvSpPr>
          <p:nvPr>
            <p:ph type="sldNum" sz="quarter" idx="10"/>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18004995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dead bodies were considered unclean and burials were normally kept outside the city, the biblical text is quite clear that the kings of Judah were buried within the confines of the city itself. Raymond Weill excavated the southeastern portion of the City of David in 1913–14. He uncovered large rock-hewn caverns that he identified as the royal tombs of the House of David.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tb010703201</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18004995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rock-hewn</a:t>
            </a:r>
            <a:r>
              <a:rPr lang="en-US" baseline="0" dirty="0"/>
              <a:t> structures discovered by Weill are in the southern part of the City of David, the same area that is indicated by Nehemiah in his description (Neh 3:16).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138</a:t>
            </a:fld>
            <a:endParaRPr lang="en-US"/>
          </a:p>
        </p:txBody>
      </p:sp>
    </p:spTree>
    <p:extLst>
      <p:ext uri="{BB962C8B-B14F-4D97-AF65-F5344CB8AC3E}">
        <p14:creationId xmlns:p14="http://schemas.microsoft.com/office/powerpoint/2010/main" val="32315928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rock-hewn</a:t>
            </a:r>
            <a:r>
              <a:rPr lang="en-US" baseline="0" dirty="0"/>
              <a:t> structures discovered by Weill are in the southern part of the City of David, the same area that is indicated by Nehemiah in his description (Neh 3:16).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tb010703234</a:t>
            </a:r>
          </a:p>
        </p:txBody>
      </p:sp>
      <p:sp>
        <p:nvSpPr>
          <p:cNvPr id="4" name="Slide Number Placeholder 3"/>
          <p:cNvSpPr>
            <a:spLocks noGrp="1"/>
          </p:cNvSpPr>
          <p:nvPr>
            <p:ph type="sldNum" sz="quarter" idx="10"/>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323159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Shunammite’s sojourn in Philistia</a:t>
            </a:r>
            <a:r>
              <a:rPr lang="en-US" baseline="0" dirty="0"/>
              <a:t> indicates strong economic ties between Israel and Philistia in the mid-9th century BC (cf. Ahaziah sending a messenger to Ekron in 2 </a:t>
            </a:r>
            <a:r>
              <a:rPr lang="en-US" baseline="0" dirty="0" err="1"/>
              <a:t>Kgs</a:t>
            </a:r>
            <a:r>
              <a:rPr lang="en-US" baseline="0" dirty="0"/>
              <a:t> 2). In addition, the </a:t>
            </a:r>
            <a:r>
              <a:rPr lang="en-US" baseline="0" dirty="0" err="1"/>
              <a:t>Lucianic</a:t>
            </a:r>
            <a:r>
              <a:rPr lang="en-US" baseline="0" dirty="0"/>
              <a:t> Recension of 2 Kings 13:22 suggests that Israel controlled the northern part of Philistia until the reign of Jehoahaz (r. 814–798 BC) as it reads, “</a:t>
            </a:r>
            <a:r>
              <a:rPr lang="en-US" sz="1200" kern="1200" dirty="0">
                <a:solidFill>
                  <a:schemeClr val="tx1"/>
                </a:solidFill>
                <a:effectLst/>
                <a:latin typeface="+mn-lt"/>
                <a:ea typeface="+mn-ea"/>
                <a:cs typeface="+mn-cs"/>
              </a:rPr>
              <a:t>Hazael took from [</a:t>
            </a:r>
            <a:r>
              <a:rPr lang="en-US" sz="1200" kern="1200" dirty="0" err="1">
                <a:solidFill>
                  <a:schemeClr val="tx1"/>
                </a:solidFill>
                <a:effectLst/>
                <a:latin typeface="+mn-lt"/>
                <a:ea typeface="+mn-ea"/>
                <a:cs typeface="+mn-cs"/>
              </a:rPr>
              <a:t>Jehoahaz’s</a:t>
            </a:r>
            <a:r>
              <a:rPr lang="en-US" sz="1200" kern="1200" dirty="0">
                <a:solidFill>
                  <a:schemeClr val="tx1"/>
                </a:solidFill>
                <a:effectLst/>
                <a:latin typeface="+mn-lt"/>
                <a:ea typeface="+mn-ea"/>
                <a:cs typeface="+mn-cs"/>
              </a:rPr>
              <a:t>] hands all Philistia, from the western sea to Aphek.”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tb102806246</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dirty="0"/>
              <a:t>When Weill made the identification, most scholars accepted it as accurate. Most scholars today reject this identification. These structures do not have features typical of Iron Age tombs; there are no burial benches or repositories. This area was heavily quarried for building stone in the Hadrianic period, after the destruction of Jerusalem in the 1st century AD, making archaeological work and interpretation difficult.</a:t>
            </a:r>
            <a:r>
              <a:rPr lang="en-US" baseline="0" dirty="0"/>
              <a:t> </a:t>
            </a:r>
            <a:r>
              <a:rPr lang="en-US" dirty="0"/>
              <a:t>Because of later destruction, there is no stratigraphy, pottery, or burial gifts which would make dating the structures possible. Some scholars think that they date to the Herodian period and may have been used as wine cellars for the structures built above them. There is no other candidate for the tomb of David.</a:t>
            </a:r>
          </a:p>
          <a:p>
            <a:pPr marL="0" indent="0" eaLnBrk="1" hangingPunct="1">
              <a:buFontTx/>
              <a:buNone/>
            </a:pPr>
            <a:endParaRPr lang="en-US" dirty="0"/>
          </a:p>
          <a:p>
            <a:pPr marL="0" indent="0" eaLnBrk="1" hangingPunct="1">
              <a:buFontTx/>
              <a:buNone/>
            </a:pPr>
            <a:r>
              <a:rPr lang="en-US" dirty="0"/>
              <a:t>Weill discovered several underground</a:t>
            </a:r>
            <a:r>
              <a:rPr lang="en-US" baseline="0" dirty="0"/>
              <a:t> structures in this immediate area. Two are visible behind the modern structure in this photo, and a third is around the corner to the right. If these are the tombs of the kings of Judah, perhaps the desire to separate out some members of the royal line, such as Jehoram, explains the fact that there are multiple tombs.</a:t>
            </a:r>
            <a:endParaRPr lang="en-US" dirty="0"/>
          </a:p>
          <a:p>
            <a:endParaRPr lang="en-US" sz="1200" baseline="0" dirty="0"/>
          </a:p>
          <a:p>
            <a:r>
              <a:rPr lang="en-US" sz="1200" baseline="0" dirty="0"/>
              <a:t>tb123011013</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some scholars who continue to believe that these are the best candidates we have for the royal tombs. Jeffrey Zorn argues</a:t>
            </a:r>
            <a:r>
              <a:rPr lang="en-US" baseline="0" dirty="0"/>
              <a:t> that Hezekiah’s tunnel was dug on the eastern edge of the City of David in order to avoid the “burial grounds of the Davidic kings” (2012: 47). Zorn also observes that there are other examples of royal tombs that were quite simple in design, such as the tomb of King </a:t>
            </a:r>
            <a:r>
              <a:rPr lang="en-US" baseline="0" dirty="0" err="1"/>
              <a:t>Ahiram</a:t>
            </a:r>
            <a:r>
              <a:rPr lang="en-US" baseline="0" dirty="0"/>
              <a:t> of Byblos (11th century BC; 2012: 52).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Zorn, Jeffrey. </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2012	Is T1 David's Tomb? </a:t>
            </a:r>
            <a:r>
              <a:rPr lang="en-US" i="1" dirty="0"/>
              <a:t>Biblical Archaeology Review </a:t>
            </a:r>
            <a:r>
              <a:rPr lang="en-US" dirty="0"/>
              <a:t>38/6</a:t>
            </a:r>
            <a:r>
              <a:rPr lang="en-US" baseline="0" dirty="0"/>
              <a:t>: 44–52, 78.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tb012603231</a:t>
            </a:r>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tb012603232</a:t>
            </a:r>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 interesting note is given in the parallel account, 2 Chronicles 21:19. After describing Jehoram’s gruesome death, the author states that “his people made no fire for him like the fire for his fathers.” This can be contrasted with King Asa, who was commemorated with “a very great fire” at his death (2 Chr 16:13). The lack of enthusiasm to hold this ceremony is further evidence for the disdain in which he was held by his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Evidence of this fire ceremony, which was also observed for other kings of Judah, may exist in a </a:t>
            </a:r>
            <a:r>
              <a:rPr lang="en-US" baseline="0" dirty="0"/>
              <a:t>group of tumuli that have been found west of Jerusalem. </a:t>
            </a:r>
            <a:r>
              <a:rPr lang="en-US" dirty="0"/>
              <a:t>About 20 tumuli have been recorded, although they are rapidly being destroyed by expanding construction from suburbs of Jerusalem. Three of them can be seen in this photo. Barkay (2003) has suggested that these</a:t>
            </a:r>
            <a:r>
              <a:rPr lang="en-US" baseline="0" dirty="0"/>
              <a:t> were mounds raised during the mourning ceremonies for the kings of Judah. See the next slide for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Barkay, Gabriel.</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2003	Mounds of Mystery: Where the Kings of Judah were Lamented. </a:t>
            </a:r>
            <a:r>
              <a:rPr lang="en-US" i="1" dirty="0"/>
              <a:t>Biblical Archaeology Review </a:t>
            </a:r>
            <a:r>
              <a:rPr lang="en-US" dirty="0"/>
              <a:t>29/3</a:t>
            </a:r>
            <a:r>
              <a:rPr lang="en-US" baseline="0" dirty="0"/>
              <a:t>: </a:t>
            </a:r>
            <a:r>
              <a:rPr lang="en-US" dirty="0"/>
              <a:t>32–39, 66, 68</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tb070807020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An interesting note is given in the parallel account, 2 Chronicles 21:19. After describing </a:t>
            </a:r>
            <a:r>
              <a:rPr lang="en-US" sz="1200" b="0" i="0" u="none" strike="noStrike" kern="1200" baseline="0" dirty="0" err="1">
                <a:solidFill>
                  <a:schemeClr val="tx1"/>
                </a:solidFill>
                <a:latin typeface="+mn-lt"/>
                <a:ea typeface="+mn-ea"/>
                <a:cs typeface="+mn-cs"/>
              </a:rPr>
              <a:t>Jehoram’s</a:t>
            </a:r>
            <a:r>
              <a:rPr lang="en-US" sz="1200" b="0" i="0" u="none" strike="noStrike" kern="1200" baseline="0" dirty="0">
                <a:solidFill>
                  <a:schemeClr val="tx1"/>
                </a:solidFill>
                <a:latin typeface="+mn-lt"/>
                <a:ea typeface="+mn-ea"/>
                <a:cs typeface="+mn-cs"/>
              </a:rPr>
              <a:t> gruesome death, the author states that “his people made no fire for him like the fire for his fathers.” This can be contrasted with King Asa, who was commemorated with “a very great fire” at his death (2 </a:t>
            </a:r>
            <a:r>
              <a:rPr lang="en-US" sz="1200" b="0" i="0" u="none" strike="noStrike" kern="1200" baseline="0" dirty="0" err="1">
                <a:solidFill>
                  <a:schemeClr val="tx1"/>
                </a:solidFill>
                <a:latin typeface="+mn-lt"/>
                <a:ea typeface="+mn-ea"/>
                <a:cs typeface="+mn-cs"/>
              </a:rPr>
              <a:t>Chr</a:t>
            </a:r>
            <a:r>
              <a:rPr lang="en-US" sz="1200" b="0" i="0" u="none" strike="noStrike" kern="1200" baseline="0" dirty="0">
                <a:solidFill>
                  <a:schemeClr val="tx1"/>
                </a:solidFill>
                <a:latin typeface="+mn-lt"/>
                <a:ea typeface="+mn-ea"/>
                <a:cs typeface="+mn-cs"/>
              </a:rPr>
              <a:t> 16:13). The lack of enthusiasm to hold this ceremony is further evidence for the disdain in which he was held by his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Evidence of this fire ceremony, which was also observed for other kings of Judah, may exist in a </a:t>
            </a:r>
            <a:r>
              <a:rPr lang="en-US" baseline="0" dirty="0"/>
              <a:t>group of tumuli that have been found west of Jerusalem. </a:t>
            </a:r>
            <a:r>
              <a:rPr lang="en-US" dirty="0"/>
              <a:t>About 20 tumuli have been recorded, although they are rapidly being destroyed by expanding construction from suburbs of Jerusalem. Three of them can be seen in this photo. Barkay (2003) has suggested that these</a:t>
            </a:r>
            <a:r>
              <a:rPr lang="en-US" baseline="0" dirty="0"/>
              <a:t> were mounds raised during the mourning ceremonies for the kings of Judah.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Barkay, Gabriel.</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2003	Mounds of Mystery: Where the Kings of Judah were Lamented. </a:t>
            </a:r>
            <a:r>
              <a:rPr lang="en-US" i="1" dirty="0"/>
              <a:t>Biblical Archaeology Review </a:t>
            </a:r>
            <a:r>
              <a:rPr lang="en-US" dirty="0"/>
              <a:t>29/3</a:t>
            </a:r>
            <a:r>
              <a:rPr lang="en-US" baseline="0" dirty="0"/>
              <a:t>: </a:t>
            </a:r>
            <a:r>
              <a:rPr lang="en-US" dirty="0"/>
              <a:t>32–39, 66, 68</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tb070807020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11103569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1923, W. F. </a:t>
            </a:r>
            <a:r>
              <a:rPr lang="en-US" dirty="0"/>
              <a:t>Albright excavated a trench in Tumulus 2 and concluded that it was man-made and dated to circa the 11th century (Albright</a:t>
            </a:r>
            <a:r>
              <a:rPr lang="en-US" baseline="0" dirty="0"/>
              <a:t> 1923)</a:t>
            </a:r>
            <a:r>
              <a:rPr lang="en-US" dirty="0"/>
              <a:t>. Father Vincent visited the dig and concluded that the tumuli were tombs, perhaps Philistine. Ruth </a:t>
            </a:r>
            <a:r>
              <a:rPr lang="en-US" dirty="0" err="1"/>
              <a:t>Amiran</a:t>
            </a:r>
            <a:r>
              <a:rPr lang="en-US" dirty="0"/>
              <a:t> conducted a survey for the Department of Antiquities in 1953 and located 19 mounds (</a:t>
            </a:r>
            <a:r>
              <a:rPr lang="en-US" dirty="0" err="1"/>
              <a:t>Amiran</a:t>
            </a:r>
            <a:r>
              <a:rPr lang="en-US" baseline="0" dirty="0"/>
              <a:t> 1953)</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1983, Dan Bahat and Gabriel Barkay excavated Tumulus 4. It dated to the 8th century and included two </a:t>
            </a:r>
            <a:r>
              <a:rPr lang="en-US" i="1" dirty="0"/>
              <a:t>LMLK</a:t>
            </a:r>
            <a:r>
              <a:rPr lang="en-US" dirty="0"/>
              <a:t> handles from the reign of Hezekiah. No</a:t>
            </a:r>
            <a:r>
              <a:rPr lang="en-US" baseline="0" dirty="0"/>
              <a:t> human remains or other tomb materials were found, although there was evidence of a large fire at the center of the mound prior to the addition of the small stones and debris that make up the rest of the tumulus.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dirty="0">
              <a:solidFill>
                <a:schemeClr val="accent1">
                  <a:lumMod val="60000"/>
                  <a:lumOff val="4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Barkay (2003) believes that each mound is the result of a burning from a royal funerary ceremony. If so, the pottery could give dates for each monarch. According</a:t>
            </a:r>
            <a:r>
              <a:rPr lang="en-US" baseline="0" dirty="0"/>
              <a:t> to Barkay, t</a:t>
            </a:r>
            <a:r>
              <a:rPr lang="en-US" dirty="0"/>
              <a:t>he king would have first been buried in a cavern or vault in Jerusalem in a fairly private ceremony. A month or so later, there would have been a very public ceremony with singing of laments, speeches, a big fire, and all the participants would have piled up the memorial mound according to the instructions of the royal engineers. 2 Chronicles 16:13-14 mentions the fire built for King Asa,</a:t>
            </a:r>
            <a:r>
              <a:rPr lang="en-US" baseline="0" dirty="0"/>
              <a:t> and there is a similar reference from the days of King </a:t>
            </a:r>
            <a:r>
              <a:rPr lang="en-US" dirty="0"/>
              <a:t>Zedekiah (</a:t>
            </a:r>
            <a:r>
              <a:rPr lang="en-US" dirty="0" err="1"/>
              <a:t>Jer</a:t>
            </a:r>
            <a:r>
              <a:rPr lang="en-US" dirty="0"/>
              <a:t> 34:4-6). Another text specifically states that there was no such fire or celebration for the evil King Jehoram (2 Chr 21:16-20).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Albright, W. F. </a:t>
            </a:r>
            <a:endParaRPr lang="en-US" dirty="0"/>
          </a:p>
          <a:p>
            <a:pPr marL="685800" indent="-457200">
              <a:tabLst>
                <a:tab pos="685800" algn="l"/>
              </a:tabLst>
              <a:defRPr/>
            </a:pPr>
            <a:r>
              <a:rPr lang="en-US" dirty="0"/>
              <a:t>1923	Interesting Finds in Tumuli Near Jerusalem. </a:t>
            </a:r>
            <a:r>
              <a:rPr lang="en-US" i="1" dirty="0"/>
              <a:t>Bulletin of the American Schools of Oriental Research </a:t>
            </a:r>
            <a:r>
              <a:rPr lang="en-US" dirty="0"/>
              <a:t>10: 1–3.</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Amiran</a:t>
            </a:r>
            <a:r>
              <a:rPr lang="en-US" sz="1200" kern="1200" dirty="0">
                <a:solidFill>
                  <a:schemeClr val="tx1"/>
                </a:solidFill>
                <a:latin typeface="+mn-lt"/>
                <a:ea typeface="+mn-ea"/>
                <a:cs typeface="+mn-cs"/>
              </a:rPr>
              <a:t>, Ruth.</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dirty="0">
                <a:solidFill>
                  <a:schemeClr val="tx1"/>
                </a:solidFill>
                <a:latin typeface="+mn-lt"/>
                <a:ea typeface="+mn-ea"/>
                <a:cs typeface="+mn-cs"/>
              </a:rPr>
              <a:t>1953	The Tumuli West of Jerusalem: Survey and Excavations, 1953. </a:t>
            </a:r>
            <a:r>
              <a:rPr lang="en-US" sz="1200" i="1" kern="1200" dirty="0">
                <a:solidFill>
                  <a:schemeClr val="tx1"/>
                </a:solidFill>
                <a:latin typeface="+mn-lt"/>
                <a:ea typeface="+mn-ea"/>
                <a:cs typeface="+mn-cs"/>
              </a:rPr>
              <a:t>Israel Exploration Journal</a:t>
            </a:r>
            <a:r>
              <a:rPr lang="en-US" sz="1200" kern="1200" dirty="0">
                <a:solidFill>
                  <a:schemeClr val="tx1"/>
                </a:solidFill>
                <a:latin typeface="+mn-lt"/>
                <a:ea typeface="+mn-ea"/>
                <a:cs typeface="+mn-cs"/>
              </a:rPr>
              <a:t> 8: 205–27.</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Barkay, Gabriel.</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2003	Mounds of Mystery: Where the Kings of Judah were Lamented. </a:t>
            </a:r>
            <a:r>
              <a:rPr lang="en-US" i="1" dirty="0"/>
              <a:t>Biblical Archaeology Review </a:t>
            </a:r>
            <a:r>
              <a:rPr lang="en-US" dirty="0"/>
              <a:t>29/3:</a:t>
            </a:r>
            <a:r>
              <a:rPr lang="en-US" baseline="0" dirty="0"/>
              <a:t> </a:t>
            </a:r>
            <a:r>
              <a:rPr lang="en-US" dirty="0"/>
              <a:t>32–39, 66, 68</a:t>
            </a:r>
            <a:r>
              <a:rPr lang="en-US" baseline="0" dirty="0"/>
              <a:t>.</a:t>
            </a: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tb070807022</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tumulus shown here is number</a:t>
            </a:r>
            <a:r>
              <a:rPr lang="en-US" baseline="0" dirty="0"/>
              <a:t> </a:t>
            </a:r>
            <a:r>
              <a:rPr lang="en-US" dirty="0"/>
              <a:t>2, excavated by Albright. Albright assigned it a date around </a:t>
            </a:r>
            <a:r>
              <a:rPr lang="en-US" baseline="0" dirty="0"/>
              <a:t>the 11th century BC, slightly earlier than David. However, if Barkay’s theory is accepted, perhaps this mound could be associated with the funeral of David.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cp113016101</a:t>
            </a:r>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name Ahaziah (Heb. </a:t>
            </a:r>
            <a:r>
              <a:rPr lang="he-IL" sz="1200" kern="1200" dirty="0">
                <a:solidFill>
                  <a:schemeClr val="tx1"/>
                </a:solidFill>
                <a:latin typeface="+mn-lt"/>
                <a:ea typeface="+mn-ea"/>
                <a:cs typeface="+mn-cs"/>
              </a:rPr>
              <a:t>אֲחַזְיָהוּ</a:t>
            </a:r>
            <a:r>
              <a:rPr lang="en-US" dirty="0"/>
              <a:t>) means “Yahweh has seized [in protection].” The short form is simply Ahaz</a:t>
            </a:r>
            <a:r>
              <a:rPr lang="en-US" baseline="0" dirty="0"/>
              <a:t> (Heb. </a:t>
            </a:r>
            <a:r>
              <a:rPr lang="he-IL" sz="1200" kern="1200" dirty="0">
                <a:solidFill>
                  <a:schemeClr val="tx1"/>
                </a:solidFill>
                <a:latin typeface="+mn-lt"/>
                <a:ea typeface="+mn-ea"/>
                <a:cs typeface="+mn-cs"/>
              </a:rPr>
              <a:t>אָחָז</a:t>
            </a:r>
            <a:r>
              <a:rPr lang="en-US" baseline="0" dirty="0"/>
              <a:t>), and the name is virtually identical to Jehoahaz (Heb. </a:t>
            </a:r>
            <a:r>
              <a:rPr lang="he-IL" sz="1200" kern="1200" dirty="0">
                <a:solidFill>
                  <a:schemeClr val="tx1"/>
                </a:solidFill>
                <a:latin typeface="+mn-lt"/>
                <a:ea typeface="+mn-ea"/>
                <a:cs typeface="+mn-cs"/>
              </a:rPr>
              <a:t>יְהוֹאָחָז</a:t>
            </a:r>
            <a:r>
              <a:rPr lang="en-US" baseline="0" dirty="0"/>
              <a:t>). The stamped jar handle shown here is later than the time of Ahaziah the son of Jehoram, but it preserves the name. It was photographed at the </a:t>
            </a:r>
            <a:r>
              <a:rPr lang="en-US" dirty="0"/>
              <a:t>Bible Lands Museum in Jerusalem. The next slide includes a close-up</a:t>
            </a:r>
            <a:r>
              <a:rPr lang="en-US" baseline="0" dirty="0"/>
              <a:t> of the inscription.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adr1806262653</a:t>
            </a:r>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inscription on this stamped jar handle reads “Ahaziah [son of] </a:t>
            </a:r>
            <a:r>
              <a:rPr lang="en-US" dirty="0" err="1"/>
              <a:t>Tanḥum</a:t>
            </a:r>
            <a:r>
              <a:rPr lang="en-US" dirty="0"/>
              <a:t>” (Heb. </a:t>
            </a:r>
            <a:r>
              <a:rPr lang="he-IL" dirty="0"/>
              <a:t>אחזיהו תנחם</a:t>
            </a:r>
            <a:r>
              <a:rPr lang="en-US" dirty="0"/>
              <a:t>). The final letter of the name Ahaziah appears on the second</a:t>
            </a:r>
            <a:r>
              <a:rPr lang="en-US" baseline="0" dirty="0"/>
              <a:t> line and is partially broken. This inscription was photographed at the </a:t>
            </a:r>
            <a:r>
              <a:rPr lang="en-US" dirty="0"/>
              <a:t>Bible Lands Museum in Jerusalem.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adr1806262653</a:t>
            </a:r>
          </a:p>
        </p:txBody>
      </p:sp>
      <p:sp>
        <p:nvSpPr>
          <p:cNvPr id="4" name="Slide Number Placeholder 3"/>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inscription on this stamped jar handle reads “Ahaziah [son of] </a:t>
            </a:r>
            <a:r>
              <a:rPr lang="en-US" dirty="0" err="1"/>
              <a:t>Tanḥum</a:t>
            </a:r>
            <a:r>
              <a:rPr lang="en-US" dirty="0"/>
              <a:t>” (Heb. </a:t>
            </a:r>
            <a:r>
              <a:rPr lang="he-IL" dirty="0"/>
              <a:t>אחזיהו תנחם</a:t>
            </a:r>
            <a:r>
              <a:rPr lang="en-US" dirty="0"/>
              <a:t>). The final letter of the name Ahaziah appears on the second</a:t>
            </a:r>
            <a:r>
              <a:rPr lang="en-US" baseline="0" dirty="0"/>
              <a:t> line and is partially broken. This inscription was photographed at the </a:t>
            </a:r>
            <a:r>
              <a:rPr lang="en-US" dirty="0"/>
              <a:t>Bible Lands Museum in Jerusalem. An editable version is available</a:t>
            </a:r>
            <a:r>
              <a:rPr lang="en-US" baseline="0" dirty="0"/>
              <a:t> behind this graphic</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adr1806262653</a:t>
            </a:r>
          </a:p>
        </p:txBody>
      </p:sp>
      <p:sp>
        <p:nvSpPr>
          <p:cNvPr id="4" name="Slide Number Placeholder 3"/>
          <p:cNvSpPr>
            <a:spLocks noGrp="1"/>
          </p:cNvSpPr>
          <p:nvPr>
            <p:ph type="sldNum" sz="quarter" idx="10"/>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1153532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Aphek is one of the northernmost cities of the coastal plain that may have been considered part of the “land of the Philistines” (cf. 1 Sam 4:1; 1 Sam 29:1). A stay at Aphek, which was located at the large spring that was the head of the Yarkon River, would have allowed the Shunnamite to avoid the famine that she would have experienced had she stayed in </a:t>
            </a:r>
            <a:r>
              <a:rPr lang="en-US" sz="1200" kern="1200" baseline="0" dirty="0" err="1">
                <a:solidFill>
                  <a:schemeClr val="tx1"/>
                </a:solidFill>
                <a:effectLst/>
                <a:latin typeface="+mn-lt"/>
                <a:ea typeface="+mn-ea"/>
                <a:cs typeface="+mn-cs"/>
              </a:rPr>
              <a:t>Shunem</a:t>
            </a:r>
            <a:r>
              <a:rPr lang="en-US" sz="1200" kern="1200" baseline="0" dirty="0">
                <a:solidFill>
                  <a:schemeClr val="tx1"/>
                </a:solidFill>
                <a:effectLst/>
                <a:latin typeface="+mn-lt"/>
                <a:ea typeface="+mn-ea"/>
                <a:cs typeface="+mn-cs"/>
              </a:rPr>
              <a:t>.</a:t>
            </a:r>
          </a:p>
          <a:p>
            <a:endParaRPr lang="en-US" dirty="0"/>
          </a:p>
          <a:p>
            <a:r>
              <a:rPr lang="en-US" dirty="0"/>
              <a:t>ws032715905</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Ahaziah of Judah was the son of Jehoram and Athaliah</a:t>
            </a:r>
            <a:r>
              <a:rPr lang="en-US" baseline="0" dirty="0"/>
              <a:t> (daughter of Ahab and Jezebel). </a:t>
            </a:r>
            <a:r>
              <a:rPr lang="en-US" dirty="0"/>
              <a:t>He only ruled for one year (841 BC) before he was</a:t>
            </a:r>
            <a:r>
              <a:rPr lang="en-US" baseline="0" dirty="0"/>
              <a:t> killed by Jehu at the age of 22. Thiele suggested that during his reign Judah switched their regnal dating practice from accession year to non-accession year dating, which is reflected in Ahaziah’s reign being synchronized to Joram of Israel’s eleventh and twelfth years (2 Kgs 8:25-26; 9:29).</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details of this chart are best viewed at a higher zoom level. </a:t>
            </a:r>
            <a:r>
              <a:rPr lang="en-US" b="0" baseline="0" dirty="0"/>
              <a:t>This chart comes from </a:t>
            </a:r>
            <a:r>
              <a:rPr lang="en-US" b="0" i="1" baseline="0" dirty="0"/>
              <a:t>The Regnal Chronology of the Kings of Judah and Israel: An Illustrated Guide</a:t>
            </a:r>
            <a:r>
              <a:rPr lang="en-US" b="0" baseline="0" dirty="0"/>
              <a:t>, by Chris </a:t>
            </a:r>
            <a:r>
              <a:rPr lang="en-US" b="0" baseline="0" dirty="0" err="1"/>
              <a:t>McKinny</a:t>
            </a:r>
            <a:r>
              <a:rPr lang="en-US" b="0" baseline="0" dirty="0"/>
              <a:t>, available from </a:t>
            </a:r>
            <a:r>
              <a:rPr lang="en-US" b="0" baseline="0" dirty="0" err="1"/>
              <a:t>BiblePlaces.com</a:t>
            </a:r>
            <a:r>
              <a:rPr lang="en-US" b="0" baseline="0" dirty="0"/>
              <a:t>.</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chart comes from </a:t>
            </a:r>
            <a:r>
              <a:rPr lang="en-US" b="0" i="1" baseline="0" dirty="0"/>
              <a:t>The Regnal Chronology of the Kings of Judah and Israel: An Illustrated Guide</a:t>
            </a:r>
            <a:r>
              <a:rPr lang="en-US" b="0" baseline="0" dirty="0"/>
              <a:t>, by Chris McKinny, available from BiblePlaces.com.</a:t>
            </a:r>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known, of course, what Athaliah looked like. Her royal pedigree, however, as the daughter of an Israelite king and a Sidonian princess (Jezebel) is illustrated by this bronze bust with a diadem. This bust comes from Mersin, a port city on the coast of southeastern</a:t>
            </a:r>
            <a:r>
              <a:rPr lang="en-US" baseline="0" dirty="0"/>
              <a:t> Anatolia. </a:t>
            </a:r>
            <a:r>
              <a:rPr lang="en-US" dirty="0"/>
              <a:t>It was photographed at the British Museum.</a:t>
            </a:r>
          </a:p>
          <a:p>
            <a:endParaRPr lang="en-US" dirty="0"/>
          </a:p>
          <a:p>
            <a:r>
              <a:rPr lang="en-US" dirty="0"/>
              <a:t>tb0930199228</a:t>
            </a:r>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“way of the house of Ahab” refers</a:t>
            </a:r>
            <a:r>
              <a:rPr lang="en-US" baseline="0" dirty="0"/>
              <a:t> to the worship of foreign gods, illustrated here by a statue of the Canaanite deity Shamash. </a:t>
            </a:r>
            <a:r>
              <a:rPr lang="en-US" dirty="0">
                <a:effectLst/>
                <a:ea typeface="Calibri" panose="020F0502020204030204" pitchFamily="34" charset="0"/>
              </a:rPr>
              <a:t>This image comes from the Brooklyn Museum, </a:t>
            </a:r>
            <a:r>
              <a:rPr lang="en-US" b="0" i="0" dirty="0">
                <a:effectLst/>
              </a:rPr>
              <a:t>Purchased with funds given by Shelby White, Ella C. Woodward Memorial Fund, and Charles Edwin </a:t>
            </a:r>
            <a:r>
              <a:rPr lang="en-US" b="0" i="0" dirty="0" err="1">
                <a:effectLst/>
              </a:rPr>
              <a:t>Wilbour</a:t>
            </a:r>
            <a:r>
              <a:rPr lang="en-US" b="0" i="0" dirty="0">
                <a:effectLst/>
              </a:rPr>
              <a:t> Fund</a:t>
            </a:r>
            <a:r>
              <a:rPr lang="en-US" dirty="0">
                <a:effectLst/>
                <a:ea typeface="Calibri" panose="020F0502020204030204" pitchFamily="34" charset="0"/>
              </a:rPr>
              <a:t>, </a:t>
            </a:r>
            <a:r>
              <a:rPr lang="en-US" b="0" i="0" dirty="0">
                <a:effectLst/>
              </a:rPr>
              <a:t>1995.27</a:t>
            </a:r>
            <a:r>
              <a:rPr lang="en-US" dirty="0">
                <a:effectLst/>
                <a:ea typeface="Calibri" panose="020F0502020204030204" pitchFamily="34" charset="0"/>
              </a:rPr>
              <a:t>, Creative Commons-BY. Source: </a:t>
            </a:r>
            <a:r>
              <a:rPr lang="en-US" dirty="0"/>
              <a:t>https://www.brooklynmuseum.org/opencollection/objects/4284.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bmny4284</a:t>
            </a:r>
          </a:p>
        </p:txBody>
      </p:sp>
      <p:sp>
        <p:nvSpPr>
          <p:cNvPr id="4" name="Slide Number Placeholder 3"/>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Astarte was another deity of the Canaanite pantheon, and particularly</a:t>
            </a:r>
            <a:r>
              <a:rPr lang="en-US" baseline="0" dirty="0"/>
              <a:t> associated with the Sidonians (cf. 1 Kgs 11:5, where she is named as Ashtoreth). </a:t>
            </a:r>
            <a:r>
              <a:rPr lang="en-US" dirty="0"/>
              <a:t>This figure was photographed at the J. Paul Getty Museum. </a:t>
            </a:r>
            <a:r>
              <a:rPr lang="en-US" dirty="0">
                <a:effectLst/>
                <a:ea typeface="Calibri" panose="020F0502020204030204" pitchFamily="34" charset="0"/>
              </a:rPr>
              <a:t>Digital image courtesy of the Getty’s Open Content Program.</a:t>
            </a:r>
            <a:r>
              <a:rPr lang="en-US" dirty="0"/>
              <a:t> http://www.getty.edu/art/collection/objects/221580/unknown-maker-figure-of-astarte-near-eastern-mesopotamian-syrian-mid-2nd-millennium-bc/.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get221580</a:t>
            </a:r>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Ahaziah’s connection to the house of Ahab was through his mother, Athaliah, who was the daughter of Ahab and Jezebel. </a:t>
            </a:r>
            <a:r>
              <a:rPr lang="en-US" b="0" baseline="0" dirty="0"/>
              <a:t>This chart comes from </a:t>
            </a:r>
            <a:r>
              <a:rPr lang="en-US" b="0" i="1" baseline="0" dirty="0"/>
              <a:t>The Regnal Chronology of the Kings of Judah and Israel: An Illustrated Guide</a:t>
            </a:r>
            <a:r>
              <a:rPr lang="en-US" b="0" baseline="0" dirty="0"/>
              <a:t>, by Chris </a:t>
            </a:r>
            <a:r>
              <a:rPr lang="en-US" b="0" baseline="0" dirty="0" err="1"/>
              <a:t>McKinny</a:t>
            </a:r>
            <a:r>
              <a:rPr lang="en-US" b="0" baseline="0" dirty="0"/>
              <a:t>, available from </a:t>
            </a:r>
            <a:r>
              <a:rPr lang="en-US" b="0" baseline="0" dirty="0" err="1"/>
              <a:t>BiblePlaces.com</a:t>
            </a:r>
            <a:r>
              <a:rPr lang="en-US" b="0"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14753558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exact location of Ramoth-gilead is somewhat uncertain. The city has been identified with three sites in close proximity to each other. Tell er-Rumeith, shown</a:t>
            </a:r>
            <a:r>
              <a:rPr lang="en-US" baseline="0" dirty="0"/>
              <a:t> here,</a:t>
            </a:r>
            <a:r>
              <a:rPr lang="en-US" dirty="0"/>
              <a:t> was excavated by Paul Lapp in the 1960s and has Iron Age remains, but some scholars believe that the site is too small to fit the biblical description. </a:t>
            </a:r>
          </a:p>
          <a:p>
            <a:pPr eaLnBrk="1" hangingPunct="1"/>
            <a:endParaRPr lang="en-US" dirty="0"/>
          </a:p>
          <a:p>
            <a:pPr marL="228600" indent="-228600" eaLnBrk="1" hangingPunct="1"/>
            <a:r>
              <a:rPr lang="en-US" dirty="0"/>
              <a:t>tb060503002</a:t>
            </a:r>
          </a:p>
        </p:txBody>
      </p:sp>
      <p:sp>
        <p:nvSpPr>
          <p:cNvPr id="4" name="Slide Number Placeholder 3"/>
          <p:cNvSpPr>
            <a:spLocks noGrp="1"/>
          </p:cNvSpPr>
          <p:nvPr>
            <p:ph type="sldNum" sz="quarter" idx="10"/>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284259775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name of this site could preserve the ancient name, although the names sometimes</a:t>
            </a:r>
            <a:r>
              <a:rPr lang="en-US" baseline="0" dirty="0"/>
              <a:t> shift location over the centuries. The excavations of the site have only recently been published (</a:t>
            </a:r>
            <a:r>
              <a:rPr lang="en-US" baseline="0" dirty="0" err="1"/>
              <a:t>Barako</a:t>
            </a:r>
            <a:r>
              <a:rPr lang="en-US" baseline="0" dirty="0"/>
              <a:t> et al. 2015) and indicate that the city was founded in the late 10th century BC, and although surrounded by a mud-brick wall, only covered about a quarter acre (0.1 ha).</a:t>
            </a:r>
            <a:endParaRPr lang="en-US" dirty="0"/>
          </a:p>
          <a:p>
            <a:pPr eaLnBrk="1" hangingPunct="1"/>
            <a:endParaRPr lang="en-US" dirty="0"/>
          </a:p>
          <a:p>
            <a:pPr eaLnBrk="1" hangingPunct="1"/>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Barako</a:t>
            </a:r>
            <a:r>
              <a:rPr lang="en-US" dirty="0"/>
              <a:t>, Tristan J.; Lapp, Nancy L.; </a:t>
            </a:r>
            <a:r>
              <a:rPr lang="en-US" dirty="0" err="1"/>
              <a:t>Binkoshi</a:t>
            </a:r>
            <a:r>
              <a:rPr lang="en-US" dirty="0"/>
              <a:t>, Charlotte; </a:t>
            </a:r>
            <a:r>
              <a:rPr lang="en-US" dirty="0" err="1"/>
              <a:t>Boertien</a:t>
            </a:r>
            <a:r>
              <a:rPr lang="en-US" dirty="0"/>
              <a:t>, Jeanette H.; </a:t>
            </a:r>
            <a:r>
              <a:rPr lang="en-US" dirty="0" err="1"/>
              <a:t>Borojevic</a:t>
            </a:r>
            <a:r>
              <a:rPr lang="en-US" dirty="0"/>
              <a:t>, </a:t>
            </a:r>
            <a:r>
              <a:rPr lang="en-US" dirty="0" err="1"/>
              <a:t>Ksenija</a:t>
            </a:r>
            <a:r>
              <a:rPr lang="en-US" dirty="0"/>
              <a:t>; Bowden Cooper, Karen; Greenfield, </a:t>
            </a:r>
            <a:r>
              <a:rPr lang="en-US" dirty="0" err="1"/>
              <a:t>Haskel</a:t>
            </a:r>
            <a:r>
              <a:rPr lang="en-US" dirty="0"/>
              <a:t>; Judd, Margaret A.; Reese, David S.; Seltzer, Donna; and </a:t>
            </a:r>
            <a:r>
              <a:rPr lang="en-US" dirty="0" err="1"/>
              <a:t>Sgouros</a:t>
            </a:r>
            <a:r>
              <a:rPr lang="en-US" dirty="0"/>
              <a:t>, Rebecca.</a:t>
            </a:r>
          </a:p>
          <a:p>
            <a:pPr marL="685800" marR="0" lvl="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2015	</a:t>
            </a:r>
            <a:r>
              <a:rPr lang="en-US" i="1" dirty="0"/>
              <a:t>Tell er-Rumeith: The Excavations of Paul W. Lapp, 1962 and 1967. </a:t>
            </a:r>
            <a:r>
              <a:rPr lang="en-US" i="0" dirty="0"/>
              <a:t>American Schools of Oriental Research Archaeological Reports, vol. 22, ed. Nancy L. Lapp. Boston: The American Schools of Oriental Research.</a:t>
            </a:r>
          </a:p>
          <a:p>
            <a:pPr eaLnBrk="1" hangingPunct="1"/>
            <a:endParaRPr lang="en-US" dirty="0"/>
          </a:p>
          <a:p>
            <a:pPr eaLnBrk="1" hangingPunct="1"/>
            <a:r>
              <a:rPr lang="en-US" dirty="0"/>
              <a:t>tb060503012</a:t>
            </a:r>
          </a:p>
        </p:txBody>
      </p:sp>
      <p:sp>
        <p:nvSpPr>
          <p:cNvPr id="4" name="Slide Number Placeholder 3"/>
          <p:cNvSpPr>
            <a:spLocks noGrp="1"/>
          </p:cNvSpPr>
          <p:nvPr>
            <p:ph type="sldNum" sz="quarter" idx="10"/>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28425977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After a destruction</a:t>
            </a:r>
            <a:r>
              <a:rPr lang="en-US" baseline="0" dirty="0"/>
              <a:t> in the 9th century BC, the city of Tell er-Rumeith was expanded to nearly 7 acres (3 ha) and incorporated a dry moat as part of its defenses. It does not appear to have been re-inhabited after it was destroyed by Tiglath-pileser III in 733 BC.</a:t>
            </a:r>
            <a:endParaRPr lang="en-US" dirty="0"/>
          </a:p>
          <a:p>
            <a:pPr eaLnBrk="1" hangingPunct="1"/>
            <a:endParaRPr lang="en-US" dirty="0"/>
          </a:p>
          <a:p>
            <a:pPr eaLnBrk="1" hangingPunct="1"/>
            <a:r>
              <a:rPr lang="en-US" dirty="0"/>
              <a:t>tb060503006</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28425977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 second possible location for Ramoth-gilead</a:t>
            </a:r>
            <a:r>
              <a:rPr lang="en-US" baseline="0" dirty="0"/>
              <a:t> is </a:t>
            </a:r>
            <a:r>
              <a:rPr lang="en-US" dirty="0"/>
              <a:t>Tell el-</a:t>
            </a:r>
            <a:r>
              <a:rPr lang="en-US" dirty="0" err="1"/>
              <a:t>Husn</a:t>
            </a:r>
            <a:r>
              <a:rPr lang="en-US" dirty="0"/>
              <a:t>, located about 8 miles (13 km) to the west</a:t>
            </a:r>
            <a:r>
              <a:rPr lang="en-US" baseline="0" dirty="0"/>
              <a:t> of </a:t>
            </a:r>
            <a:r>
              <a:rPr lang="en-US" dirty="0"/>
              <a:t>Tell er-Rumeith. Unfortunately, a Muslim cemetery on top of the tell has hindered excavation. Yarmouk University has been excavating at the site since 2008, and they have reportedly found remains from the Late Bronze to the Umayyad periods.</a:t>
            </a:r>
          </a:p>
          <a:p>
            <a:pPr eaLnBrk="1" hangingPunct="1"/>
            <a:endParaRPr lang="en-US" dirty="0"/>
          </a:p>
          <a:p>
            <a:pPr eaLnBrk="1" hangingPunct="1"/>
            <a:r>
              <a:rPr lang="en-US" dirty="0"/>
              <a:t>tb060503031</a:t>
            </a: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284259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eaLnBrk="1" hangingPunct="1">
              <a:buFont typeface="+mj-lt"/>
              <a:buNone/>
            </a:pPr>
            <a:r>
              <a:rPr lang="en-US" dirty="0">
                <a:ea typeface="ＭＳ Ｐゴシック" pitchFamily="34" charset="-128"/>
              </a:rPr>
              <a:t>Excavations have shown that Aphek</a:t>
            </a:r>
            <a:r>
              <a:rPr lang="en-US" baseline="0" dirty="0">
                <a:ea typeface="ＭＳ Ｐゴシック" pitchFamily="34" charset="-128"/>
              </a:rPr>
              <a:t> </a:t>
            </a:r>
            <a:r>
              <a:rPr lang="en-US" dirty="0">
                <a:ea typeface="ＭＳ Ｐゴシック" pitchFamily="34" charset="-128"/>
              </a:rPr>
              <a:t>was inhabited from the Chalcolithic period. The site has been excavated a number of times in the last century. From 1972 to 1985, a major excavation was carried out by Moshe Kochavi of Tel Aviv University. This aerial photo shows some of the excavations within the Turkish fort, which was built in the 16th century.</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r>
              <a:rPr lang="en-US" dirty="0"/>
              <a:t>ws032715899</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3374815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third candidate for Ramoth-gilead is at er-Ramtha, a modern city that preserves the name of Ramoth. The site is located about 4 miles (6.4 km) due north of Tell er-Rumeith. </a:t>
            </a:r>
            <a:r>
              <a:rPr lang="en-US" baseline="0" dirty="0"/>
              <a:t>The presence of t</a:t>
            </a:r>
            <a:r>
              <a:rPr lang="en-US" dirty="0"/>
              <a:t>he modern city on top of this site has prevented any significant excavation.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r>
              <a:rPr lang="en-US" dirty="0"/>
              <a:t>tb060503025</a:t>
            </a: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28425977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map shows the location of the three sites mentioned in the last slides as possible candidates for Ramoth-gilead. Ramtha is about 4 miles (6 km) north of Tell er-Rumeith, and Tell</a:t>
            </a:r>
            <a:r>
              <a:rPr lang="en-US" baseline="0" dirty="0"/>
              <a:t> el-</a:t>
            </a:r>
            <a:r>
              <a:rPr lang="en-US" baseline="0" dirty="0" err="1"/>
              <a:t>Husn</a:t>
            </a:r>
            <a:r>
              <a:rPr lang="en-US" baseline="0" dirty="0"/>
              <a:t> is about 8 miles (13 km) to the west. The distance from Samaria to Tell er-Rumeith is about 50 miles (80 km) as the crow flies. </a:t>
            </a:r>
            <a:r>
              <a:rPr lang="en-US" dirty="0"/>
              <a:t>This map is a detail adapted from map 1-3 in the </a:t>
            </a:r>
            <a:r>
              <a:rPr lang="en-US" i="1" dirty="0"/>
              <a:t>Satellite Bible Atlas</a:t>
            </a:r>
            <a:r>
              <a:rPr lang="en-US" dirty="0"/>
              <a:t>, by William Schlegel. Used by permission</a:t>
            </a:r>
            <a:r>
              <a:rPr lang="en-US" dirty="0">
                <a:solidFill>
                  <a:srgbClr val="000000"/>
                </a:solidFill>
                <a:cs typeface="Times New Roman" pitchFamily="18" charset="0"/>
              </a:rPr>
              <a:t>. An editable version is included behind this graphic.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284259775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Ramoth-gilead was situated</a:t>
            </a:r>
            <a:r>
              <a:rPr lang="en-US" baseline="0" dirty="0"/>
              <a:t> in the tableland of Gilead. A crucial section of the Transjordanian International Highway that connected Damascus with the southern kingdoms of Transjordan and the Arabian trade routes passed through this region. </a:t>
            </a:r>
            <a:r>
              <a:rPr lang="en-US" dirty="0"/>
              <a:t>During the 9th century BC, Aram-Damascus</a:t>
            </a:r>
            <a:r>
              <a:rPr lang="en-US" baseline="0" dirty="0"/>
              <a:t> and Israel fought over </a:t>
            </a:r>
            <a:r>
              <a:rPr lang="en-US" dirty="0"/>
              <a:t>Ramoth-gilead on several occasions</a:t>
            </a:r>
            <a:r>
              <a:rPr lang="en-US" baseline="0" dirty="0"/>
              <a:t>. The first of these battles is alluded to in Ahab’s plea to have Jehoshaphat join him in battle (1 </a:t>
            </a:r>
            <a:r>
              <a:rPr lang="en-US" baseline="0" dirty="0" err="1"/>
              <a:t>Kgs</a:t>
            </a:r>
            <a:r>
              <a:rPr lang="en-US" baseline="0" dirty="0"/>
              <a:t> 22:3). The second battle, which included the combined forces of Judah and Israel (Jehoshaphat and Ahab), resulted in Israel being defeated at the hand of Ben-</a:t>
            </a:r>
            <a:r>
              <a:rPr lang="en-US" baseline="0" dirty="0" err="1"/>
              <a:t>hadad</a:t>
            </a:r>
            <a:r>
              <a:rPr lang="en-US" baseline="0" dirty="0"/>
              <a:t> II, and resulted in Ahab’s death (1 Kgs 22:29-36).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third battle is not mentioned explicitly in the text, but may be assumed since Israel was in possession of Ramoth-gilead during Jehu’s coup (2 Kgs 9:14-15). The allied (Joram of Israel and Ahaziah of Judah) defense of the town against Hazael in 2 Kings 8:28-29 and 9:1-15 is the fourth and final battle at Ramoth-gilead against Aram-Damascus. After Jehu left Ramoth-gilead to usurp the throne from Joram (2 Kgs 9:17-31), Hazael conquered Ramoth-gilead (probably commemorated on the Tel Dan Inscription—although this victory is not explicitly mentioned in the portion that survives) and eventually all of Transjordan. This situation held until the reign of Jehoash or Jeroboam II of Israel.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tb031701151</a:t>
            </a:r>
          </a:p>
        </p:txBody>
      </p:sp>
      <p:sp>
        <p:nvSpPr>
          <p:cNvPr id="4" name="Slide Number Placeholder 3"/>
          <p:cNvSpPr>
            <a:spLocks noGrp="1"/>
          </p:cNvSpPr>
          <p:nvPr>
            <p:ph type="sldNum" sz="quarter" idx="10"/>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22606294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manner in which Joram was wounded is not</a:t>
            </a:r>
            <a:r>
              <a:rPr lang="en-US" baseline="0" dirty="0"/>
              <a:t> stated. An arrow wound seems likely, as illustrated here. </a:t>
            </a:r>
            <a:r>
              <a:rPr lang="en-US" dirty="0"/>
              <a:t>This relief depicts Asiatic soldiers</a:t>
            </a:r>
            <a:r>
              <a:rPr lang="en-US" baseline="0" dirty="0"/>
              <a:t> in battle against Egyptians; the one dressed in white has been pierced by an arrow. This block was excavated at a temple of Ramesses IV at El-</a:t>
            </a:r>
            <a:r>
              <a:rPr lang="en-US" baseline="0" dirty="0" err="1"/>
              <a:t>Asasif</a:t>
            </a:r>
            <a:r>
              <a:rPr lang="en-US" baseline="0" dirty="0"/>
              <a:t>; it had been re-used and is considered to have originally been created during the reign of Amenhotep II. </a:t>
            </a:r>
            <a:r>
              <a:rPr lang="en-US" sz="1200" kern="1200" dirty="0">
                <a:solidFill>
                  <a:schemeClr val="tx1"/>
                </a:solidFill>
                <a:effectLst/>
                <a:latin typeface="+mn-lt"/>
                <a:ea typeface="+mn-ea"/>
                <a:cs typeface="+mn-cs"/>
              </a:rPr>
              <a:t>This image comes from The Metropolitan Museum of Art and is in the public domain. Source: </a:t>
            </a:r>
            <a:r>
              <a:rPr lang="en-US" dirty="0"/>
              <a:t>https://www.metmuseum.org/art/collection/search/544720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met544720</a:t>
            </a:r>
          </a:p>
        </p:txBody>
      </p:sp>
      <p:sp>
        <p:nvSpPr>
          <p:cNvPr id="4" name="Slide Number Placeholder 3"/>
          <p:cNvSpPr>
            <a:spLocks noGrp="1"/>
          </p:cNvSpPr>
          <p:nvPr>
            <p:ph type="sldNum" sz="quarter" idx="10"/>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296196566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comes from Sir Austen Henry Layard, </a:t>
            </a:r>
            <a:r>
              <a:rPr lang="en-US" i="1" dirty="0"/>
              <a:t>Second Series of the Monuments of Nineveh</a:t>
            </a:r>
            <a:r>
              <a:rPr lang="en-US" dirty="0"/>
              <a:t>, published in 1853. Public domain, from The New York Public Library, </a:t>
            </a:r>
            <a:r>
              <a:rPr lang="en-US" dirty="0">
                <a:hlinkClick r:id="rId3">
                  <a:extLst>
                    <a:ext uri="{A12FA001-AC4F-418D-AE19-62706E023703}">
                      <ahyp:hlinkClr xmlns:ahyp="http://schemas.microsoft.com/office/drawing/2018/hyperlinkcolor" val="tx"/>
                    </a:ext>
                  </a:extLst>
                </a:hlinkClick>
              </a:rPr>
              <a:t>http://</a:t>
            </a:r>
            <a:r>
              <a:rPr lang="en-US" dirty="0">
                <a:hlinkClick r:id="rId4">
                  <a:extLst>
                    <a:ext uri="{A12FA001-AC4F-418D-AE19-62706E023703}">
                      <ahyp:hlinkClr xmlns:ahyp="http://schemas.microsoft.com/office/drawing/2018/hyperlinkcolor" val="tx"/>
                    </a:ext>
                  </a:extLst>
                </a:hlinkClick>
              </a:rPr>
              <a:t>digitalcollections.nypl.org</a:t>
            </a:r>
            <a:r>
              <a:rPr lang="en-US" dirty="0">
                <a:hlinkClick r:id="rId5">
                  <a:extLst>
                    <a:ext uri="{A12FA001-AC4F-418D-AE19-62706E023703}">
                      <ahyp:hlinkClr xmlns:ahyp="http://schemas.microsoft.com/office/drawing/2018/hyperlinkcolor" val="tx"/>
                    </a:ext>
                  </a:extLst>
                </a:hlinkClick>
              </a:rPr>
              <a:t>/items/510d47dc-474e-a3d9-e040-e00a18064a99</a:t>
            </a:r>
            <a:endParaRPr lang="en-US" dirty="0"/>
          </a:p>
          <a:p>
            <a:endParaRPr lang="en-US" dirty="0">
              <a:latin typeface="Calibri"/>
            </a:endParaRPr>
          </a:p>
          <a:p>
            <a:r>
              <a:rPr lang="en-US" dirty="0">
                <a:latin typeface="Calibri"/>
              </a:rPr>
              <a:t>nypl494764</a:t>
            </a:r>
          </a:p>
        </p:txBody>
      </p:sp>
      <p:sp>
        <p:nvSpPr>
          <p:cNvPr id="4" name="Slide Number Placeholder 3"/>
          <p:cNvSpPr>
            <a:spLocks noGrp="1"/>
          </p:cNvSpPr>
          <p:nvPr>
            <p:ph type="sldNum" sz="quarter" idx="10"/>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34496392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sculpture</a:t>
            </a:r>
            <a:r>
              <a:rPr lang="en-US" sz="1200" kern="1200" baseline="0" dirty="0">
                <a:solidFill>
                  <a:schemeClr val="tx1"/>
                </a:solidFill>
                <a:effectLst/>
                <a:latin typeface="+mn-lt"/>
                <a:ea typeface="+mn-ea"/>
                <a:cs typeface="+mn-cs"/>
              </a:rPr>
              <a:t> shown here depicts a soldier who has been wounded in the chest, probably by a sword or spear. A chest wound that punctured a lung was a very dangerous wound. This sculpture is considered to be a 1st century BC copy of a 3rd century BC original. </a:t>
            </a:r>
            <a:r>
              <a:rPr lang="en-US" dirty="0"/>
              <a:t>It was photographed at the Capitoline Museums in Rome.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tb0514179919</a:t>
            </a:r>
          </a:p>
        </p:txBody>
      </p:sp>
      <p:sp>
        <p:nvSpPr>
          <p:cNvPr id="4" name="Slide Number Placeholder 3"/>
          <p:cNvSpPr>
            <a:spLocks noGrp="1"/>
          </p:cNvSpPr>
          <p:nvPr>
            <p:ph type="sldNum" sz="quarter" idx="10"/>
          </p:nvPr>
        </p:nvSpPr>
        <p:spPr/>
        <p:txBody>
          <a:bodyPr/>
          <a:lstStyle/>
          <a:p>
            <a:fld id="{4E4946A3-FD68-4E77-9DEF-1E7536A4AD96}" type="slidenum">
              <a:rPr lang="en-US" smtClean="0"/>
              <a:t>165</a:t>
            </a:fld>
            <a:endParaRPr lang="en-US"/>
          </a:p>
        </p:txBody>
      </p:sp>
    </p:spTree>
    <p:extLst>
      <p:ext uri="{BB962C8B-B14F-4D97-AF65-F5344CB8AC3E}">
        <p14:creationId xmlns:p14="http://schemas.microsoft.com/office/powerpoint/2010/main" val="38116182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100000"/>
              </a:lnSpc>
              <a:spcBef>
                <a:spcPts val="0"/>
              </a:spcBef>
              <a:spcAft>
                <a:spcPts val="0"/>
              </a:spcAft>
              <a:defRPr/>
            </a:pPr>
            <a:r>
              <a:rPr lang="en-US" dirty="0"/>
              <a:t>Jezreel is located at the eastern end of the Jezreel Valley, where it meets </a:t>
            </a:r>
            <a:r>
              <a:rPr lang="en-US" baseline="0" dirty="0"/>
              <a:t>the Harod Valley. The location is strategic, as it guards traffic moving along the Harod Valley, between the Jordan Valley and the Mediterranean coast. Jezreel is also located at the western end of Mount Gilboa, where Saul was killed by the Philistines (1 Sam 31). The place where Gideon had his men drink water, Ein Harod, is also nearby. </a:t>
            </a:r>
            <a:r>
              <a:rPr lang="en-US" dirty="0"/>
              <a:t>The</a:t>
            </a:r>
            <a:r>
              <a:rPr lang="en-US" baseline="0" dirty="0"/>
              <a:t> Arabic name of the site is </a:t>
            </a:r>
            <a:r>
              <a:rPr lang="en-US" dirty="0" err="1"/>
              <a:t>Zir’in</a:t>
            </a:r>
            <a:r>
              <a:rPr lang="en-US" dirty="0"/>
              <a:t>,</a:t>
            </a:r>
            <a:r>
              <a:rPr lang="en-US" baseline="0" dirty="0"/>
              <a:t> which preserves the name Jezreel as “l” and “n” often replace one another.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tb121704015</a:t>
            </a:r>
          </a:p>
        </p:txBody>
      </p:sp>
      <p:sp>
        <p:nvSpPr>
          <p:cNvPr id="4" name="Slide Number Placeholder 3"/>
          <p:cNvSpPr>
            <a:spLocks noGrp="1"/>
          </p:cNvSpPr>
          <p:nvPr>
            <p:ph type="sldNum" sz="quarter" idx="10"/>
          </p:nvPr>
        </p:nvSpPr>
        <p:spPr/>
        <p:txBody>
          <a:bodyPr/>
          <a:lstStyle/>
          <a:p>
            <a:fld id="{4E4946A3-FD68-4E77-9DEF-1E7536A4AD96}" type="slidenum">
              <a:rPr lang="en-US" smtClean="0"/>
              <a:t>166</a:t>
            </a:fld>
            <a:endParaRPr lang="en-US"/>
          </a:p>
        </p:txBody>
      </p:sp>
    </p:spTree>
    <p:extLst>
      <p:ext uri="{BB962C8B-B14F-4D97-AF65-F5344CB8AC3E}">
        <p14:creationId xmlns:p14="http://schemas.microsoft.com/office/powerpoint/2010/main" val="40405267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100000"/>
              </a:lnSpc>
              <a:spcBef>
                <a:spcPts val="0"/>
              </a:spcBef>
              <a:spcAft>
                <a:spcPts val="0"/>
              </a:spcAft>
              <a:defRPr/>
            </a:pPr>
            <a:r>
              <a:rPr lang="en-US" dirty="0"/>
              <a:t>Jezreel is located at the eastern end of the Jezreel Valley, where it meets </a:t>
            </a:r>
            <a:r>
              <a:rPr lang="en-US" baseline="0" dirty="0"/>
              <a:t>the Harod Valley. The location is strategic, as it guards traffic moving along the Harod Valley, between the Jordan Valley and the Mediterranean coast. Jezreel is also located at the western end of Mount Gilboa, where Saul was killed by the Philistines (1 Sam 31). The place where Gideon had his men drink water, Ein Harod, is also nearby. </a:t>
            </a:r>
            <a:r>
              <a:rPr lang="en-US" dirty="0"/>
              <a:t>The</a:t>
            </a:r>
            <a:r>
              <a:rPr lang="en-US" baseline="0" dirty="0"/>
              <a:t> Arabic name of the site is </a:t>
            </a:r>
            <a:r>
              <a:rPr lang="en-US" dirty="0" err="1"/>
              <a:t>Zir’in</a:t>
            </a:r>
            <a:r>
              <a:rPr lang="en-US" dirty="0"/>
              <a:t>,</a:t>
            </a:r>
            <a:r>
              <a:rPr lang="en-US" baseline="0" dirty="0"/>
              <a:t> which preserves the name Jezreel as “l” and “n” often replace one another.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tb121704015</a:t>
            </a:r>
          </a:p>
        </p:txBody>
      </p:sp>
      <p:sp>
        <p:nvSpPr>
          <p:cNvPr id="4" name="Slide Number Placeholder 3"/>
          <p:cNvSpPr>
            <a:spLocks noGrp="1"/>
          </p:cNvSpPr>
          <p:nvPr>
            <p:ph type="sldNum" sz="quarter" idx="10"/>
          </p:nvPr>
        </p:nvSpPr>
        <p:spPr/>
        <p:txBody>
          <a:bodyPr/>
          <a:lstStyle/>
          <a:p>
            <a:fld id="{4E4946A3-FD68-4E77-9DEF-1E7536A4AD96}" type="slidenum">
              <a:rPr lang="en-US" smtClean="0"/>
              <a:t>167</a:t>
            </a:fld>
            <a:endParaRPr lang="en-US"/>
          </a:p>
        </p:txBody>
      </p:sp>
    </p:spTree>
    <p:extLst>
      <p:ext uri="{BB962C8B-B14F-4D97-AF65-F5344CB8AC3E}">
        <p14:creationId xmlns:p14="http://schemas.microsoft.com/office/powerpoint/2010/main" val="4040526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Jezreel was in the territory</a:t>
            </a:r>
            <a:r>
              <a:rPr lang="en-US" baseline="0" dirty="0"/>
              <a:t> of Issachar (Josh 19:18). </a:t>
            </a:r>
            <a:r>
              <a:rPr lang="en-US" dirty="0"/>
              <a:t>Part of the mound of Jezreel was encompassed</a:t>
            </a:r>
            <a:r>
              <a:rPr lang="en-US" baseline="0" dirty="0"/>
              <a:t> by a square fortification wall during the later reign of Ahab (874–853 BC). The eastern end of the tell, visible at the forefront in this aerial photo, was once the location of a Crusader church.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tbs119230011</a:t>
            </a:r>
          </a:p>
        </p:txBody>
      </p:sp>
      <p:sp>
        <p:nvSpPr>
          <p:cNvPr id="4" name="Slide Number Placeholder 3"/>
          <p:cNvSpPr>
            <a:spLocks noGrp="1"/>
          </p:cNvSpPr>
          <p:nvPr>
            <p:ph type="sldNum" sz="quarter" idx="10"/>
          </p:nvPr>
        </p:nvSpPr>
        <p:spPr/>
        <p:txBody>
          <a:bodyPr/>
          <a:lstStyle/>
          <a:p>
            <a:fld id="{4E4946A3-FD68-4E77-9DEF-1E7536A4AD96}" type="slidenum">
              <a:rPr lang="en-US" smtClean="0"/>
              <a:t>168</a:t>
            </a:fld>
            <a:endParaRPr lang="en-US"/>
          </a:p>
        </p:txBody>
      </p:sp>
    </p:spTree>
    <p:extLst>
      <p:ext uri="{BB962C8B-B14F-4D97-AF65-F5344CB8AC3E}">
        <p14:creationId xmlns:p14="http://schemas.microsoft.com/office/powerpoint/2010/main" val="40405267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Excavations of Tel Jezreel were conducted by John Woodhead of the British School of Archaeology and David Ussishkin of Tel Aviv University in 1990–95. There were high expectations for this site because it was the last royal site to be excavated, but the results were disappointing because the ancient building stones had been robbed out in subsequent periods.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 the 9th century BC, the site was developed under a new plan. The headers and stretchers found here are like those at Samaria. This type of masonry was typical of Ahab’s construction projects. A moat protected the site on the south side, where the elevation was the lowest. Excavations revealed that the site was deserted shortly after its reconstruction by Ahab, and not because of a military destruction. </a:t>
            </a:r>
            <a:r>
              <a:rPr lang="en-US" sz="1200" dirty="0">
                <a:ea typeface="ＭＳ Ｐゴシック" pitchFamily="34" charset="-128"/>
              </a:rPr>
              <a:t>There are remains of later, poor Iron Age habitation. </a:t>
            </a:r>
            <a:r>
              <a:rPr lang="en-US" b="0" baseline="0" dirty="0"/>
              <a:t>The next slide includes labels.</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ws011215039</a:t>
            </a:r>
          </a:p>
        </p:txBody>
      </p:sp>
      <p:sp>
        <p:nvSpPr>
          <p:cNvPr id="4" name="Slide Number Placeholder 3"/>
          <p:cNvSpPr>
            <a:spLocks noGrp="1"/>
          </p:cNvSpPr>
          <p:nvPr>
            <p:ph type="sldNum" sz="quarter" idx="10"/>
          </p:nvPr>
        </p:nvSpPr>
        <p:spPr/>
        <p:txBody>
          <a:bodyPr/>
          <a:lstStyle/>
          <a:p>
            <a:fld id="{4E4946A3-FD68-4E77-9DEF-1E7536A4AD96}" type="slidenum">
              <a:rPr lang="en-US" smtClean="0"/>
              <a:t>169</a:t>
            </a:fld>
            <a:endParaRPr lang="en-US"/>
          </a:p>
        </p:txBody>
      </p:sp>
    </p:spTree>
    <p:extLst>
      <p:ext uri="{BB962C8B-B14F-4D97-AF65-F5344CB8AC3E}">
        <p14:creationId xmlns:p14="http://schemas.microsoft.com/office/powerpoint/2010/main" val="177448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ＭＳ Ｐゴシック" pitchFamily="34" charset="-128"/>
                <a:cs typeface="Times New Roman" pitchFamily="18" charset="0"/>
              </a:rPr>
              <a:t>It is possible that the Shunammite</a:t>
            </a:r>
            <a:r>
              <a:rPr lang="en-US" baseline="0" dirty="0">
                <a:solidFill>
                  <a:srgbClr val="000000"/>
                </a:solidFill>
                <a:ea typeface="ＭＳ Ｐゴシック" pitchFamily="34" charset="-128"/>
                <a:cs typeface="Times New Roman" pitchFamily="18" charset="0"/>
              </a:rPr>
              <a:t> woman travelled further south, deeper into Philistia. Ekron, shown here, is the northernmost of the five largest Philistine cities (i.e., the Pentapolis: Gaza, Ashkelon, Ashdod, Gath, Ekron; cf. 1 Sam 6:17).</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a typeface="ＭＳ Ｐゴシック" pitchFamily="34" charset="-128"/>
              <a:cs typeface="Times New Roman" pitchFamily="18"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ＭＳ Ｐゴシック" pitchFamily="34" charset="-128"/>
                <a:cs typeface="Times New Roman" pitchFamily="18" charset="0"/>
              </a:rPr>
              <a:t>tb031500222</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5867241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Excavations of Tel Jezreel were conducted by John Woodhead of the British School of Archaeology and David Ussishkin of Tel Aviv University in 1990–95. There were high expectations for this site because it was the last royal site to be excavated, but the results were disappointing because the ancient building stones had been robbed out in subsequent periods.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 the 9th century BC, the site was developed under a new plan. The headers and stretchers found here are like those at Samaria. This type of masonry was typical of Ahab’s construction projects. A moat protected the site on the south side, where the elevation was the lowest. Excavations revealed that the site was deserted shortly after its reconstruction by Ahab, and not because of a military destruction. </a:t>
            </a:r>
            <a:r>
              <a:rPr lang="en-US" sz="1200" dirty="0">
                <a:ea typeface="ＭＳ Ｐゴシック" pitchFamily="34" charset="-128"/>
              </a:rPr>
              <a:t>There are remains of later, poor Iron Age habitation.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ws011215039</a:t>
            </a:r>
          </a:p>
        </p:txBody>
      </p:sp>
      <p:sp>
        <p:nvSpPr>
          <p:cNvPr id="4" name="Slide Number Placeholder 3"/>
          <p:cNvSpPr>
            <a:spLocks noGrp="1"/>
          </p:cNvSpPr>
          <p:nvPr>
            <p:ph type="sldNum" sz="quarter" idx="10"/>
          </p:nvPr>
        </p:nvSpPr>
        <p:spPr/>
        <p:txBody>
          <a:bodyPr/>
          <a:lstStyle/>
          <a:p>
            <a:fld id="{4E4946A3-FD68-4E77-9DEF-1E7536A4AD96}" type="slidenum">
              <a:rPr lang="en-US" smtClean="0"/>
              <a:t>170</a:t>
            </a:fld>
            <a:endParaRPr lang="en-US"/>
          </a:p>
        </p:txBody>
      </p:sp>
    </p:spTree>
    <p:extLst>
      <p:ext uri="{BB962C8B-B14F-4D97-AF65-F5344CB8AC3E}">
        <p14:creationId xmlns:p14="http://schemas.microsoft.com/office/powerpoint/2010/main" val="17744847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n-US" sz="1200" dirty="0"/>
              <a:t>Excavators suggest Jezreel served as a central military base for the Israelite army during the Omride dynasty. Although Samaria was the royal headquarters, Jezreel may have been the station for chariotry and cavalry</a:t>
            </a:r>
            <a:r>
              <a:rPr lang="en-US" sz="1200" baseline="0" dirty="0"/>
              <a:t> (</a:t>
            </a:r>
            <a:r>
              <a:rPr lang="en-US" sz="1200" baseline="0" dirty="0" err="1"/>
              <a:t>Ussishkin</a:t>
            </a:r>
            <a:r>
              <a:rPr lang="en-US" sz="1200" baseline="0" dirty="0"/>
              <a:t> and Woodhead 2008: 1839). A feature that Jezreel shares with Samaria is the use of casemate city walls, in contrast to the thick, solid walls of Dan, Hazor, and Megiddo</a:t>
            </a:r>
            <a:r>
              <a:rPr lang="en-US" sz="1200" dirty="0"/>
              <a:t> (Williamson 1996: 46). Jezreel is unique from other sites because it went out of use before the Assyrian destruction took place. This aerial</a:t>
            </a:r>
            <a:r>
              <a:rPr lang="en-US" sz="1200" baseline="0" dirty="0"/>
              <a:t> photo shows a portion of the casemate city wall and a projecting tower from the time of the </a:t>
            </a:r>
            <a:r>
              <a:rPr lang="en-US" sz="1200" baseline="0" dirty="0" err="1"/>
              <a:t>Omride</a:t>
            </a:r>
            <a:r>
              <a:rPr lang="en-US" sz="1200" baseline="0" dirty="0"/>
              <a:t> dynasty, uncovered at the northeast corner of the site. The next slide includes labels.</a:t>
            </a:r>
            <a:endParaRPr lang="en-US" dirty="0"/>
          </a:p>
          <a:p>
            <a:endParaRPr lang="en-US" dirty="0"/>
          </a:p>
          <a:p>
            <a:r>
              <a:rPr lang="en-US" b="1" dirty="0"/>
              <a:t>References:</a:t>
            </a:r>
          </a:p>
          <a:p>
            <a:r>
              <a:rPr lang="en-US" dirty="0"/>
              <a:t>Ussishkin,</a:t>
            </a:r>
            <a:r>
              <a:rPr lang="en-US" baseline="0" dirty="0"/>
              <a:t> David, and Woodhead, John.</a:t>
            </a:r>
          </a:p>
          <a:p>
            <a:pPr marL="685800" indent="-457200">
              <a:tabLst>
                <a:tab pos="685800" algn="l"/>
              </a:tabLst>
            </a:pPr>
            <a:r>
              <a:rPr lang="en-US" baseline="0" dirty="0"/>
              <a:t>2008	Jezreel (</a:t>
            </a:r>
            <a:r>
              <a:rPr lang="en-US" baseline="0" dirty="0" err="1"/>
              <a:t>Yizre’el</a:t>
            </a:r>
            <a:r>
              <a:rPr lang="en-US" baseline="0" dirty="0"/>
              <a:t>), Tel. </a:t>
            </a:r>
            <a:r>
              <a:rPr lang="en-US" i="1" baseline="0" dirty="0"/>
              <a:t>New Encyclopedia of Archaeological Excavations in the Holy Land</a:t>
            </a:r>
            <a:r>
              <a:rPr lang="en-US" dirty="0"/>
              <a:t>,</a:t>
            </a:r>
            <a:r>
              <a:rPr lang="en-US" baseline="0" dirty="0"/>
              <a:t> vol. 5, ed. E. Stern. Jerusalem: Israel Exploration Society.</a:t>
            </a:r>
          </a:p>
          <a:p>
            <a:pPr marL="685800" indent="-685800" eaLnBrk="1" hangingPunct="1">
              <a:lnSpc>
                <a:spcPct val="90000"/>
              </a:lnSpc>
              <a:tabLst>
                <a:tab pos="227013" algn="l"/>
              </a:tabLst>
              <a:defRPr/>
            </a:pPr>
            <a:r>
              <a:rPr lang="en-US" sz="1200" dirty="0"/>
              <a:t>Williamson, H. G. M.</a:t>
            </a:r>
          </a:p>
          <a:p>
            <a:pPr marL="685800" indent="-457200" eaLnBrk="1" hangingPunct="1">
              <a:lnSpc>
                <a:spcPct val="90000"/>
              </a:lnSpc>
              <a:tabLst>
                <a:tab pos="685800" algn="l"/>
              </a:tabLst>
              <a:defRPr/>
            </a:pPr>
            <a:r>
              <a:rPr lang="en-US" sz="1200" dirty="0"/>
              <a:t>1996	Tel Jezreel and the Dynasty of Omri. </a:t>
            </a:r>
            <a:r>
              <a:rPr lang="en-US" sz="1200" i="1" dirty="0"/>
              <a:t>Palestine Exploration Quarterly </a:t>
            </a:r>
            <a:r>
              <a:rPr lang="en-US" sz="1200" dirty="0"/>
              <a:t>128: 41–51.</a:t>
            </a:r>
          </a:p>
          <a:p>
            <a:endParaRPr lang="en-US" dirty="0"/>
          </a:p>
          <a:p>
            <a:r>
              <a:rPr lang="en-US" dirty="0"/>
              <a:t>ws011215046</a:t>
            </a:r>
          </a:p>
        </p:txBody>
      </p:sp>
      <p:sp>
        <p:nvSpPr>
          <p:cNvPr id="4" name="Slide Number Placeholder 3"/>
          <p:cNvSpPr>
            <a:spLocks noGrp="1"/>
          </p:cNvSpPr>
          <p:nvPr>
            <p:ph type="sldNum" sz="quarter" idx="10"/>
          </p:nvPr>
        </p:nvSpPr>
        <p:spPr/>
        <p:txBody>
          <a:bodyPr/>
          <a:lstStyle/>
          <a:p>
            <a:fld id="{4E4946A3-FD68-4E77-9DEF-1E7536A4AD96}" type="slidenum">
              <a:rPr lang="en-US" smtClean="0"/>
              <a:t>171</a:t>
            </a:fld>
            <a:endParaRPr lang="en-US"/>
          </a:p>
        </p:txBody>
      </p:sp>
    </p:spTree>
    <p:extLst>
      <p:ext uri="{BB962C8B-B14F-4D97-AF65-F5344CB8AC3E}">
        <p14:creationId xmlns:p14="http://schemas.microsoft.com/office/powerpoint/2010/main" val="214828728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Excavators suggest Jezreel served as a central military base for the Israelite army during the </a:t>
            </a:r>
            <a:r>
              <a:rPr lang="en-US" dirty="0" err="1"/>
              <a:t>Omride</a:t>
            </a:r>
            <a:r>
              <a:rPr lang="en-US" dirty="0"/>
              <a:t> dynasty. Although Samaria was the royal headquarters, Jezreel may have been the station for </a:t>
            </a:r>
            <a:r>
              <a:rPr lang="en-US" dirty="0" err="1"/>
              <a:t>chariotry</a:t>
            </a:r>
            <a:r>
              <a:rPr lang="en-US" dirty="0"/>
              <a:t> and cavalry (Ussishkin and Woodhead 2008: 1839). A feature that Jezreel shares with Samaria is the use of casemate city walls, in contrast to the thick, solid walls of Dan, Hazor, and Megiddo (Williamson 1996: 46). Jezreel is unique from other sites because it went out of use before the Assyrian destruction took place. This aerial photo shows a portion of the casemate city wall and a projecting tower from the time of the </a:t>
            </a:r>
            <a:r>
              <a:rPr lang="en-US" dirty="0" err="1"/>
              <a:t>Omride</a:t>
            </a:r>
            <a:r>
              <a:rPr lang="en-US" dirty="0"/>
              <a:t> dynasty, uncovered at the northeast corner of the site. </a:t>
            </a:r>
          </a:p>
          <a:p>
            <a:endParaRPr lang="en-US" dirty="0"/>
          </a:p>
          <a:p>
            <a:r>
              <a:rPr lang="en-US" b="1" dirty="0"/>
              <a:t>References:</a:t>
            </a:r>
          </a:p>
          <a:p>
            <a:r>
              <a:rPr lang="en-US" dirty="0"/>
              <a:t>Ussishkin, David, and Woodhead, John.</a:t>
            </a:r>
          </a:p>
          <a:p>
            <a:pPr marL="685800" indent="-457200">
              <a:tabLst>
                <a:tab pos="685800" algn="l"/>
              </a:tabLst>
            </a:pPr>
            <a:r>
              <a:rPr lang="en-US" dirty="0"/>
              <a:t>2008	Jezreel (</a:t>
            </a:r>
            <a:r>
              <a:rPr lang="en-US" dirty="0" err="1"/>
              <a:t>Yizre’el</a:t>
            </a:r>
            <a:r>
              <a:rPr lang="en-US" dirty="0"/>
              <a:t>), Tel. </a:t>
            </a:r>
            <a:r>
              <a:rPr lang="en-US" i="1" dirty="0"/>
              <a:t>New Encyclopedia of Archaeological Excavations in the Holy Land</a:t>
            </a:r>
            <a:r>
              <a:rPr lang="en-US" dirty="0"/>
              <a:t>, vol. 5, ed. E. Stern. Jerusalem: Israel Exploration Society.</a:t>
            </a:r>
          </a:p>
          <a:p>
            <a:pPr marL="685800" indent="-685800">
              <a:lnSpc>
                <a:spcPct val="90000"/>
              </a:lnSpc>
              <a:tabLst>
                <a:tab pos="227013" algn="l"/>
              </a:tabLst>
              <a:defRPr/>
            </a:pPr>
            <a:r>
              <a:rPr lang="en-US" dirty="0"/>
              <a:t>Williamson, H. G. M.</a:t>
            </a:r>
          </a:p>
          <a:p>
            <a:pPr marL="685800" indent="-457200">
              <a:lnSpc>
                <a:spcPct val="90000"/>
              </a:lnSpc>
              <a:tabLst>
                <a:tab pos="685800" algn="l"/>
              </a:tabLst>
              <a:defRPr/>
            </a:pPr>
            <a:r>
              <a:rPr lang="en-US" dirty="0"/>
              <a:t>1996	Tel Jezreel and the Dynasty of </a:t>
            </a:r>
            <a:r>
              <a:rPr lang="en-US" dirty="0" err="1"/>
              <a:t>Omri</a:t>
            </a:r>
            <a:r>
              <a:rPr lang="en-US" dirty="0"/>
              <a:t>. </a:t>
            </a:r>
            <a:r>
              <a:rPr lang="en-US" i="1" dirty="0"/>
              <a:t>Palestine Exploration Quarterly </a:t>
            </a:r>
            <a:r>
              <a:rPr lang="en-US" dirty="0"/>
              <a:t>128: 41–51.</a:t>
            </a:r>
          </a:p>
          <a:p>
            <a:endParaRPr lang="en-US" dirty="0"/>
          </a:p>
          <a:p>
            <a:r>
              <a:rPr lang="en-US" dirty="0"/>
              <a:t>ws011215046</a:t>
            </a:r>
          </a:p>
        </p:txBody>
      </p:sp>
      <p:sp>
        <p:nvSpPr>
          <p:cNvPr id="4" name="Slide Number Placeholder 3"/>
          <p:cNvSpPr>
            <a:spLocks noGrp="1"/>
          </p:cNvSpPr>
          <p:nvPr>
            <p:ph type="sldNum" sz="quarter" idx="10"/>
          </p:nvPr>
        </p:nvSpPr>
        <p:spPr/>
        <p:txBody>
          <a:bodyPr/>
          <a:lstStyle/>
          <a:p>
            <a:fld id="{4E4946A3-FD68-4E77-9DEF-1E7536A4AD96}" type="slidenum">
              <a:rPr lang="en-US" smtClean="0"/>
              <a:t>172</a:t>
            </a:fld>
            <a:endParaRPr lang="en-US"/>
          </a:p>
        </p:txBody>
      </p:sp>
    </p:spTree>
    <p:extLst>
      <p:ext uri="{BB962C8B-B14F-4D97-AF65-F5344CB8AC3E}">
        <p14:creationId xmlns:p14="http://schemas.microsoft.com/office/powerpoint/2010/main" val="214828728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ea typeface="ＭＳ Ｐゴシック"/>
              </a:rPr>
              <a:t>This kylix depicts Achilles tending</a:t>
            </a:r>
            <a:r>
              <a:rPr lang="en-US" altLang="ja-JP" baseline="0" dirty="0">
                <a:ea typeface="ＭＳ Ｐゴシック"/>
              </a:rPr>
              <a:t> to the wounded </a:t>
            </a:r>
            <a:r>
              <a:rPr lang="en-US" altLang="ja-JP" baseline="0" dirty="0" err="1">
                <a:ea typeface="ＭＳ Ｐゴシック"/>
              </a:rPr>
              <a:t>Patroklos</a:t>
            </a:r>
            <a:r>
              <a:rPr lang="en-US" altLang="ja-JP" baseline="0" dirty="0">
                <a:ea typeface="ＭＳ Ｐゴシック"/>
              </a:rPr>
              <a:t> after he was wounded by an enemy arrow, illustrating the effort to restore a wounded person to health This kylix </a:t>
            </a:r>
            <a:r>
              <a:rPr lang="en-US" altLang="ja-JP" dirty="0">
                <a:ea typeface="ＭＳ Ｐゴシック"/>
              </a:rPr>
              <a:t>was photographed</a:t>
            </a:r>
            <a:r>
              <a:rPr lang="en-US" altLang="ja-JP" baseline="0" dirty="0">
                <a:ea typeface="ＭＳ Ｐゴシック"/>
              </a:rPr>
              <a:t> at the </a:t>
            </a:r>
            <a:r>
              <a:rPr lang="en-US" altLang="ja-JP" baseline="0" dirty="0" err="1">
                <a:ea typeface="ＭＳ Ｐゴシック"/>
              </a:rPr>
              <a:t>Altes</a:t>
            </a:r>
            <a:r>
              <a:rPr lang="en-US" altLang="ja-JP" baseline="0" dirty="0">
                <a:ea typeface="ＭＳ Ｐゴシック"/>
              </a:rPr>
              <a:t> Museum in Berlin. </a:t>
            </a:r>
            <a:r>
              <a:rPr lang="en-US" dirty="0"/>
              <a:t>This image comes from </a:t>
            </a:r>
            <a:r>
              <a:rPr lang="en-US" dirty="0" err="1"/>
              <a:t>ArchaiOptix</a:t>
            </a:r>
            <a:r>
              <a:rPr lang="en-US" dirty="0"/>
              <a:t> and is licensed under CC BY-SA 4.0, via Wikimedia Commons: https://commons.wikimedia.org/wiki/File:Sosias_Painter_ARV_21_1_Achilles_tending_Patroklos_-_Herakles_entering_Olympus_(03).jpg. </a:t>
            </a:r>
            <a:r>
              <a:rPr lang="en-US" altLang="ja-JP" baseline="0" dirty="0">
                <a:ea typeface="ＭＳ Ｐゴシック"/>
              </a:rPr>
              <a:t>A removable graphic has been added to avoid causing offense or surprise.</a:t>
            </a:r>
            <a:endParaRPr lang="en-US" altLang="ja-JP" i="1" dirty="0">
              <a:ea typeface="ＭＳ Ｐゴシック"/>
              <a:cs typeface="Calibri"/>
            </a:endParaRPr>
          </a:p>
          <a:p>
            <a:endParaRPr lang="en-US" dirty="0"/>
          </a:p>
          <a:p>
            <a:r>
              <a:rPr lang="en-US" dirty="0"/>
              <a:t>wiki0402201512072159</a:t>
            </a:r>
          </a:p>
        </p:txBody>
      </p:sp>
      <p:sp>
        <p:nvSpPr>
          <p:cNvPr id="4" name="Slide Number Placeholder 3"/>
          <p:cNvSpPr>
            <a:spLocks noGrp="1"/>
          </p:cNvSpPr>
          <p:nvPr>
            <p:ph type="sldNum" sz="quarter" idx="5"/>
          </p:nvPr>
        </p:nvSpPr>
        <p:spPr/>
        <p:txBody>
          <a:bodyPr/>
          <a:lstStyle/>
          <a:p>
            <a:fld id="{4E4946A3-FD68-4E77-9DEF-1E7536A4AD96}" type="slidenum">
              <a:rPr lang="en-US" smtClean="0"/>
              <a:t>173</a:t>
            </a:fld>
            <a:endParaRPr lang="en-US"/>
          </a:p>
        </p:txBody>
      </p:sp>
    </p:spTree>
    <p:extLst>
      <p:ext uri="{BB962C8B-B14F-4D97-AF65-F5344CB8AC3E}">
        <p14:creationId xmlns:p14="http://schemas.microsoft.com/office/powerpoint/2010/main" val="70841492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Ramah is probably a short form for Ramoth-gilead</a:t>
            </a:r>
            <a:r>
              <a:rPr lang="en-US" baseline="0" dirty="0"/>
              <a:t>. As noted above, the most likely candidates for Ramoth-gilead are Tell er-Rumeith, </a:t>
            </a:r>
            <a:r>
              <a:rPr lang="en-US" dirty="0"/>
              <a:t>Tell el-</a:t>
            </a:r>
            <a:r>
              <a:rPr lang="en-US" dirty="0" err="1"/>
              <a:t>Husn</a:t>
            </a:r>
            <a:r>
              <a:rPr lang="en-US" dirty="0"/>
              <a:t>, or Ramtha.</a:t>
            </a:r>
            <a:endParaRPr lang="en-US" baseline="0" dirty="0"/>
          </a:p>
          <a:p>
            <a:pPr eaLnBrk="1" hangingPunct="1"/>
            <a:endParaRPr lang="en-US" dirty="0"/>
          </a:p>
          <a:p>
            <a:pPr eaLnBrk="1" hangingPunct="1"/>
            <a:r>
              <a:rPr lang="en-US" dirty="0"/>
              <a:t>tb030915793</a:t>
            </a:r>
          </a:p>
        </p:txBody>
      </p:sp>
      <p:sp>
        <p:nvSpPr>
          <p:cNvPr id="4" name="Slide Number Placeholder 3"/>
          <p:cNvSpPr>
            <a:spLocks noGrp="1"/>
          </p:cNvSpPr>
          <p:nvPr>
            <p:ph type="sldNum" sz="quarter" idx="10"/>
          </p:nvPr>
        </p:nvSpPr>
        <p:spPr/>
        <p:txBody>
          <a:bodyPr/>
          <a:lstStyle/>
          <a:p>
            <a:fld id="{4E4946A3-FD68-4E77-9DEF-1E7536A4AD96}" type="slidenum">
              <a:rPr lang="en-US" smtClean="0"/>
              <a:t>174</a:t>
            </a:fld>
            <a:endParaRPr lang="en-US"/>
          </a:p>
        </p:txBody>
      </p:sp>
    </p:spTree>
    <p:extLst>
      <p:ext uri="{BB962C8B-B14F-4D97-AF65-F5344CB8AC3E}">
        <p14:creationId xmlns:p14="http://schemas.microsoft.com/office/powerpoint/2010/main" val="284259775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Tel</a:t>
            </a:r>
            <a:r>
              <a:rPr lang="en-US" baseline="0" dirty="0"/>
              <a:t> Dan Inscription mentions an Aramean king (most probably Hazael) who seems to claim to have killed the two kings mentioned in this verse, Joram son of Ahab and Ahaziah son of Jehoram. The references to both kings are fragmentary, and neither name is completely preserved. However, it is commonly reconstructed as “[</a:t>
            </a:r>
            <a:r>
              <a:rPr lang="en-US" baseline="0" dirty="0" err="1"/>
              <a:t>Jeho</a:t>
            </a:r>
            <a:r>
              <a:rPr lang="en-US" baseline="0" dirty="0"/>
              <a:t>]ram son of [Ahab]” and “[Ahaz]</a:t>
            </a:r>
            <a:r>
              <a:rPr lang="en-US" baseline="0" dirty="0" err="1"/>
              <a:t>iah</a:t>
            </a:r>
            <a:r>
              <a:rPr lang="en-US" baseline="0" dirty="0"/>
              <a:t> son of [Jehoram]” (Heb. [</a:t>
            </a:r>
            <a:r>
              <a:rPr lang="he-IL" baseline="0" dirty="0"/>
              <a:t>יהורם</a:t>
            </a:r>
            <a:r>
              <a:rPr lang="en-US" baseline="0" dirty="0"/>
              <a:t>] </a:t>
            </a:r>
            <a:r>
              <a:rPr lang="he-IL" baseline="0" dirty="0"/>
              <a:t>יהו בר</a:t>
            </a:r>
            <a:r>
              <a:rPr lang="en-US" baseline="0" dirty="0"/>
              <a:t>[</a:t>
            </a:r>
            <a:r>
              <a:rPr lang="he-IL" baseline="0" dirty="0"/>
              <a:t>אחז</a:t>
            </a:r>
            <a:r>
              <a:rPr lang="en-US" baseline="0" dirty="0"/>
              <a:t>] ,[</a:t>
            </a:r>
            <a:r>
              <a:rPr lang="he-IL" baseline="0" dirty="0"/>
              <a:t>אחאב</a:t>
            </a:r>
            <a:r>
              <a:rPr lang="en-US" baseline="0" dirty="0"/>
              <a:t>] </a:t>
            </a:r>
            <a:r>
              <a:rPr lang="he-IL" baseline="0" dirty="0"/>
              <a:t>רם בר</a:t>
            </a:r>
            <a:r>
              <a:rPr lang="en-US" baseline="0" dirty="0"/>
              <a:t>[</a:t>
            </a:r>
            <a:r>
              <a:rPr lang="he-IL" baseline="0" dirty="0"/>
              <a:t>יהו</a:t>
            </a:r>
            <a:r>
              <a:rPr lang="en-US" baseline="0" dirty="0"/>
              <a:t>]; </a:t>
            </a:r>
            <a:r>
              <a:rPr lang="en-US" baseline="0" dirty="0" err="1"/>
              <a:t>Ahituv</a:t>
            </a:r>
            <a:r>
              <a:rPr lang="en-US" baseline="0" dirty="0"/>
              <a:t> 2008: 468). </a:t>
            </a:r>
            <a:r>
              <a:rPr lang="en-US" i="0" baseline="0" dirty="0"/>
              <a:t>This inscription was photographed at the Israel Museum. The next slide includes a close-up of the section with these two names.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Reference:</a:t>
            </a:r>
          </a:p>
          <a:p>
            <a:r>
              <a:rPr lang="en-US" dirty="0" err="1"/>
              <a:t>Aḥituv</a:t>
            </a:r>
            <a:r>
              <a:rPr lang="en-US" dirty="0"/>
              <a:t>, Shmuel.</a:t>
            </a:r>
          </a:p>
          <a:p>
            <a:pPr marL="685800" indent="-457200">
              <a:tabLst>
                <a:tab pos="685800" algn="l"/>
              </a:tabLst>
            </a:pPr>
            <a:r>
              <a:rPr lang="en-US" dirty="0"/>
              <a:t>2008	</a:t>
            </a:r>
            <a:r>
              <a:rPr lang="en-US" i="1" dirty="0"/>
              <a:t>Echoes from the Past: Hebrew and Cognate Inscriptions</a:t>
            </a:r>
            <a:r>
              <a:rPr lang="en-US" i="1" baseline="0" dirty="0"/>
              <a:t> from the Biblical Period</a:t>
            </a:r>
            <a:r>
              <a:rPr lang="en-US" baseline="0" dirty="0"/>
              <a:t>. Jerusalem: Carta.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mjb1904166302</a:t>
            </a:r>
          </a:p>
        </p:txBody>
      </p:sp>
      <p:sp>
        <p:nvSpPr>
          <p:cNvPr id="4" name="Slide Number Placeholder 3"/>
          <p:cNvSpPr>
            <a:spLocks noGrp="1"/>
          </p:cNvSpPr>
          <p:nvPr>
            <p:ph type="sldNum" sz="quarter" idx="10"/>
          </p:nvPr>
        </p:nvSpPr>
        <p:spPr/>
        <p:txBody>
          <a:bodyPr/>
          <a:lstStyle/>
          <a:p>
            <a:fld id="{4E4946A3-FD68-4E77-9DEF-1E7536A4AD96}" type="slidenum">
              <a:rPr lang="en-US" smtClean="0"/>
              <a:t>175</a:t>
            </a:fld>
            <a:endParaRPr lang="en-US"/>
          </a:p>
        </p:txBody>
      </p:sp>
    </p:spTree>
    <p:extLst>
      <p:ext uri="{BB962C8B-B14F-4D97-AF65-F5344CB8AC3E}">
        <p14:creationId xmlns:p14="http://schemas.microsoft.com/office/powerpoint/2010/main" val="192235857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The date of this inscription and the preserved endings of both names are strong evidence for the reconstruction of these two names. This inscription was photographed at the Israel Museum. The next slide includes labels.</a:t>
            </a:r>
            <a:endParaRPr lang="en-US" dirty="0"/>
          </a:p>
          <a:p>
            <a:endParaRPr lang="en-US" dirty="0"/>
          </a:p>
          <a:p>
            <a:r>
              <a:rPr lang="en-US" dirty="0"/>
              <a:t>mjb1904166302</a:t>
            </a:r>
          </a:p>
        </p:txBody>
      </p:sp>
      <p:sp>
        <p:nvSpPr>
          <p:cNvPr id="4" name="Slide Number Placeholder 3"/>
          <p:cNvSpPr>
            <a:spLocks noGrp="1"/>
          </p:cNvSpPr>
          <p:nvPr>
            <p:ph type="sldNum" sz="quarter" idx="10"/>
          </p:nvPr>
        </p:nvSpPr>
        <p:spPr/>
        <p:txBody>
          <a:bodyPr/>
          <a:lstStyle/>
          <a:p>
            <a:fld id="{4E4946A3-FD68-4E77-9DEF-1E7536A4AD96}" type="slidenum">
              <a:rPr lang="en-US" smtClean="0"/>
              <a:t>176</a:t>
            </a:fld>
            <a:endParaRPr lang="en-US"/>
          </a:p>
        </p:txBody>
      </p:sp>
    </p:spTree>
    <p:extLst>
      <p:ext uri="{BB962C8B-B14F-4D97-AF65-F5344CB8AC3E}">
        <p14:creationId xmlns:p14="http://schemas.microsoft.com/office/powerpoint/2010/main" val="277407759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The date of this inscription and the preserved endings of both names are strong evidence for the reconstruction of these two names. The upper line as reconstructed here reads “Jehoram son of Ahab” (Heb. </a:t>
            </a:r>
            <a:r>
              <a:rPr lang="he-IL" i="0" baseline="0" dirty="0"/>
              <a:t>יהורם בר אחאב</a:t>
            </a:r>
            <a:r>
              <a:rPr lang="en-US" i="0" baseline="0" dirty="0"/>
              <a:t>), and the lower line reads “Ahaziah son of Jehoram” (Heb. </a:t>
            </a:r>
            <a:r>
              <a:rPr lang="he-IL" i="0" baseline="0" dirty="0"/>
              <a:t>אחזיהו בר יהורם</a:t>
            </a:r>
            <a:r>
              <a:rPr lang="en-US" i="0" baseline="0" dirty="0"/>
              <a:t>). This inscription was photographed at the Israel Museum. An editable version is included behind the graphic.</a:t>
            </a:r>
            <a:endParaRPr lang="en-US" dirty="0"/>
          </a:p>
          <a:p>
            <a:endParaRPr lang="en-US" dirty="0"/>
          </a:p>
          <a:p>
            <a:r>
              <a:rPr lang="en-US" dirty="0"/>
              <a:t>mjb1904166302</a:t>
            </a:r>
          </a:p>
        </p:txBody>
      </p:sp>
      <p:sp>
        <p:nvSpPr>
          <p:cNvPr id="4" name="Slide Number Placeholder 3"/>
          <p:cNvSpPr>
            <a:spLocks noGrp="1"/>
          </p:cNvSpPr>
          <p:nvPr>
            <p:ph type="sldNum" sz="quarter" idx="10"/>
          </p:nvPr>
        </p:nvSpPr>
        <p:spPr/>
        <p:txBody>
          <a:bodyPr/>
          <a:lstStyle/>
          <a:p>
            <a:fld id="{4E4946A3-FD68-4E77-9DEF-1E7536A4AD96}" type="slidenum">
              <a:rPr lang="en-US" smtClean="0"/>
              <a:t>177</a:t>
            </a:fld>
            <a:endParaRPr lang="en-US"/>
          </a:p>
        </p:txBody>
      </p:sp>
    </p:spTree>
    <p:extLst>
      <p:ext uri="{BB962C8B-B14F-4D97-AF65-F5344CB8AC3E}">
        <p14:creationId xmlns:p14="http://schemas.microsoft.com/office/powerpoint/2010/main" val="277407759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2 Kings 8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www.bibleplaces.com/2kings/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Kings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178</a:t>
            </a:fld>
            <a:endParaRPr lang="en-US"/>
          </a:p>
        </p:txBody>
      </p:sp>
    </p:spTree>
    <p:extLst>
      <p:ext uri="{BB962C8B-B14F-4D97-AF65-F5344CB8AC3E}">
        <p14:creationId xmlns:p14="http://schemas.microsoft.com/office/powerpoint/2010/main" val="1434536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famine apparently did not affect Philistia, at least to the extent</a:t>
            </a:r>
            <a:r>
              <a:rPr lang="en-US" baseline="0" dirty="0"/>
              <a:t> that it did the Israelite territories. The presence of rain is illustrated here by a green wheat field outside Gath, another Philistine city.</a:t>
            </a:r>
          </a:p>
          <a:p>
            <a:endParaRPr lang="en-US" dirty="0"/>
          </a:p>
          <a:p>
            <a:r>
              <a:rPr lang="en-US" dirty="0"/>
              <a:t>tb022807572c</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photograph was taken in the early 1890s and comes from </a:t>
            </a:r>
            <a:r>
              <a:rPr lang="en-US" i="1" baseline="0" dirty="0"/>
              <a:t>Earthly Footsteps of the Man of Galilee, </a:t>
            </a:r>
            <a:r>
              <a:rPr lang="en-US" i="0" dirty="0"/>
              <a:t>by John H. Vincent, James W. Lee, and R. E. M. Bain</a:t>
            </a:r>
            <a:r>
              <a:rPr lang="en-US" i="0" baseline="0" dirty="0"/>
              <a:t>. A digital version of this work is available from BiblePlaces.com.</a:t>
            </a:r>
          </a:p>
          <a:p>
            <a:endParaRPr lang="en-US" i="0" dirty="0"/>
          </a:p>
          <a:p>
            <a:r>
              <a:rPr lang="en-US" dirty="0"/>
              <a:t>ef0134</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80004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2 Kings 8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www.bibleplaces.com/2kings/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Chris McKinny,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2 Kings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17258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Presumably the return of the Shunammite</a:t>
            </a:r>
            <a:r>
              <a:rPr lang="en-US" baseline="0" dirty="0"/>
              <a:t> woman and her household was due to the end of the famine, represented here by a rainbow. </a:t>
            </a:r>
            <a:r>
              <a:rPr lang="en-US" baseline="0" dirty="0" err="1"/>
              <a:t>Ramot</a:t>
            </a:r>
            <a:r>
              <a:rPr lang="en-US" baseline="0" dirty="0"/>
              <a:t> Menashe, the location of this photo, is in the Carmel mountain range not far from the likely route of the Shunammite woman as she travelled home. This </a:t>
            </a:r>
            <a:r>
              <a:rPr lang="en-US" dirty="0"/>
              <a:t>image </a:t>
            </a:r>
            <a:r>
              <a:rPr lang="en-US" dirty="0">
                <a:latin typeface="+mn-lt"/>
              </a:rPr>
              <a:t>comes from </a:t>
            </a:r>
            <a:r>
              <a:rPr lang="he-IL" dirty="0">
                <a:latin typeface="+mn-lt"/>
              </a:rPr>
              <a:t>שי קסל</a:t>
            </a:r>
            <a:r>
              <a:rPr lang="en-US" dirty="0">
                <a:latin typeface="+mn-lt"/>
              </a:rPr>
              <a:t> and is </a:t>
            </a:r>
            <a:r>
              <a:rPr lang="en-US" baseline="0" dirty="0">
                <a:latin typeface="+mn-lt"/>
              </a:rPr>
              <a:t>licensed </a:t>
            </a:r>
            <a:r>
              <a:rPr lang="en-US" baseline="0" dirty="0"/>
              <a:t>under </a:t>
            </a:r>
            <a:r>
              <a:rPr lang="en-US" dirty="0"/>
              <a:t>CC BY 2.5, via Wikimedia Commons: https://commons.wikimedia.org/wiki/File:PikiWiki_Israel_6609_rainbow.jpg.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wiki660912302009121</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ancient Mesopotamia, the stance portrayed by this statue, with hand clasped in front, indicates piety and religious devotion, and is probably similar to the stance that would have been taken by a supplicant like the Shunammite woman. </a:t>
            </a:r>
            <a:r>
              <a:rPr lang="en-US" dirty="0"/>
              <a:t>This statue was photographed at the 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tb0929197402</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593117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Apparently during her absence the woman’s house and fields had been taken over by other people, whom she now needed to evict. This American Colony photo was taken</a:t>
            </a:r>
            <a:r>
              <a:rPr lang="en-US" baseline="0" dirty="0"/>
              <a:t> </a:t>
            </a:r>
            <a:r>
              <a:rPr lang="en-US" dirty="0"/>
              <a:t>between 1898 and 1946.</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mat06314</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According to 1 Kings 4:10, the house of the woman of Shunem</a:t>
            </a:r>
            <a:r>
              <a:rPr lang="en-US" altLang="en-US" baseline="0" dirty="0"/>
              <a:t> had been equipped with a second-floor guestroom for Elisha. </a:t>
            </a:r>
            <a:r>
              <a:rPr lang="en-US" altLang="en-US" dirty="0"/>
              <a:t>This</a:t>
            </a:r>
            <a:r>
              <a:rPr lang="en-US" altLang="en-US" baseline="0" dirty="0"/>
              <a:t> American Colony photograph was taken</a:t>
            </a:r>
            <a:r>
              <a:rPr lang="en-US" altLang="en-US" dirty="0"/>
              <a:t> between 1900 and 1920</a:t>
            </a:r>
            <a:r>
              <a:rPr lang="en-US" altLang="en-US" baseline="0" dirty="0"/>
              <a:t> and shows a traditional “upper room” where guests would lodge.</a:t>
            </a:r>
            <a:endParaRPr lang="en-US" altLang="en-US" dirty="0"/>
          </a:p>
          <a:p>
            <a:endParaRPr lang="en-US" dirty="0"/>
          </a:p>
          <a:p>
            <a:r>
              <a:rPr lang="en-US" dirty="0" err="1"/>
              <a:t>mat05610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79725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of a house with an upper room comes from </a:t>
            </a:r>
            <a:r>
              <a:rPr lang="en-US" dirty="0" err="1"/>
              <a:t>Arhanes</a:t>
            </a:r>
            <a:r>
              <a:rPr lang="en-US" dirty="0"/>
              <a:t> (</a:t>
            </a:r>
            <a:r>
              <a:rPr lang="en-US" dirty="0" err="1"/>
              <a:t>Archanes</a:t>
            </a:r>
            <a:r>
              <a:rPr lang="en-US" dirty="0"/>
              <a:t>) on the island of Crete. It was photographed at the Heraklion Museum.</a:t>
            </a:r>
          </a:p>
          <a:p>
            <a:endParaRPr lang="en-US" dirty="0"/>
          </a:p>
          <a:p>
            <a:r>
              <a:rPr lang="en-US" dirty="0"/>
              <a:t>tb041504168</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911364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land and its produce would have been the means of support by which the Shunammite woman and her household were able to survive (cf. 2 Kgs 4:18). </a:t>
            </a:r>
            <a:r>
              <a:rPr lang="en-US" sz="1200" kern="1200" dirty="0">
                <a:solidFill>
                  <a:schemeClr val="tx1"/>
                </a:solidFill>
                <a:effectLst/>
                <a:latin typeface="+mn-lt"/>
                <a:ea typeface="+mn-ea"/>
                <a:cs typeface="+mn-cs"/>
              </a:rPr>
              <a:t>This American Colony photo was taken between 1900 and 1920.</a:t>
            </a:r>
            <a:endParaRPr lang="en-US" dirty="0"/>
          </a:p>
          <a:p>
            <a:endParaRPr lang="en-US" dirty="0"/>
          </a:p>
          <a:p>
            <a:r>
              <a:rPr lang="en-US" dirty="0"/>
              <a:t>mat05234</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47852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events of this section would almost certainly have taken place at the capital city of Samaria, the residence of the king. The palace of the Israelite kings was excavated in 1908‒10 by Harvard University, but the remains were subsequently reburied and are not visible </a:t>
            </a:r>
            <a:r>
              <a:rPr lang="en-US" baseline="0" dirty="0"/>
              <a:t>today. The most impressive remains visible at Samaria today are from the Greco-Roman period, and include a temple to Augustus, a large theater, and a hippodrome.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ws030515602</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3654243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comes from the palace of the Assyrian king Sennacherib at Nineveh. It portrays a king on his throne, attended by whisk-waving</a:t>
            </a:r>
            <a:r>
              <a:rPr lang="en-US" baseline="0" dirty="0"/>
              <a:t> eunuchs, speaking with one of his officials. This relief was photographed at the </a:t>
            </a:r>
            <a:r>
              <a:rPr lang="en-US" dirty="0"/>
              <a:t>British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tb112004329</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3654243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this time Elisha had already accomplished</a:t>
            </a:r>
            <a:r>
              <a:rPr lang="en-US" baseline="0" dirty="0"/>
              <a:t> an impressive number of miraculous feats. One was the cleansing of the spring at Jericho (2 Kgs 2:19-22). </a:t>
            </a:r>
            <a:r>
              <a:rPr lang="en-US" dirty="0"/>
              <a:t>This photo was taken by Felix Bonfils between 1870 and 1889. It shows the spring of Jericho (“Elisha’s Spring”) as it flows from the foot of the tell, which is the hill that forms the backdrop. The photo is of particular interest because it shows the proximity of the spring to the city, which is difficult for the modern viewer to grasp with the roads and buildings that now cover this area.</a:t>
            </a:r>
          </a:p>
          <a:p>
            <a:endParaRPr lang="en-US" dirty="0"/>
          </a:p>
          <a:p>
            <a:r>
              <a:rPr lang="en-US" dirty="0"/>
              <a:t>nypl76537</a:t>
            </a:r>
          </a:p>
        </p:txBody>
      </p:sp>
      <p:sp>
        <p:nvSpPr>
          <p:cNvPr id="4" name="Slide Number Placeholder 3"/>
          <p:cNvSpPr>
            <a:spLocks noGrp="1"/>
          </p:cNvSpPr>
          <p:nvPr>
            <p:ph type="sldNum" sz="quarter" idx="5"/>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1811328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Another miraculous act of Elisha was the unending flask of oil that he provided for a widow (2 Kgs 4:1-7), similar</a:t>
            </a:r>
            <a:r>
              <a:rPr lang="en-US" baseline="0" dirty="0"/>
              <a:t> to the miracle of Elijah for the widow at Zarephath (1 Kgs 17:19). </a:t>
            </a:r>
            <a:r>
              <a:rPr lang="en-US" dirty="0"/>
              <a:t>The scene painted</a:t>
            </a:r>
            <a:r>
              <a:rPr lang="en-US" baseline="0" dirty="0"/>
              <a:t> on this Greek amphora depicts a woman pouring a libation for a departing warrior. The fluid from her jar, probably wine in this case, can be seen running into the dish that he holds and even overflowing. </a:t>
            </a:r>
            <a:r>
              <a:rPr lang="en-US" dirty="0"/>
              <a:t>This image comes from The Metropolitan Museum of Art and is in the public domain. Source: https://www.metmuseum.org/art/collection/search/254281.</a:t>
            </a:r>
          </a:p>
          <a:p>
            <a:pPr rtl="0"/>
            <a:endParaRPr lang="en-US" dirty="0"/>
          </a:p>
          <a:p>
            <a:pPr rtl="0"/>
            <a:r>
              <a:rPr lang="en-US" dirty="0"/>
              <a:t>met254281</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3778219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An inscribed potsherd with the name of “Elisha” (</a:t>
            </a:r>
            <a:r>
              <a:rPr lang="he-IL" dirty="0"/>
              <a:t>אלישע</a:t>
            </a:r>
            <a:r>
              <a:rPr lang="en-US" dirty="0"/>
              <a:t>; </a:t>
            </a:r>
            <a:r>
              <a:rPr lang="en-US" i="1" dirty="0"/>
              <a:t>’</a:t>
            </a:r>
            <a:r>
              <a:rPr lang="en-US" i="1" dirty="0" err="1"/>
              <a:t>lysh</a:t>
            </a:r>
            <a:r>
              <a:rPr lang="en-US" i="1" dirty="0"/>
              <a:t>‘)</a:t>
            </a:r>
            <a:r>
              <a:rPr lang="en-US" i="0" dirty="0"/>
              <a:t> was discovered at the site of Tel Rehov in the Jordan Rift, about 7 miles (11 km) northwest of Elisha’s hometown of Abel-</a:t>
            </a:r>
            <a:r>
              <a:rPr lang="en-US" i="0" dirty="0" err="1"/>
              <a:t>meholah</a:t>
            </a:r>
            <a:r>
              <a:rPr lang="en-US" i="0" dirty="0"/>
              <a:t>. The proximity in terms of both geography and chronology has led some archaeologists to suggest that this may refer to the same Elisha as mentioned in the book of Kings. The inscription was written in large letters in red ink. This photograph was taken at a special exhibit at the Eretz Israel Museum in Tel Aviv.</a:t>
            </a:r>
            <a:endParaRPr lang="en-US" dirty="0"/>
          </a:p>
          <a:p>
            <a:pPr>
              <a:spcBef>
                <a:spcPct val="0"/>
              </a:spcBef>
            </a:pPr>
            <a:endParaRPr lang="en-US" dirty="0"/>
          </a:p>
          <a:p>
            <a:pPr>
              <a:spcBef>
                <a:spcPct val="0"/>
              </a:spcBef>
            </a:pPr>
            <a:r>
              <a:rPr lang="en-US" dirty="0"/>
              <a:t>as0409161529</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3746892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miracle of Elisha</a:t>
            </a:r>
            <a:r>
              <a:rPr lang="en-US" baseline="0" dirty="0"/>
              <a:t> was cleansing Naaman of his leprosy, which occurred when Naaman dipped himself seven times in the Jordan River (2 Kgs 5:14). </a:t>
            </a:r>
            <a:r>
              <a:rPr lang="en-US" dirty="0"/>
              <a:t>This photo of a baptism</a:t>
            </a:r>
            <a:r>
              <a:rPr lang="en-US" baseline="0" dirty="0"/>
              <a:t> in the Jordan River was taken from the western bank of the river, probably near the </a:t>
            </a:r>
            <a:r>
              <a:rPr lang="en-US" dirty="0"/>
              <a:t>Qasr Al-</a:t>
            </a:r>
            <a:r>
              <a:rPr lang="en-US" dirty="0" err="1"/>
              <a:t>Yahud</a:t>
            </a:r>
            <a:r>
              <a:rPr lang="en-US" dirty="0"/>
              <a:t> baptism site. The view looks downstream, in</a:t>
            </a:r>
            <a:r>
              <a:rPr lang="en-US" baseline="0" dirty="0"/>
              <a:t> the direction of the Dead Sea. </a:t>
            </a:r>
            <a:r>
              <a:rPr lang="en-US" dirty="0"/>
              <a:t>This image comes from SMU Central University Libraries and is in the public domain, via Wikimedia Commons: https://commons.wikimedia.org/wiki/File:Baptizing_in_the_Jordan,_Palestine_(28903127403).jpg.</a:t>
            </a:r>
          </a:p>
          <a:p>
            <a:endParaRPr lang="en-US" dirty="0"/>
          </a:p>
          <a:p>
            <a:r>
              <a:rPr lang="en-US" dirty="0"/>
              <a:t>wiki28903127403</a:t>
            </a:r>
          </a:p>
        </p:txBody>
      </p:sp>
      <p:sp>
        <p:nvSpPr>
          <p:cNvPr id="4" name="Slide Number Placeholder 3"/>
          <p:cNvSpPr>
            <a:spLocks noGrp="1"/>
          </p:cNvSpPr>
          <p:nvPr>
            <p:ph type="sldNum" sz="quarter" idx="5"/>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1919487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account of Elijah raising the son of the Shunnamite woman from the dead appears in 2 Kings 4:18-37. Gehazi had been present at this event (1 Kgs 4:29-31) and was able to provide a first-hand account. </a:t>
            </a:r>
            <a:r>
              <a:rPr lang="en-US" dirty="0"/>
              <a:t>Elisha’s method of laying on top of the dead child is similar to the approach taken by Elijah when he raised the son of the widow</a:t>
            </a:r>
            <a:r>
              <a:rPr lang="en-US" baseline="0" dirty="0"/>
              <a:t> of Zarephath (1 Kgs 17:21). </a:t>
            </a:r>
            <a:r>
              <a:rPr lang="en-US" dirty="0"/>
              <a:t>This image of a gouache on board painting is in the public domain, via The Jewish Museum: https://thejewishmuseum.org/collection/26556-elijah-raiseth-the-widow-s-son.</a:t>
            </a:r>
          </a:p>
          <a:p>
            <a:endParaRPr lang="en-US" dirty="0"/>
          </a:p>
          <a:p>
            <a:r>
              <a:rPr lang="en-US" dirty="0"/>
              <a:t>tjm26556</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911364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a:t>
            </a:r>
            <a:r>
              <a:rPr lang="en-US" baseline="0" dirty="0"/>
              <a:t> at the Boston Museum of Fine Arts.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adr1711203367</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2085684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is unusual in depicting an elderly court official. He holds out his hand as though he were in conversation or perhaps</a:t>
            </a:r>
            <a:r>
              <a:rPr lang="en-US" baseline="0" dirty="0"/>
              <a:t> presenting someone</a:t>
            </a:r>
            <a:r>
              <a:rPr lang="en-US" dirty="0"/>
              <a:t>. This image comes from the Brooklyn Museum, </a:t>
            </a:r>
            <a:r>
              <a:rPr lang="en-US" b="0" i="0" dirty="0">
                <a:solidFill>
                  <a:srgbClr val="333333"/>
                </a:solidFill>
                <a:effectLst/>
              </a:rPr>
              <a:t>Charles Edwin </a:t>
            </a:r>
            <a:r>
              <a:rPr lang="en-US" b="0" i="0" dirty="0" err="1">
                <a:solidFill>
                  <a:srgbClr val="333333"/>
                </a:solidFill>
                <a:effectLst/>
              </a:rPr>
              <a:t>Wilbour</a:t>
            </a:r>
            <a:r>
              <a:rPr lang="en-US" b="0" i="0" dirty="0">
                <a:solidFill>
                  <a:srgbClr val="333333"/>
                </a:solidFill>
                <a:effectLst/>
              </a:rPr>
              <a:t> Fund, 47.120.1, </a:t>
            </a:r>
            <a:r>
              <a:rPr lang="en-US" dirty="0">
                <a:effectLst/>
                <a:ea typeface="Calibri" panose="020F0502020204030204" pitchFamily="34" charset="0"/>
              </a:rPr>
              <a:t>Creative Commons-BY. Source: </a:t>
            </a:r>
            <a:r>
              <a:rPr lang="en-US" baseline="0" dirty="0"/>
              <a:t>https://www.brooklynmuseum.org/opencollection/objects/3483</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bmny3483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893614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“officer” (Heb. </a:t>
            </a:r>
            <a:r>
              <a:rPr lang="en-US" i="1" dirty="0"/>
              <a:t>saris</a:t>
            </a:r>
            <a:r>
              <a:rPr lang="en-US" dirty="0"/>
              <a:t>, </a:t>
            </a:r>
            <a:r>
              <a:rPr lang="he-IL" sz="1200" kern="1200" dirty="0">
                <a:solidFill>
                  <a:schemeClr val="tx1"/>
                </a:solidFill>
                <a:latin typeface="+mn-lt"/>
                <a:ea typeface="+mn-ea"/>
                <a:cs typeface="+mn-cs"/>
              </a:rPr>
              <a:t>סָרִיס</a:t>
            </a:r>
            <a:r>
              <a:rPr lang="en-US" dirty="0"/>
              <a:t>) was a high-ranking official who</a:t>
            </a:r>
            <a:r>
              <a:rPr lang="en-US" baseline="0" dirty="0"/>
              <a:t> had the authority to implement the decision of the king in matters like these. </a:t>
            </a:r>
            <a:r>
              <a:rPr lang="en-US" sz="1200" kern="1200" dirty="0">
                <a:solidFill>
                  <a:schemeClr val="tx1"/>
                </a:solidFill>
                <a:effectLst/>
                <a:latin typeface="+mn-lt"/>
                <a:ea typeface="+mn-ea"/>
                <a:cs typeface="+mn-cs"/>
              </a:rPr>
              <a:t>This relief illustrates</a:t>
            </a:r>
            <a:r>
              <a:rPr lang="en-US" sz="1200" kern="1200" baseline="0" dirty="0">
                <a:solidFill>
                  <a:schemeClr val="tx1"/>
                </a:solidFill>
                <a:effectLst/>
                <a:latin typeface="+mn-lt"/>
                <a:ea typeface="+mn-ea"/>
                <a:cs typeface="+mn-cs"/>
              </a:rPr>
              <a:t> a number of men (probably court officials) standing in the presence of a king. The king is Shalmaneser III (r. 858–824 BC) of Assyria, a contemporary of Joram and Elijah. This relief </a:t>
            </a:r>
            <a:r>
              <a:rPr lang="en-US" sz="1200" kern="1200" dirty="0">
                <a:solidFill>
                  <a:schemeClr val="tx1"/>
                </a:solidFill>
                <a:effectLst/>
                <a:latin typeface="+mn-lt"/>
                <a:ea typeface="+mn-ea"/>
                <a:cs typeface="+mn-cs"/>
              </a:rPr>
              <a:t>comes from the front panel of the throne dais of Shalmaneser III. It was photographed at the Iraq Museum. </a:t>
            </a:r>
            <a:r>
              <a:rPr lang="en-US" dirty="0"/>
              <a:t>This image comes from Osama </a:t>
            </a:r>
            <a:r>
              <a:rPr lang="en-US" dirty="0" err="1"/>
              <a:t>Shukir</a:t>
            </a:r>
            <a:r>
              <a:rPr lang="en-US" dirty="0"/>
              <a:t> Muhammed Amin and is licensed under CC BY-SA 4.0, via Wikimedia Commons: https://commons.wikimedia.org/wiki/File:Front_Panel,_Throne_Dais_of_Shalmaneser_III_at_the_Iraq_Museum.jpg.</a:t>
            </a:r>
          </a:p>
          <a:p>
            <a:endParaRPr lang="en-US" dirty="0"/>
          </a:p>
          <a:p>
            <a:r>
              <a:rPr lang="en-US" dirty="0"/>
              <a:t>wiki031420191145302622</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3612812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Surface surveys of Shunem show occupation from the Middle Bronze to the Arabic periods. Most of the pottery, however, is from the Late Bronze and Early Iron Ages (circa 1550–1000 BC). </a:t>
            </a:r>
            <a:r>
              <a:rPr lang="en-US" dirty="0"/>
              <a:t>Because the site is covered by a modern village, excavations at Shunem</a:t>
            </a:r>
            <a:r>
              <a:rPr lang="en-US" baseline="0" dirty="0"/>
              <a:t> have not been possible.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tbs121040011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584991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ground-level view of Shunem shows its proximity to the Hill of Moreh, located just to the north</a:t>
            </a:r>
            <a:r>
              <a:rPr lang="en-US" sz="1200" dirty="0">
                <a:ea typeface="ＭＳ Ｐゴシック" pitchFamily="34" charset="-128"/>
              </a:rPr>
              <a:t>.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tbs104109904</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358501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ground-level view of Shunem shows its proximity to the Hill of Moreh, located just to the north</a:t>
            </a:r>
            <a:r>
              <a:rPr lang="en-US" sz="1200" dirty="0">
                <a:ea typeface="ＭＳ Ｐゴシック" pitchFamily="34" charset="-128"/>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tbs104109904</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358501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restoration</a:t>
            </a:r>
            <a:r>
              <a:rPr lang="en-US" baseline="0" dirty="0"/>
              <a:t> of the Shunammite’s land may be in accordance with the seven-year land release (Deut 15:1; cf. Exod 21:2-3). A primary product of her land would have been grain (cf. 2 Kgs 4:18), illustrated here by men measuring wheat. </a:t>
            </a:r>
            <a:r>
              <a:rPr lang="en-US" dirty="0"/>
              <a:t>This image, taken between 1900 and 1939, comes from American Colony, Assortment of Photographs of Palestine and Jerusalem, published in 1900–39. Public domain, from The New York Public Library, https://digitalcollections.nypl.org/items/510d47d9-77e0-a3d9-e040-e00a18064a99</a:t>
            </a:r>
          </a:p>
          <a:p>
            <a:endParaRPr lang="en-US" dirty="0"/>
          </a:p>
          <a:p>
            <a:r>
              <a:rPr lang="en-US" dirty="0"/>
              <a:t>nypl112610</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3270032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Grain </a:t>
            </a:r>
            <a:r>
              <a:rPr lang="en-US" baseline="0" dirty="0"/>
              <a:t>may have been stored in silos, either at Shunem or at a nearby administrative center under the authority of the king. This 8th century BC silo from Megiddo demonstrates grain storage at an Israelite administrative center. </a:t>
            </a:r>
          </a:p>
          <a:p>
            <a:endParaRPr lang="en-US" dirty="0"/>
          </a:p>
          <a:p>
            <a:r>
              <a:rPr lang="en-US" dirty="0"/>
              <a:t>tb121704998</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27273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woman mentioned here is the Shunammite woman of 2 Kings</a:t>
            </a:r>
            <a:r>
              <a:rPr lang="en-US" baseline="0" dirty="0"/>
              <a:t> 4:1-37. </a:t>
            </a:r>
            <a:r>
              <a:rPr lang="en-US" dirty="0"/>
              <a:t>This American Colony photograph was taken between 1900 and 1920. </a:t>
            </a:r>
          </a:p>
          <a:p>
            <a:endParaRPr lang="en-US" dirty="0"/>
          </a:p>
          <a:p>
            <a:r>
              <a:rPr lang="en-US" dirty="0"/>
              <a:t>mat01237</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2679474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 shows a ground-level view of the grain silo at Megiddo. A set of two stairways encircled the perimeter, allowing grain to be more easily accessed.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tb032507602</a:t>
            </a:r>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24483631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also possible that the return of produce would have</a:t>
            </a:r>
            <a:r>
              <a:rPr lang="en-US" baseline="0" dirty="0"/>
              <a:t> included wine. The Jezreel Valley has a climate that is conducive to raising grapes, as is evident from the Naboth account (1 Kgs 21), which occurred outside Jezreel, only 3 miles (5 km) south of Shunem. </a:t>
            </a:r>
            <a:r>
              <a:rPr lang="en-US" dirty="0"/>
              <a:t>This American Colony photo was taken between 1934 and 1939.</a:t>
            </a:r>
          </a:p>
          <a:p>
            <a:endParaRPr lang="en-US" dirty="0"/>
          </a:p>
          <a:p>
            <a:r>
              <a:rPr lang="en-US" dirty="0"/>
              <a:t>mat04200</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3749128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wine</a:t>
            </a:r>
            <a:r>
              <a:rPr lang="en-US" baseline="0" dirty="0"/>
              <a:t> storage, or storage for long-haul transportation (such as to Egypt) was usually in large clay amphora. Most of the amphora shown here are too large for transportation and would have been filled and emptied in the place where they were stored. Jars of this size were also sometimes used for grain storage. This display was photographed at the </a:t>
            </a:r>
            <a:r>
              <a:rPr lang="en-US" dirty="0" err="1"/>
              <a:t>Skirball</a:t>
            </a:r>
            <a:r>
              <a:rPr lang="en-US" dirty="0"/>
              <a:t> Museum at Hebrew Union College in Jerusalem.</a:t>
            </a:r>
          </a:p>
          <a:p>
            <a:endParaRPr lang="en-US" dirty="0"/>
          </a:p>
          <a:p>
            <a:r>
              <a:rPr lang="en-US" dirty="0"/>
              <a:t>as030310500</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2448363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Perhaps some restoration of goods was also made in silver, rather than in kind. </a:t>
            </a:r>
            <a:r>
              <a:rPr lang="en-US" dirty="0"/>
              <a:t>This display was photographed at the Harvard Museum of the Ancient Near East.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adr1711180984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493213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photograph was taken between 1900 and 1920.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mat05599</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153185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photograph was taken in the 1960s and comes from </a:t>
            </a:r>
            <a:r>
              <a:rPr lang="en-US" i="1" baseline="0" dirty="0"/>
              <a:t>The Photographs of Charles Lee Feinberg</a:t>
            </a:r>
            <a:r>
              <a:rPr lang="en-US" baseline="0" dirty="0"/>
              <a:t>, available from www.BiblePlaces.com.</a:t>
            </a:r>
            <a:endParaRPr lang="en-US" dirty="0"/>
          </a:p>
          <a:p>
            <a:endParaRPr lang="en-US" dirty="0"/>
          </a:p>
          <a:p>
            <a:r>
              <a:rPr lang="en-US" dirty="0"/>
              <a:t>cf03-77</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Aramean king mentioned here is identified as Ben-</a:t>
            </a:r>
            <a:r>
              <a:rPr lang="en-US" dirty="0" err="1"/>
              <a:t>hadad</a:t>
            </a:r>
            <a:r>
              <a:rPr lang="en-US" dirty="0"/>
              <a:t>. There are three kings of Aram known by this dynastic name. The king mentioned here is Ben-</a:t>
            </a:r>
            <a:r>
              <a:rPr lang="en-US" dirty="0" err="1"/>
              <a:t>hadad</a:t>
            </a:r>
            <a:r>
              <a:rPr lang="en-US" dirty="0"/>
              <a:t> II, since this account records his death </a:t>
            </a:r>
            <a:r>
              <a:rPr lang="en-US" baseline="0" dirty="0"/>
              <a:t>at the hands of Hazael. </a:t>
            </a:r>
            <a:r>
              <a:rPr lang="en-US" dirty="0"/>
              <a:t>Ben-</a:t>
            </a:r>
            <a:r>
              <a:rPr lang="en-US" dirty="0" err="1"/>
              <a:t>hadad</a:t>
            </a:r>
            <a:r>
              <a:rPr lang="en-US" baseline="0" dirty="0"/>
              <a:t> II reigned until at least 845 BC, since he is recorded in the twelve-king coalition against Shalmaneser III. He may have died as late as 843 BC, although a precise date is not known. </a:t>
            </a:r>
            <a:r>
              <a:rPr lang="en-US" b="0" baseline="0" dirty="0"/>
              <a:t>This chart comes from </a:t>
            </a:r>
            <a:r>
              <a:rPr lang="en-US" b="0" i="1" baseline="0" dirty="0"/>
              <a:t>The Regnal Chronology of the Kings of Judah and Israel: An Illustrated Guide</a:t>
            </a:r>
            <a:r>
              <a:rPr lang="en-US" b="0" baseline="0" dirty="0"/>
              <a:t>, by Chris McKinny, available from BiblePlaces.com.</a:t>
            </a:r>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basalt stele was set up by Zakkur, the king of Hamath, in about 800 BC. It was recovered from the ancient city of </a:t>
            </a:r>
            <a:r>
              <a:rPr lang="en-US" dirty="0" err="1"/>
              <a:t>Afis</a:t>
            </a:r>
            <a:r>
              <a:rPr lang="en-US" dirty="0"/>
              <a:t>, a city that is also mentioned at the end of the inscription as the place where</a:t>
            </a:r>
            <a:r>
              <a:rPr lang="en-US" baseline="0" dirty="0"/>
              <a:t> it was installed</a:t>
            </a:r>
            <a:r>
              <a:rPr lang="en-US" dirty="0"/>
              <a:t>. </a:t>
            </a:r>
            <a:r>
              <a:rPr lang="en-US" dirty="0" err="1"/>
              <a:t>Afis</a:t>
            </a:r>
            <a:r>
              <a:rPr lang="en-US" dirty="0"/>
              <a:t> is about 7 miles (11 km) north of</a:t>
            </a:r>
            <a:r>
              <a:rPr lang="en-US" baseline="0" dirty="0"/>
              <a:t> Ebla. In the inscription, Zakkur refers to an enemy named “Ben-</a:t>
            </a:r>
            <a:r>
              <a:rPr lang="en-US" baseline="0" dirty="0" err="1"/>
              <a:t>hadad</a:t>
            </a:r>
            <a:r>
              <a:rPr lang="en-US" baseline="0" dirty="0"/>
              <a:t>, son of Hazael, king of Aram.” This is Ben-</a:t>
            </a:r>
            <a:r>
              <a:rPr lang="en-US" baseline="0" dirty="0" err="1"/>
              <a:t>hadad</a:t>
            </a:r>
            <a:r>
              <a:rPr lang="en-US" baseline="0" dirty="0"/>
              <a:t> III, who bore the same name as Ben-</a:t>
            </a:r>
            <a:r>
              <a:rPr lang="en-US" baseline="0" dirty="0" err="1"/>
              <a:t>hadad</a:t>
            </a:r>
            <a:r>
              <a:rPr lang="en-US" baseline="0" dirty="0"/>
              <a:t> II mentioned in this verse. </a:t>
            </a:r>
            <a:r>
              <a:rPr lang="en-US" dirty="0"/>
              <a:t>This inscription </a:t>
            </a:r>
            <a:r>
              <a:rPr lang="en-US" baseline="0" dirty="0"/>
              <a:t>was photographed at the </a:t>
            </a:r>
            <a:r>
              <a:rPr lang="en-US" dirty="0"/>
              <a:t>Louvre Museum.</a:t>
            </a:r>
            <a:r>
              <a:rPr lang="en-US" baseline="0" dirty="0"/>
              <a:t> The next slide includes a close-up of the name “Hazael.”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tb060408371</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 inscription on the Zakkur Stele refers to an enemy of Zakkur, a certain “Ben-</a:t>
            </a:r>
            <a:r>
              <a:rPr lang="en-US" noProof="0" dirty="0" err="1"/>
              <a:t>hadad</a:t>
            </a:r>
            <a:r>
              <a:rPr lang="en-US" noProof="0" dirty="0"/>
              <a:t>, son of Hazael, king of Aram.” Because this inscription is written in Aramaic, the name is actually given as “Bar-</a:t>
            </a:r>
            <a:r>
              <a:rPr lang="en-US" noProof="0" dirty="0" err="1"/>
              <a:t>hadad</a:t>
            </a:r>
            <a:r>
              <a:rPr lang="en-US" noProof="0" dirty="0"/>
              <a:t>” (Arm. </a:t>
            </a:r>
            <a:r>
              <a:rPr lang="he-IL" noProof="0" dirty="0"/>
              <a:t>בר הדד</a:t>
            </a:r>
            <a:r>
              <a:rPr lang="en-US" noProof="0" dirty="0"/>
              <a:t>); the Aramaic word “bar” is the equivalent of the Hebrew “ben,” both with the meaning “son.” This inscription </a:t>
            </a:r>
            <a:r>
              <a:rPr lang="en-US" baseline="0" noProof="0" dirty="0"/>
              <a:t>was photographed at the </a:t>
            </a:r>
            <a:r>
              <a:rPr lang="en-US" noProof="0" dirty="0"/>
              <a:t>Louvre Museum.</a:t>
            </a:r>
            <a:r>
              <a:rPr lang="en-US" baseline="0" noProof="0" dirty="0"/>
              <a:t> For a full translation of this inscription, see Millard (2000: 155). The next slide includes a highlight of the name.</a:t>
            </a:r>
            <a:endParaRPr lang="en-US" noProof="0" dirty="0"/>
          </a:p>
          <a:p>
            <a:endParaRPr lang="en-US" noProof="0" dirty="0"/>
          </a:p>
          <a:p>
            <a:r>
              <a:rPr lang="en-US" b="1" noProof="0" dirty="0"/>
              <a:t>Reference:</a:t>
            </a:r>
          </a:p>
          <a:p>
            <a:r>
              <a:rPr lang="en-US" noProof="0" dirty="0"/>
              <a:t>Millard,</a:t>
            </a:r>
            <a:r>
              <a:rPr lang="en-US" baseline="0" noProof="0" dirty="0"/>
              <a:t> Alan.</a:t>
            </a:r>
            <a:endParaRPr lang="en-US" sz="1200" noProof="0" dirty="0">
              <a:effectLst/>
            </a:endParaRPr>
          </a:p>
          <a:p>
            <a:pPr marL="685800" indent="-457200">
              <a:tabLst>
                <a:tab pos="685800" algn="l"/>
              </a:tabLst>
            </a:pPr>
            <a:r>
              <a:rPr lang="en-US" sz="1200" noProof="0" dirty="0">
                <a:effectLst/>
              </a:rPr>
              <a:t>2000	The Inscription of Zakkur, King of Hamath</a:t>
            </a:r>
            <a:r>
              <a:rPr lang="en-US" sz="1200" baseline="0" noProof="0" dirty="0">
                <a:effectLst/>
              </a:rPr>
              <a:t> (2.35). </a:t>
            </a:r>
            <a:r>
              <a:rPr lang="en-US" sz="1200" i="1" noProof="0" dirty="0">
                <a:effectLst/>
              </a:rPr>
              <a:t>The Context of Scripture</a:t>
            </a:r>
            <a:r>
              <a:rPr lang="en-US" sz="1200" noProof="0" dirty="0">
                <a:effectLst/>
              </a:rPr>
              <a:t>, vol.</a:t>
            </a:r>
            <a:r>
              <a:rPr lang="en-US" sz="1200" baseline="0" noProof="0" dirty="0">
                <a:effectLst/>
              </a:rPr>
              <a:t> 2, </a:t>
            </a:r>
            <a:r>
              <a:rPr lang="en-US" sz="1200" noProof="0" dirty="0">
                <a:effectLst/>
              </a:rPr>
              <a:t>ed. W. Hallo and K. Lawson Younger Jr. New York: Brill.</a:t>
            </a:r>
            <a:endParaRPr lang="en-US" noProof="0" dirty="0"/>
          </a:p>
          <a:p>
            <a:endParaRPr lang="en-US" noProof="0" dirty="0"/>
          </a:p>
          <a:p>
            <a:r>
              <a:rPr lang="en-US" noProof="0" dirty="0"/>
              <a:t>tb060408372</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 inscription on the Zakkur Stele refers to an enemy of Zakkur, a certain “Ben-</a:t>
            </a:r>
            <a:r>
              <a:rPr lang="en-US" noProof="0" dirty="0" err="1"/>
              <a:t>hadad</a:t>
            </a:r>
            <a:r>
              <a:rPr lang="en-US" noProof="0" dirty="0"/>
              <a:t>, son of Hazael, king of Aram.” Because this inscription is written in Aramaic, the name is actually given as “Bar-</a:t>
            </a:r>
            <a:r>
              <a:rPr lang="en-US" noProof="0" dirty="0" err="1"/>
              <a:t>hadad</a:t>
            </a:r>
            <a:r>
              <a:rPr lang="en-US" noProof="0" dirty="0"/>
              <a:t>” (Arm. </a:t>
            </a:r>
            <a:r>
              <a:rPr lang="he-IL" noProof="0" dirty="0"/>
              <a:t>בר הדד</a:t>
            </a:r>
            <a:r>
              <a:rPr lang="en-US" noProof="0" dirty="0"/>
              <a:t>); the Aramaic word “bar” is the equivalent of the Hebrew “ben,” both with the meaning “son.” This inscription </a:t>
            </a:r>
            <a:r>
              <a:rPr lang="en-US" baseline="0" noProof="0" dirty="0"/>
              <a:t>was photographed at the </a:t>
            </a:r>
            <a:r>
              <a:rPr lang="en-US" noProof="0" dirty="0"/>
              <a:t>Louvre Museum.</a:t>
            </a:r>
            <a:r>
              <a:rPr lang="en-US" baseline="0" noProof="0" dirty="0"/>
              <a:t> For a full translation of this inscription, see Millard (2000: 155). An editable version is included behind the graphic for those who may wish to change it.</a:t>
            </a:r>
            <a:endParaRPr lang="en-US" noProof="0" dirty="0"/>
          </a:p>
          <a:p>
            <a:endParaRPr lang="en-US" noProof="0" dirty="0"/>
          </a:p>
          <a:p>
            <a:r>
              <a:rPr lang="en-US" b="1" dirty="0"/>
              <a:t>Reference:</a:t>
            </a:r>
          </a:p>
          <a:p>
            <a:r>
              <a:rPr lang="en-US" dirty="0"/>
              <a:t>Millard, Alan.</a:t>
            </a:r>
          </a:p>
          <a:p>
            <a:pPr marL="685800" indent="-457200">
              <a:tabLst>
                <a:tab pos="685800" algn="l"/>
              </a:tabLst>
            </a:pPr>
            <a:r>
              <a:rPr lang="en-US" sz="1200" noProof="0" dirty="0">
                <a:effectLst/>
              </a:rPr>
              <a:t>2000	The Inscription of Zakkur, King of Hamath</a:t>
            </a:r>
            <a:r>
              <a:rPr lang="en-US" sz="1200" baseline="0" noProof="0" dirty="0">
                <a:effectLst/>
              </a:rPr>
              <a:t> (2.35). </a:t>
            </a:r>
            <a:r>
              <a:rPr lang="en-US" sz="1200" i="1" noProof="0" dirty="0">
                <a:effectLst/>
              </a:rPr>
              <a:t>The Context of Scripture</a:t>
            </a:r>
            <a:r>
              <a:rPr lang="en-US" sz="1200" noProof="0" dirty="0">
                <a:effectLst/>
              </a:rPr>
              <a:t>, vol.</a:t>
            </a:r>
            <a:r>
              <a:rPr lang="en-US" sz="1200" baseline="0" noProof="0" dirty="0">
                <a:effectLst/>
              </a:rPr>
              <a:t> 2, </a:t>
            </a:r>
            <a:r>
              <a:rPr lang="en-US" sz="1200" noProof="0" dirty="0">
                <a:effectLst/>
              </a:rPr>
              <a:t>ed. W. Hallo and K. Lawson Younger Jr. New York: Brill.</a:t>
            </a:r>
            <a:endParaRPr lang="en-US" noProof="0" dirty="0"/>
          </a:p>
          <a:p>
            <a:endParaRPr lang="en-US" noProof="0" dirty="0"/>
          </a:p>
          <a:p>
            <a:r>
              <a:rPr lang="en-US" noProof="0" dirty="0"/>
              <a:t>tb060408372</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Shunammite woman was </a:t>
            </a:r>
            <a:r>
              <a:rPr lang="en-US" baseline="0" dirty="0"/>
              <a:t>“prominent” (Heb. </a:t>
            </a:r>
            <a:r>
              <a:rPr lang="en-US" i="1" baseline="0" dirty="0" err="1"/>
              <a:t>gadol</a:t>
            </a:r>
            <a:r>
              <a:rPr lang="en-US" baseline="0" dirty="0"/>
              <a:t>, </a:t>
            </a:r>
            <a:r>
              <a:rPr lang="he-IL" sz="1200" kern="1200" dirty="0">
                <a:solidFill>
                  <a:schemeClr val="tx1"/>
                </a:solidFill>
                <a:latin typeface="+mn-lt"/>
                <a:ea typeface="+mn-ea"/>
                <a:cs typeface="+mn-cs"/>
              </a:rPr>
              <a:t>גָּדוֹל</a:t>
            </a:r>
            <a:r>
              <a:rPr lang="en-US" sz="1200" kern="1200" dirty="0">
                <a:solidFill>
                  <a:schemeClr val="tx1"/>
                </a:solidFill>
                <a:latin typeface="+mn-lt"/>
                <a:ea typeface="+mn-ea"/>
                <a:cs typeface="+mn-cs"/>
              </a:rPr>
              <a:t>; 2 Kgs 4:8</a:t>
            </a:r>
            <a:r>
              <a:rPr lang="en-US" baseline="0" dirty="0"/>
              <a:t>), a term that should be understood indicate she was wealthy, and thus of high social status. </a:t>
            </a:r>
            <a:r>
              <a:rPr lang="en-US" dirty="0"/>
              <a:t>This encaustic on wood mummy portrait is several centuries later than the time of Elisha, but depicts a wealthy woman</a:t>
            </a:r>
            <a:r>
              <a:rPr lang="en-US" baseline="0" dirty="0"/>
              <a:t> bedecked with golden jewelry. Her jewelry includes a </a:t>
            </a:r>
            <a:r>
              <a:rPr lang="en-US" dirty="0"/>
              <a:t>necklace with lunar-shaped pendant</a:t>
            </a:r>
            <a:r>
              <a:rPr lang="en-US" baseline="0" dirty="0"/>
              <a:t> and large</a:t>
            </a:r>
            <a:r>
              <a:rPr lang="en-US" dirty="0"/>
              <a:t> golden earrings with disk-pendants. This portrait was photographed </a:t>
            </a:r>
            <a:r>
              <a:rPr lang="en-US" baseline="0" dirty="0"/>
              <a:t>at the </a:t>
            </a:r>
            <a:r>
              <a:rPr lang="en-US" dirty="0" err="1"/>
              <a:t>Neues</a:t>
            </a:r>
            <a:r>
              <a:rPr lang="en-US" dirty="0"/>
              <a:t> Museum, Berlin. </a:t>
            </a:r>
            <a:r>
              <a:rPr lang="en-US" baseline="0" dirty="0"/>
              <a:t>This image comes from </a:t>
            </a:r>
            <a:r>
              <a:rPr lang="en-US" baseline="0" dirty="0" err="1"/>
              <a:t>ArchaiOptix</a:t>
            </a:r>
            <a:r>
              <a:rPr lang="en-US" baseline="0" dirty="0"/>
              <a:t> and is licensed under </a:t>
            </a:r>
            <a:r>
              <a:rPr lang="en-US" dirty="0"/>
              <a:t>CC BY-SA 4.0, via Wikimedia Commons</a:t>
            </a:r>
            <a:r>
              <a:rPr lang="en-US" baseline="0" dirty="0"/>
              <a:t>: </a:t>
            </a:r>
            <a:r>
              <a:rPr lang="en-US" dirty="0"/>
              <a:t>https://commons.wikimedia.org/wiki/File:Mummy_portrait_of_a_woman_from_Hawara_-_Berlin_%C3%84M_10974_02.jpg.</a:t>
            </a:r>
          </a:p>
          <a:p>
            <a:endParaRPr lang="en-US" dirty="0"/>
          </a:p>
          <a:p>
            <a:r>
              <a:rPr lang="en-US" dirty="0"/>
              <a:t>wiki12202014173334196967</a:t>
            </a:r>
          </a:p>
        </p:txBody>
      </p:sp>
    </p:spTree>
    <p:extLst>
      <p:ext uri="{BB962C8B-B14F-4D97-AF65-F5344CB8AC3E}">
        <p14:creationId xmlns:p14="http://schemas.microsoft.com/office/powerpoint/2010/main" val="3670687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trapezoidal cast</a:t>
            </a:r>
            <a:r>
              <a:rPr lang="en-US" baseline="0" dirty="0"/>
              <a:t> </a:t>
            </a:r>
            <a:r>
              <a:rPr lang="en-US" dirty="0"/>
              <a:t>bronze plaque was originally an ornament for a horse’s forehead. It was discovered </a:t>
            </a:r>
            <a:r>
              <a:rPr lang="en-US" baseline="0" dirty="0"/>
              <a:t>in the Heraion of Samos in a 6th century BC context but is dated by its inscription to the 9th century BC. The way in which such an item ended up in a Greek temple on the island of Samos is not clear, although the most likely explanation may be that it was acquired through trade (so </a:t>
            </a:r>
            <a:r>
              <a:rPr lang="en-US" baseline="0" dirty="0" err="1"/>
              <a:t>Eph’al</a:t>
            </a:r>
            <a:r>
              <a:rPr lang="en-US" baseline="0" dirty="0"/>
              <a:t> and </a:t>
            </a:r>
            <a:r>
              <a:rPr lang="en-US" baseline="0" dirty="0" err="1"/>
              <a:t>Naveh</a:t>
            </a:r>
            <a:r>
              <a:rPr lang="en-US" baseline="0" dirty="0"/>
              <a:t> 1989: 200). This artifact was photographed at the </a:t>
            </a:r>
            <a:r>
              <a:rPr lang="en-US" dirty="0"/>
              <a:t>Samos Museum. The next slide includes a close-up of the inscription.</a:t>
            </a:r>
          </a:p>
          <a:p>
            <a:endParaRPr lang="en-US" dirty="0"/>
          </a:p>
          <a:p>
            <a:r>
              <a:rPr lang="en-US" b="1" dirty="0"/>
              <a:t>Reference:</a:t>
            </a:r>
          </a:p>
          <a:p>
            <a:pPr marL="0" indent="0">
              <a:buNone/>
            </a:pPr>
            <a:r>
              <a:rPr lang="en-US" dirty="0" err="1"/>
              <a:t>Eph'al</a:t>
            </a:r>
            <a:r>
              <a:rPr lang="en-US" dirty="0"/>
              <a:t>, Israel, and </a:t>
            </a:r>
            <a:r>
              <a:rPr lang="en-US" dirty="0" err="1"/>
              <a:t>Naveh</a:t>
            </a:r>
            <a:r>
              <a:rPr lang="en-US" dirty="0"/>
              <a:t>, Joseph.</a:t>
            </a:r>
          </a:p>
          <a:p>
            <a:pPr marL="685800" indent="-457200">
              <a:buNone/>
              <a:tabLst>
                <a:tab pos="685800" algn="l"/>
              </a:tabLst>
            </a:pPr>
            <a:r>
              <a:rPr lang="en-US" dirty="0"/>
              <a:t>1989	</a:t>
            </a:r>
            <a:r>
              <a:rPr lang="en-US" dirty="0" err="1"/>
              <a:t>Hazael's</a:t>
            </a:r>
            <a:r>
              <a:rPr lang="en-US" dirty="0"/>
              <a:t> Booty Inscriptions. </a:t>
            </a:r>
            <a:r>
              <a:rPr lang="en-US" i="1" dirty="0"/>
              <a:t>Israel Exploration Journal</a:t>
            </a:r>
            <a:r>
              <a:rPr lang="en-US" dirty="0"/>
              <a:t> </a:t>
            </a:r>
            <a:r>
              <a:rPr lang="en-US" b="0" dirty="0"/>
              <a:t>39</a:t>
            </a:r>
            <a:r>
              <a:rPr lang="en-US" dirty="0"/>
              <a:t>: 192–200.</a:t>
            </a:r>
          </a:p>
          <a:p>
            <a:pPr marL="0" indent="0">
              <a:buNone/>
            </a:pPr>
            <a:endParaRPr lang="en-US" dirty="0"/>
          </a:p>
          <a:p>
            <a:r>
              <a:rPr lang="en-US" dirty="0"/>
              <a:t>tb061606107</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inscription reads, “That which Hadad gave our lord Hazael from ‘</a:t>
            </a:r>
            <a:r>
              <a:rPr lang="en-US" dirty="0" err="1"/>
              <a:t>Umqi</a:t>
            </a:r>
            <a:r>
              <a:rPr lang="en-US" dirty="0"/>
              <a:t> in the year that our lord crossed the River” (</a:t>
            </a:r>
            <a:r>
              <a:rPr lang="en-US" dirty="0" err="1"/>
              <a:t>Eph’al</a:t>
            </a:r>
            <a:r>
              <a:rPr lang="en-US" dirty="0"/>
              <a:t> and Naveh 1989: 193). This bronze artifact </a:t>
            </a:r>
            <a:r>
              <a:rPr lang="en-US" baseline="0" dirty="0"/>
              <a:t>was photographed at the </a:t>
            </a:r>
            <a:r>
              <a:rPr lang="en-US" dirty="0"/>
              <a:t>Samos Museum. The </a:t>
            </a:r>
            <a:r>
              <a:rPr lang="en-US" baseline="0" dirty="0"/>
              <a:t>name “Hazael” (Heb. </a:t>
            </a:r>
            <a:r>
              <a:rPr lang="he-IL" sz="1200" b="0" i="0" u="none" strike="noStrike" kern="1200" baseline="0" dirty="0">
                <a:solidFill>
                  <a:schemeClr val="tx1"/>
                </a:solidFill>
                <a:latin typeface="+mn-lt"/>
                <a:ea typeface="+mn-ea"/>
                <a:cs typeface="+mn-cs"/>
              </a:rPr>
              <a:t>חזאל</a:t>
            </a:r>
            <a:r>
              <a:rPr lang="en-US" baseline="0" dirty="0"/>
              <a:t>) is highlighted on the next slide. </a:t>
            </a:r>
            <a:endParaRPr lang="en-US" dirty="0"/>
          </a:p>
          <a:p>
            <a:endParaRPr lang="en-US" dirty="0"/>
          </a:p>
          <a:p>
            <a:r>
              <a:rPr lang="en-US" b="1" dirty="0"/>
              <a:t>Reference:</a:t>
            </a:r>
          </a:p>
          <a:p>
            <a:pPr marL="0" indent="0">
              <a:buNone/>
            </a:pPr>
            <a:r>
              <a:rPr lang="en-US" dirty="0" err="1"/>
              <a:t>Eph'al</a:t>
            </a:r>
            <a:r>
              <a:rPr lang="en-US" dirty="0"/>
              <a:t>, Israel, and </a:t>
            </a:r>
            <a:r>
              <a:rPr lang="en-US" dirty="0" err="1"/>
              <a:t>Naveh</a:t>
            </a:r>
            <a:r>
              <a:rPr lang="en-US" dirty="0"/>
              <a:t>, Joseph.</a:t>
            </a:r>
          </a:p>
          <a:p>
            <a:pPr marL="685800" indent="-457200">
              <a:buNone/>
              <a:tabLst>
                <a:tab pos="685800" algn="l"/>
              </a:tabLst>
            </a:pPr>
            <a:r>
              <a:rPr lang="en-US" dirty="0"/>
              <a:t>1989	</a:t>
            </a:r>
            <a:r>
              <a:rPr lang="en-US" dirty="0" err="1"/>
              <a:t>Hazael's</a:t>
            </a:r>
            <a:r>
              <a:rPr lang="en-US" dirty="0"/>
              <a:t> Booty Inscriptions. </a:t>
            </a:r>
            <a:r>
              <a:rPr lang="en-US" i="1" dirty="0"/>
              <a:t>Israel Exploration Journal</a:t>
            </a:r>
            <a:r>
              <a:rPr lang="en-US" dirty="0"/>
              <a:t> </a:t>
            </a:r>
            <a:r>
              <a:rPr lang="en-US" b="0" dirty="0"/>
              <a:t>39</a:t>
            </a:r>
            <a:r>
              <a:rPr lang="en-US" dirty="0"/>
              <a:t>: 192–200.</a:t>
            </a:r>
          </a:p>
          <a:p>
            <a:pPr marL="0" indent="0">
              <a:buNone/>
            </a:pPr>
            <a:endParaRPr lang="en-US" dirty="0"/>
          </a:p>
          <a:p>
            <a:r>
              <a:rPr lang="en-US" dirty="0"/>
              <a:t>tb061606107</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inscription reads, “That which Hadad gave our lord Hazael from ‘</a:t>
            </a:r>
            <a:r>
              <a:rPr lang="en-US" dirty="0" err="1"/>
              <a:t>Umqi</a:t>
            </a:r>
            <a:r>
              <a:rPr lang="en-US" dirty="0"/>
              <a:t> in the year that our lord crossed the River” (</a:t>
            </a:r>
            <a:r>
              <a:rPr lang="en-US" dirty="0" err="1"/>
              <a:t>Eph’al</a:t>
            </a:r>
            <a:r>
              <a:rPr lang="en-US" dirty="0"/>
              <a:t> and Naveh 1989: 193). This bronze artifact </a:t>
            </a:r>
            <a:r>
              <a:rPr lang="en-US" baseline="0" dirty="0"/>
              <a:t>was photographed at the </a:t>
            </a:r>
            <a:r>
              <a:rPr lang="en-US" dirty="0"/>
              <a:t>Samos Museum. The </a:t>
            </a:r>
            <a:r>
              <a:rPr lang="en-US" baseline="0" dirty="0"/>
              <a:t>name “Hazael” (Heb. </a:t>
            </a:r>
            <a:r>
              <a:rPr lang="he-IL" sz="1200" b="0" i="0" u="none" strike="noStrike" kern="1200" baseline="0" dirty="0">
                <a:solidFill>
                  <a:schemeClr val="tx1"/>
                </a:solidFill>
                <a:latin typeface="+mn-lt"/>
                <a:ea typeface="+mn-ea"/>
                <a:cs typeface="+mn-cs"/>
              </a:rPr>
              <a:t>חזאל</a:t>
            </a:r>
            <a:r>
              <a:rPr lang="en-US" baseline="0" dirty="0"/>
              <a:t>) is highlighted. </a:t>
            </a:r>
            <a:endParaRPr lang="en-US" dirty="0"/>
          </a:p>
          <a:p>
            <a:endParaRPr lang="en-US" dirty="0"/>
          </a:p>
          <a:p>
            <a:r>
              <a:rPr lang="en-US" b="1" dirty="0"/>
              <a:t>Reference:</a:t>
            </a:r>
          </a:p>
          <a:p>
            <a:pPr marL="0" indent="0">
              <a:buNone/>
            </a:pPr>
            <a:r>
              <a:rPr lang="en-US" dirty="0" err="1"/>
              <a:t>Eph'al</a:t>
            </a:r>
            <a:r>
              <a:rPr lang="en-US" dirty="0"/>
              <a:t>, Israel, and </a:t>
            </a:r>
            <a:r>
              <a:rPr lang="en-US" dirty="0" err="1"/>
              <a:t>Naveh</a:t>
            </a:r>
            <a:r>
              <a:rPr lang="en-US" dirty="0"/>
              <a:t>, Joseph.</a:t>
            </a:r>
          </a:p>
          <a:p>
            <a:pPr marL="685800" indent="-457200">
              <a:buNone/>
              <a:tabLst>
                <a:tab pos="685800" algn="l"/>
              </a:tabLst>
            </a:pPr>
            <a:r>
              <a:rPr lang="en-US" dirty="0"/>
              <a:t>1989	Hazael's Booty Inscriptions. </a:t>
            </a:r>
            <a:r>
              <a:rPr lang="en-US" i="1" dirty="0"/>
              <a:t>Israel Exploration Journal</a:t>
            </a:r>
            <a:r>
              <a:rPr lang="en-US" dirty="0"/>
              <a:t> </a:t>
            </a:r>
            <a:r>
              <a:rPr lang="en-US" b="0" dirty="0"/>
              <a:t>39</a:t>
            </a:r>
            <a:r>
              <a:rPr lang="en-US" dirty="0"/>
              <a:t>: 192–200.</a:t>
            </a:r>
          </a:p>
          <a:p>
            <a:pPr marL="0" indent="0">
              <a:buNone/>
            </a:pPr>
            <a:endParaRPr lang="en-US" dirty="0"/>
          </a:p>
          <a:p>
            <a:r>
              <a:rPr lang="en-US" dirty="0"/>
              <a:t>tb061606107</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bronze artifact comes from the reign of the Assyrian king Shalmaneser</a:t>
            </a:r>
            <a:r>
              <a:rPr lang="en-US" baseline="0" dirty="0"/>
              <a:t> III (r. 858–824 BC). It depicts tribute-bearers with a variety of goods, including pails or buckets, large trays, and a pole draped with cloth and hung between two porters. This object</a:t>
            </a:r>
            <a:r>
              <a:rPr lang="en-US" dirty="0"/>
              <a:t> was photographed at Walters Art Museum in Baltimore.</a:t>
            </a:r>
            <a:r>
              <a:rPr lang="en-US" baseline="0" dirty="0"/>
              <a:t> </a:t>
            </a:r>
            <a:endParaRPr lang="en-US" dirty="0"/>
          </a:p>
          <a:p>
            <a:endParaRPr lang="en-US" dirty="0"/>
          </a:p>
          <a:p>
            <a:r>
              <a:rPr lang="en-US" dirty="0"/>
              <a:t>adr1311202903</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3708472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photograph was taken between 1900 and 1920.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mat01159</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53185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between 1940 and 1946.</a:t>
            </a:r>
          </a:p>
          <a:p>
            <a:endParaRPr lang="en-US" dirty="0"/>
          </a:p>
          <a:p>
            <a:r>
              <a:rPr lang="en-US" dirty="0"/>
              <a:t>mat00620</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15318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type of camel in this region is the one-humped Arabian camel, also known</a:t>
            </a:r>
            <a:r>
              <a:rPr lang="en-US" baseline="0" dirty="0"/>
              <a:t> as a dromedary. This type of camel appears often in reliefs of the Iron Age and is almost certainly the kind of camel in view in this account. </a:t>
            </a:r>
            <a:r>
              <a:rPr lang="en-US" dirty="0"/>
              <a:t>This relief was photographed</a:t>
            </a:r>
            <a:r>
              <a:rPr lang="en-US" baseline="0" dirty="0"/>
              <a:t> at the Vatican Museums.</a:t>
            </a:r>
            <a:endParaRPr lang="en-US" dirty="0"/>
          </a:p>
          <a:p>
            <a:endParaRPr lang="en-US" dirty="0"/>
          </a:p>
          <a:p>
            <a:r>
              <a:rPr lang="en-US" dirty="0"/>
              <a:t>tb111802018</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948738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Two-humped Bactrian camels were also known in this region at this time, as depicted on this obelisk of the Assyrian king Shalmaneser III. They were likely brought to Assyria as tribute from the countries to the north. This relief was photographed</a:t>
            </a:r>
            <a:r>
              <a:rPr lang="en-US" baseline="0" dirty="0"/>
              <a:t> at the British Museum.</a:t>
            </a:r>
            <a:endParaRPr lang="en-US" dirty="0"/>
          </a:p>
          <a:p>
            <a:endParaRPr lang="en-US" dirty="0"/>
          </a:p>
          <a:p>
            <a:r>
              <a:rPr lang="en-US" dirty="0"/>
              <a:t>tb112004818</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948738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between 1900 and 1920.</a:t>
            </a:r>
          </a:p>
          <a:p>
            <a:endParaRPr lang="en-US" dirty="0"/>
          </a:p>
          <a:p>
            <a:r>
              <a:rPr lang="en-US" dirty="0"/>
              <a:t>mat01158</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948738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Arabian camels like the ones shown here commonly carry a load of 400 to 600 pounds (180 to 270 kg). This suggests that the gift sent out to Elisha was extraordinarily large, which in turn indicates that Elisha was greatly revered and honored by the Aramean king. This American Colony photograph was taken between 1940 and 1946. </a:t>
            </a:r>
          </a:p>
          <a:p>
            <a:endParaRPr lang="en-US" dirty="0"/>
          </a:p>
          <a:p>
            <a:r>
              <a:rPr lang="en-US" dirty="0"/>
              <a:t>mat00663</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948738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Shunem is a town located south of the Hill of Moreh, in the Harod Valley.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ws102115067</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676200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between 1898 and 1914. </a:t>
            </a:r>
          </a:p>
          <a:p>
            <a:endParaRPr lang="en-US" dirty="0"/>
          </a:p>
          <a:p>
            <a:r>
              <a:rPr lang="en-US" dirty="0"/>
              <a:t>mat06798</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948738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ivory plaque depicts a man lying on a bed. The depiction of this man with his eyes open indicates alertness and recovery. </a:t>
            </a:r>
            <a:r>
              <a:rPr lang="en-US" dirty="0"/>
              <a:t>This ivory object was photographed</a:t>
            </a:r>
            <a:r>
              <a:rPr lang="en-US" baseline="0" dirty="0"/>
              <a:t> at the </a:t>
            </a:r>
            <a:r>
              <a:rPr lang="en-US" dirty="0"/>
              <a:t>Metropolitan Museum of Art in New York City.</a:t>
            </a:r>
          </a:p>
          <a:p>
            <a:endParaRPr lang="en-US" dirty="0"/>
          </a:p>
          <a:p>
            <a:r>
              <a:rPr lang="en-US" dirty="0"/>
              <a:t>adr1711149811b</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27740775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amphora</a:t>
            </a:r>
            <a:r>
              <a:rPr lang="en-US" baseline="0" dirty="0"/>
              <a:t> depicts one of the heroes of the Trojan wars, </a:t>
            </a:r>
            <a:r>
              <a:rPr lang="en-US" baseline="0" dirty="0" err="1"/>
              <a:t>Sarpedon</a:t>
            </a:r>
            <a:r>
              <a:rPr lang="en-US" baseline="0" dirty="0"/>
              <a:t> (a son of Zeus in Greek mythology) being carried by Thanatos (death) and Hypnos (sleep). The winged figure rising from the body may be a depiction of his spirit. The marks between the figures that resemble lettering are nonsensical. This image comes from The Metropolitan Museum of Art, public domain, Fletcher Fund, 1956, accession number 56.171.25, https://www.metmuseum.org/art/collection/search/254883.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ea typeface="Calibri" panose="020F0502020204030204" pitchFamily="34" charset="0"/>
              </a:rPr>
              <a:t>met254883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127128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bust may have originally represented</a:t>
            </a:r>
            <a:r>
              <a:rPr lang="en-US" baseline="0" dirty="0"/>
              <a:t> a poet or philosopher. It was recovered from the rectangular peristyle of the Villa of Papyri at Herculaneum and</a:t>
            </a:r>
            <a:r>
              <a:rPr lang="en-US" dirty="0"/>
              <a:t> was photographed at the Getty Villa in southern California.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tb100919454</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comes from The Metropolitan Museum of Art in New York City and is in the public domain. Source: https://www.metmuseum.org/art/collection/search/250926</a:t>
            </a:r>
          </a:p>
          <a:p>
            <a:endParaRPr lang="en-US" dirty="0"/>
          </a:p>
          <a:p>
            <a:r>
              <a:rPr lang="en-US" dirty="0"/>
              <a:t>met250926</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878403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in bronze depicts Assyrian soldiers setting fire to a city of Urartu. Flames can be seen rising above the city walls. This was</a:t>
            </a:r>
            <a:r>
              <a:rPr lang="en-US" baseline="0" dirty="0"/>
              <a:t> once part of the bronze bands that held together the city gates of Balawat during the reign of Shalmaneser III. This artifact was photographed at the British Museum.</a:t>
            </a:r>
            <a:endParaRPr lang="en-US" dirty="0"/>
          </a:p>
          <a:p>
            <a:endParaRPr lang="en-US" dirty="0"/>
          </a:p>
          <a:p>
            <a:r>
              <a:rPr lang="en-US" dirty="0"/>
              <a:t>adr1805194217</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19223585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This depiction of a burning city comes from the north palace of Tiglath-pileser</a:t>
            </a:r>
            <a:r>
              <a:rPr lang="en-US" sz="1200" kern="1200" baseline="0" dirty="0">
                <a:solidFill>
                  <a:schemeClr val="tx1"/>
                </a:solidFill>
                <a:effectLst/>
                <a:latin typeface="+mn-lt"/>
                <a:ea typeface="+mn-ea"/>
                <a:cs typeface="+mn-cs"/>
              </a:rPr>
              <a:t> III at Nineveh</a:t>
            </a:r>
            <a:r>
              <a:rPr lang="en-US" sz="1200" kern="1200" dirty="0">
                <a:solidFill>
                  <a:schemeClr val="tx1"/>
                </a:solidFill>
                <a:effectLst/>
                <a:latin typeface="+mn-lt"/>
                <a:ea typeface="+mn-ea"/>
                <a:cs typeface="+mn-cs"/>
              </a:rPr>
              <a:t>. This relief was photographed</a:t>
            </a:r>
            <a:r>
              <a:rPr lang="en-US" sz="1200" kern="1200" baseline="0" dirty="0">
                <a:solidFill>
                  <a:schemeClr val="tx1"/>
                </a:solidFill>
                <a:effectLst/>
                <a:latin typeface="+mn-lt"/>
                <a:ea typeface="+mn-ea"/>
                <a:cs typeface="+mn-cs"/>
              </a:rPr>
              <a:t> at the British Museum.</a:t>
            </a:r>
            <a:endParaRPr lang="en-US" dirty="0"/>
          </a:p>
          <a:p>
            <a:endParaRPr lang="en-US" dirty="0"/>
          </a:p>
          <a:p>
            <a:r>
              <a:rPr lang="en-US" dirty="0"/>
              <a:t>tb0929197314</a:t>
            </a:r>
          </a:p>
        </p:txBody>
      </p:sp>
    </p:spTree>
    <p:extLst>
      <p:ext uri="{BB962C8B-B14F-4D97-AF65-F5344CB8AC3E}">
        <p14:creationId xmlns:p14="http://schemas.microsoft.com/office/powerpoint/2010/main" val="2078971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smoke in this American Colony photo comes from the village</a:t>
            </a:r>
            <a:r>
              <a:rPr lang="en-US" baseline="0" dirty="0"/>
              <a:t> of </a:t>
            </a:r>
            <a:r>
              <a:rPr lang="en-US" baseline="0" dirty="0" err="1"/>
              <a:t>Artuf</a:t>
            </a:r>
            <a:r>
              <a:rPr lang="en-US" baseline="0" dirty="0"/>
              <a:t>, as it burned during the </a:t>
            </a:r>
            <a:r>
              <a:rPr lang="en-US" dirty="0"/>
              <a:t>1929 riots.</a:t>
            </a:r>
          </a:p>
          <a:p>
            <a:endParaRPr lang="en-US" dirty="0"/>
          </a:p>
          <a:p>
            <a:r>
              <a:rPr lang="en-US" dirty="0"/>
              <a:t>mat03043</a:t>
            </a:r>
          </a:p>
        </p:txBody>
      </p:sp>
    </p:spTree>
    <p:extLst>
      <p:ext uri="{BB962C8B-B14F-4D97-AF65-F5344CB8AC3E}">
        <p14:creationId xmlns:p14="http://schemas.microsoft.com/office/powerpoint/2010/main" val="14785973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short swords</a:t>
            </a:r>
            <a:r>
              <a:rPr lang="en-US" baseline="0" dirty="0"/>
              <a:t> or daggers shown here are a couple of centuries older than the time of Elisha but illustrate the kind of weapons used at about this time. </a:t>
            </a:r>
            <a:r>
              <a:rPr lang="en-US" dirty="0"/>
              <a:t>This display was photographed at the Louvre Museum.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tb0927195253</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5912178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mn-lt"/>
              </a:rPr>
              <a:t>This relief was photographed at the Getty Villa in southern California while on loan from the British Museum.</a:t>
            </a:r>
            <a:endParaRPr lang="en-US" dirty="0"/>
          </a:p>
          <a:p>
            <a:endParaRPr lang="en-US" dirty="0">
              <a:solidFill>
                <a:srgbClr val="000000"/>
              </a:solidFill>
              <a:latin typeface="+mn-lt"/>
            </a:endParaRPr>
          </a:p>
          <a:p>
            <a:r>
              <a:rPr lang="en-US" dirty="0"/>
              <a:t>tb100919408</a:t>
            </a:r>
            <a:endParaRPr lang="en-US" dirty="0">
              <a:solidFill>
                <a:srgbClr val="000000"/>
              </a:solidFill>
              <a:latin typeface="+mn-l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1745206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Shunem is a town located south of the Hill of Moreh, in the Harod Valley.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ws102115067</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26762004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phrase “little ones” (Heb. </a:t>
            </a:r>
            <a:r>
              <a:rPr lang="en-US" i="1" dirty="0" err="1"/>
              <a:t>olel</a:t>
            </a:r>
            <a:r>
              <a:rPr lang="en-US" dirty="0"/>
              <a:t>, </a:t>
            </a:r>
            <a:r>
              <a:rPr lang="he-IL" sz="1200" kern="1200" dirty="0">
                <a:solidFill>
                  <a:schemeClr val="tx1"/>
                </a:solidFill>
                <a:latin typeface="+mn-lt"/>
                <a:ea typeface="+mn-ea"/>
                <a:cs typeface="+mn-cs"/>
              </a:rPr>
              <a:t>עוֹלֵל</a:t>
            </a:r>
            <a:r>
              <a:rPr lang="en-US" dirty="0"/>
              <a:t>) refers to children, likely to</a:t>
            </a:r>
            <a:r>
              <a:rPr lang="en-US" baseline="0" dirty="0"/>
              <a:t> the youngest stages of life. </a:t>
            </a:r>
            <a:r>
              <a:rPr lang="en-US" dirty="0"/>
              <a:t>This small figurine depicts a small child still young enough to be nursing. It was photographed</a:t>
            </a:r>
            <a:r>
              <a:rPr lang="en-US" baseline="0" dirty="0"/>
              <a:t> at the Bible Lands Museum in Jerusalem</a:t>
            </a:r>
            <a:r>
              <a:rPr lang="en-US" dirty="0"/>
              <a:t>. </a:t>
            </a:r>
          </a:p>
          <a:p>
            <a:endParaRPr lang="en-US" dirty="0"/>
          </a:p>
          <a:p>
            <a:r>
              <a:rPr lang="en-US" dirty="0"/>
              <a:t>adr1806263016</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19223585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Calibri" panose="020F0502020204030204" pitchFamily="34" charset="0"/>
              </a:rPr>
              <a:t>This image comes from the National Museum of Antiquities </a:t>
            </a:r>
            <a:r>
              <a:rPr lang="en-US" sz="1200" dirty="0"/>
              <a:t>(Rijksmuseum van </a:t>
            </a:r>
            <a:r>
              <a:rPr lang="en-US" sz="1200" dirty="0" err="1"/>
              <a:t>Oudheden</a:t>
            </a:r>
            <a:r>
              <a:rPr lang="en-US" sz="1200" dirty="0"/>
              <a:t>) in Leiden</a:t>
            </a:r>
            <a:r>
              <a:rPr lang="en-US" sz="1200" dirty="0">
                <a:effectLst/>
                <a:ea typeface="Calibri" panose="020F0502020204030204" pitchFamily="34" charset="0"/>
              </a:rPr>
              <a:t> and is in the public domain. Source: </a:t>
            </a:r>
            <a:r>
              <a:rPr lang="en-US" dirty="0"/>
              <a:t>https://www.rmo.nl/imageproxy/jpg/019037</a:t>
            </a:r>
          </a:p>
          <a:p>
            <a:endParaRPr lang="en-US" dirty="0"/>
          </a:p>
          <a:p>
            <a:r>
              <a:rPr lang="en-US" dirty="0"/>
              <a:t>rmo019037</a:t>
            </a:r>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4842405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a:t>
            </a:r>
            <a:r>
              <a:rPr lang="en-US" baseline="0" dirty="0"/>
              <a:t> depicts children being led off to exile, walking past men who have been staked out by Assyrian soldiers and are being flayed alive. This relief </a:t>
            </a:r>
            <a:r>
              <a:rPr lang="en-US" dirty="0"/>
              <a:t>was photographed at the Israel Museum. </a:t>
            </a:r>
          </a:p>
          <a:p>
            <a:endParaRPr lang="en-US" dirty="0"/>
          </a:p>
          <a:p>
            <a:r>
              <a:rPr lang="en-US" dirty="0"/>
              <a:t>tb112004313</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19223585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 was taken between 1934 and 1939.</a:t>
            </a:r>
          </a:p>
          <a:p>
            <a:endParaRPr lang="en-US" dirty="0"/>
          </a:p>
          <a:p>
            <a:r>
              <a:rPr lang="en-US" dirty="0"/>
              <a:t>mat04165</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9488768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figurine</a:t>
            </a:r>
            <a:r>
              <a:rPr lang="en-US" baseline="0" dirty="0"/>
              <a:t> depicts a pregnant woman with her hand on her belly. </a:t>
            </a:r>
            <a:r>
              <a:rPr lang="en-US" dirty="0"/>
              <a:t>This image comes from The Metropolitan Museum of Art and is in the public domain. Source: https://www.metmuseum.org/art/collection/search/241267</a:t>
            </a:r>
          </a:p>
          <a:p>
            <a:endParaRPr lang="en-US" dirty="0">
              <a:cs typeface="Calibri"/>
            </a:endParaRPr>
          </a:p>
          <a:p>
            <a:r>
              <a:rPr lang="en-US" dirty="0">
                <a:cs typeface="Calibri"/>
              </a:rPr>
              <a:t>met241267</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11950556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figurine was photographed at the Hecht Museum at the University of Haifa.</a:t>
            </a:r>
          </a:p>
          <a:p>
            <a:endParaRPr lang="en-US" dirty="0">
              <a:cs typeface="Calibri"/>
            </a:endParaRPr>
          </a:p>
          <a:p>
            <a:r>
              <a:rPr lang="en-US" dirty="0">
                <a:latin typeface="+mn-lt"/>
                <a:cs typeface="Calibri"/>
              </a:rPr>
              <a:t>adr1805242499c</a:t>
            </a:r>
            <a:endParaRPr lang="en-US" dirty="0">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11950556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a:t>
            </a:r>
            <a:r>
              <a:rPr lang="en-US" dirty="0"/>
              <a:t>small limestone statue depicts a woman giving birth. This image comes from The Metropolitan Museum of Art and is in the public domain. Source: https://www.metmuseum.org/art/collection/search/242249</a:t>
            </a:r>
          </a:p>
          <a:p>
            <a:endParaRPr lang="en-US" dirty="0"/>
          </a:p>
          <a:p>
            <a:r>
              <a:rPr lang="en-US" dirty="0"/>
              <a:t>met242249</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3873967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figurine was photographed at the Istanbul Museum of the Ancient Orient. </a:t>
            </a:r>
          </a:p>
          <a:p>
            <a:endParaRPr lang="en-US" dirty="0"/>
          </a:p>
          <a:p>
            <a:r>
              <a:rPr lang="en-US" dirty="0"/>
              <a:t>adr1006054490</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29790570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Hazael’s reply and the comparison of himself to a dog is clearly intended as a form of self-deprecation (cf. 1 Sam 17:43; 2 Sam 9:8). The</a:t>
            </a:r>
            <a:r>
              <a:rPr lang="en-US" baseline="0" dirty="0"/>
              <a:t> idea is illustrated here by a vase painting that includes a dog eating scraps under the table of a man and woman at a banquet. </a:t>
            </a:r>
            <a:r>
              <a:rPr lang="en-US" dirty="0"/>
              <a:t>This image comes from The Metropolitan Museum of Art, public</a:t>
            </a:r>
            <a:r>
              <a:rPr lang="en-US" baseline="0" dirty="0"/>
              <a:t> domain, </a:t>
            </a:r>
            <a:r>
              <a:rPr lang="en-US" b="0" i="0" dirty="0">
                <a:solidFill>
                  <a:srgbClr val="333333"/>
                </a:solidFill>
                <a:effectLst/>
                <a:latin typeface="MetSans"/>
              </a:rPr>
              <a:t>Fletcher Fund, 1956, accession number 56.171.1,</a:t>
            </a:r>
            <a:r>
              <a:rPr lang="en-US" baseline="0" dirty="0"/>
              <a:t> https://www.metmuseum.org/art/collection/search/254859.</a:t>
            </a:r>
          </a:p>
          <a:p>
            <a:endParaRPr lang="en-US" baseline="0" dirty="0"/>
          </a:p>
          <a:p>
            <a:r>
              <a:rPr lang="en-US" baseline="0" dirty="0"/>
              <a:t>met254859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25839797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tb031405356</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2979057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ancient site of Shunem is identified with the modern Arab village of </a:t>
            </a:r>
            <a:r>
              <a:rPr lang="en-US" sz="1200" dirty="0" err="1"/>
              <a:t>Sulam</a:t>
            </a:r>
            <a:r>
              <a:rPr lang="en-US" sz="1200" dirty="0"/>
              <a:t>/</a:t>
            </a:r>
            <a:r>
              <a:rPr lang="en-US" sz="1200" dirty="0" err="1"/>
              <a:t>Sulem</a:t>
            </a:r>
            <a:r>
              <a:rPr lang="en-US" sz="1200" dirty="0"/>
              <a:t>. It is situated in the Harod Valley</a:t>
            </a:r>
            <a:r>
              <a:rPr lang="en-US" sz="1200" baseline="0" dirty="0"/>
              <a:t> on the south of the Hill of Moreh</a:t>
            </a:r>
            <a:r>
              <a:rPr lang="en-US" sz="1200" dirty="0"/>
              <a:t>. The border between Issachar to the north and Manasseh to the south appears</a:t>
            </a:r>
            <a:r>
              <a:rPr lang="en-US" sz="1200" baseline="0" dirty="0"/>
              <a:t> to have passed along the Harod Valley, placing Shunem, the Hill of Moreh, and Nain in the territory of Issachar (Josh 19:18)</a:t>
            </a:r>
            <a:r>
              <a:rPr lang="en-US" sz="12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ws102115055</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39716679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 the Assyrian king Tiglath-pileser</a:t>
            </a:r>
            <a:r>
              <a:rPr lang="en-US" baseline="0" dirty="0"/>
              <a:t> III (r. 745–727) sitting on his throne. He grasps a scepter in his right hand and holds a lotus flower in his left. This relief was photographed at the </a:t>
            </a:r>
            <a:r>
              <a:rPr lang="en-US" dirty="0"/>
              <a:t>National Museum of Antiquities (Rijksmuseum van Oudheden) in Leiden.</a:t>
            </a:r>
          </a:p>
          <a:p>
            <a:endParaRPr lang="en-US" dirty="0"/>
          </a:p>
          <a:p>
            <a:r>
              <a:rPr lang="en-US" dirty="0">
                <a:effectLst/>
                <a:ea typeface="Calibri" panose="020F0502020204030204" pitchFamily="34" charset="0"/>
              </a:rPr>
              <a:t>This image comes from the Dutch National Museum of Antiquities, </a:t>
            </a:r>
            <a:r>
              <a:rPr lang="en-US" b="0" i="0" dirty="0">
                <a:solidFill>
                  <a:srgbClr val="666666"/>
                </a:solidFill>
                <a:effectLst/>
              </a:rPr>
              <a:t>A 1934/6.1</a:t>
            </a:r>
            <a:r>
              <a:rPr lang="en-US" dirty="0">
                <a:effectLst/>
                <a:ea typeface="Calibri" panose="020F0502020204030204" pitchFamily="34" charset="0"/>
              </a:rPr>
              <a:t>, Creative Commons-BY. </a:t>
            </a:r>
            <a:r>
              <a:rPr lang="fr-FR" dirty="0">
                <a:effectLst/>
                <a:ea typeface="Calibri" panose="020F0502020204030204" pitchFamily="34" charset="0"/>
              </a:rPr>
              <a:t>Source: </a:t>
            </a:r>
            <a:r>
              <a:rPr lang="en-US" dirty="0"/>
              <a:t>https://www.rmo.nl/collectie/collectiezoeker/collectiestuk/?object=33876.</a:t>
            </a:r>
          </a:p>
          <a:p>
            <a:endParaRPr lang="en-US" dirty="0"/>
          </a:p>
          <a:p>
            <a:r>
              <a:rPr lang="en-US" dirty="0"/>
              <a:t>rmo33876</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was photographed at the British Museum.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tb112004843c</a:t>
            </a:r>
          </a:p>
        </p:txBody>
      </p:sp>
      <p:sp>
        <p:nvSpPr>
          <p:cNvPr id="4" name="Slide Number Placeholder 3"/>
          <p:cNvSpPr>
            <a:spLocks noGrp="1"/>
          </p:cNvSpPr>
          <p:nvPr>
            <p:ph type="sldNum" sz="quarter" idx="5"/>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16374672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Hazael was dishonest and did not tell Ben-</a:t>
            </a:r>
            <a:r>
              <a:rPr lang="en-US" baseline="0" dirty="0" err="1"/>
              <a:t>hadad</a:t>
            </a:r>
            <a:r>
              <a:rPr lang="en-US" baseline="0" dirty="0"/>
              <a:t> the truth, although he did repeat the words of Elisha. Lying is closely related to hypocrisy, an attempt to get someone to believe something that is not true. This beautifully rendered bust portrays an actor wearing a comic mask. The mask gives the impression from a distance that the actor is continually smiling, even though closer inspection reveals that the actor himself is not. This statue was photographed at the </a:t>
            </a:r>
            <a:r>
              <a:rPr lang="en-US" dirty="0"/>
              <a:t>Vatican Museums.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tb0512176536</a:t>
            </a:r>
          </a:p>
        </p:txBody>
      </p:sp>
      <p:sp>
        <p:nvSpPr>
          <p:cNvPr id="4" name="Slide Number Placeholder 3"/>
          <p:cNvSpPr>
            <a:spLocks noGrp="1"/>
          </p:cNvSpPr>
          <p:nvPr>
            <p:ph type="sldNum" sz="quarter" idx="5"/>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16374672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translated here as “cloth” (Heb. </a:t>
            </a:r>
            <a:r>
              <a:rPr lang="en-US" i="1" dirty="0" err="1"/>
              <a:t>makber</a:t>
            </a:r>
            <a:r>
              <a:rPr lang="en-US" dirty="0"/>
              <a:t>, </a:t>
            </a:r>
            <a:r>
              <a:rPr lang="he-IL" sz="1200" kern="1200" dirty="0">
                <a:solidFill>
                  <a:schemeClr val="tx1"/>
                </a:solidFill>
                <a:latin typeface="+mn-lt"/>
                <a:ea typeface="+mn-ea"/>
                <a:cs typeface="+mn-cs"/>
              </a:rPr>
              <a:t>מַכְבֵּר</a:t>
            </a:r>
            <a:r>
              <a:rPr lang="en-US" dirty="0"/>
              <a:t>) appears only here in the Hebrew Bible. English versions render it variously with terms like “cloth” (NET), “blanket” (NLT, NJB), “thick cloth” (NIV, KJV),</a:t>
            </a:r>
            <a:r>
              <a:rPr lang="en-US" baseline="0" dirty="0"/>
              <a:t> or “coarse cloth” (YLT). The context indicates that it was naturally thin enough or porous enough that it was necessary to dip it in water in order to use it for suffocation. The linen sheet shown here is considered to have a coarse spin and a medium weave, and it may represent the kind of cloth used by Hazael. This image comes from The Metropolitan Museum of Art, public domain, </a:t>
            </a:r>
            <a:r>
              <a:rPr lang="en-US" b="0" i="0" dirty="0">
                <a:solidFill>
                  <a:srgbClr val="333333"/>
                </a:solidFill>
                <a:effectLst/>
                <a:latin typeface="MetSans"/>
              </a:rPr>
              <a:t>Rogers Fund, 1936</a:t>
            </a:r>
            <a:r>
              <a:rPr lang="en-US" baseline="0" dirty="0"/>
              <a:t>, accession number </a:t>
            </a:r>
            <a:r>
              <a:rPr lang="en-US" b="0" i="0" dirty="0">
                <a:solidFill>
                  <a:srgbClr val="333333"/>
                </a:solidFill>
                <a:effectLst/>
                <a:latin typeface="MetSans"/>
              </a:rPr>
              <a:t>36.3.140</a:t>
            </a:r>
            <a:r>
              <a:rPr lang="en-US" baseline="0" dirty="0"/>
              <a:t>, https://www.metmuseum.org/art/collection/search/545139.</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met545139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chart comes from </a:t>
            </a:r>
            <a:r>
              <a:rPr lang="en-US" b="0" i="1" baseline="0" dirty="0"/>
              <a:t>The Regnal Chronology of the Kings of Judah and Israel: An Illustrated Guide</a:t>
            </a:r>
            <a:r>
              <a:rPr lang="en-US" b="0" baseline="0" dirty="0"/>
              <a:t>, by Chris </a:t>
            </a:r>
            <a:r>
              <a:rPr lang="en-US" b="0" baseline="0" dirty="0" err="1"/>
              <a:t>McKinny</a:t>
            </a:r>
            <a:r>
              <a:rPr lang="en-US" b="0" baseline="0" dirty="0"/>
              <a:t>, available from </a:t>
            </a:r>
            <a:r>
              <a:rPr lang="en-US" b="0" baseline="0" dirty="0" err="1"/>
              <a:t>BiblePlaces.com</a:t>
            </a:r>
            <a:r>
              <a:rPr lang="en-US" b="0"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inscription is perhaps a century later than the time of Elisha, but it preserves the name “Hazael” (Heb. </a:t>
            </a:r>
            <a:r>
              <a:rPr lang="he-IL" sz="1200" b="0" i="0" u="none" strike="noStrike" kern="1200" baseline="0" dirty="0">
                <a:solidFill>
                  <a:schemeClr val="tx1"/>
                </a:solidFill>
                <a:latin typeface="+mn-lt"/>
                <a:ea typeface="+mn-ea"/>
                <a:cs typeface="+mn-cs"/>
              </a:rPr>
              <a:t>חֲזָאֵל</a:t>
            </a:r>
            <a:r>
              <a:rPr lang="en-US" baseline="0" dirty="0"/>
              <a:t>). It was photographed at the </a:t>
            </a:r>
            <a:r>
              <a:rPr lang="en-US" dirty="0"/>
              <a:t>Louvre Museum. The next slide includes a label identifying the name.</a:t>
            </a:r>
          </a:p>
          <a:p>
            <a:endParaRPr lang="en-US" dirty="0"/>
          </a:p>
          <a:p>
            <a:r>
              <a:rPr lang="en-US" dirty="0"/>
              <a:t>tb060408576</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inscription is perhaps a century later than the time of Elisha, but it preserves the name “Hazael” (Heb. </a:t>
            </a:r>
            <a:r>
              <a:rPr lang="he-IL" sz="1200" b="0" i="0" u="none" strike="noStrike" kern="1200" baseline="0" dirty="0">
                <a:solidFill>
                  <a:schemeClr val="tx1"/>
                </a:solidFill>
                <a:latin typeface="+mn-lt"/>
                <a:ea typeface="+mn-ea"/>
                <a:cs typeface="+mn-cs"/>
              </a:rPr>
              <a:t>חֲזָאֵל</a:t>
            </a:r>
            <a:r>
              <a:rPr lang="en-US" baseline="0" dirty="0"/>
              <a:t>). It was photographed at the </a:t>
            </a:r>
            <a:r>
              <a:rPr lang="en-US" dirty="0"/>
              <a:t>Louvre Museum.</a:t>
            </a:r>
          </a:p>
          <a:p>
            <a:endParaRPr lang="en-US" dirty="0"/>
          </a:p>
          <a:p>
            <a:r>
              <a:rPr lang="en-US" dirty="0"/>
              <a:t>tb060408576</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 Aramaic inscription on the Zakkur Stele refers to an enemy of Zakkur, a certain Ben-</a:t>
            </a:r>
            <a:r>
              <a:rPr lang="en-US" noProof="0" dirty="0" err="1"/>
              <a:t>hadad</a:t>
            </a:r>
            <a:r>
              <a:rPr lang="en-US" noProof="0" dirty="0"/>
              <a:t>, son of “Hazael, king of Aram” (Heb. </a:t>
            </a:r>
            <a:r>
              <a:rPr lang="he-IL" noProof="0" dirty="0"/>
              <a:t>חזאל מלך</a:t>
            </a:r>
            <a:r>
              <a:rPr lang="he-IL" baseline="0" noProof="0" dirty="0"/>
              <a:t> ארם</a:t>
            </a:r>
            <a:r>
              <a:rPr lang="en-US" noProof="0" dirty="0"/>
              <a:t>). This inscription </a:t>
            </a:r>
            <a:r>
              <a:rPr lang="en-US" baseline="0" noProof="0" dirty="0"/>
              <a:t>was photographed at the </a:t>
            </a:r>
            <a:r>
              <a:rPr lang="en-US" noProof="0" dirty="0"/>
              <a:t>Louvre Museum.</a:t>
            </a:r>
            <a:r>
              <a:rPr lang="en-US" baseline="0" noProof="0" dirty="0"/>
              <a:t> For a full translation of this inscription, see Millard (2000: 155). The next slide includes a highlight of the name and title.</a:t>
            </a:r>
            <a:endParaRPr lang="en-US" noProof="0" dirty="0"/>
          </a:p>
          <a:p>
            <a:endParaRPr lang="en-US" noProof="0" dirty="0"/>
          </a:p>
          <a:p>
            <a:r>
              <a:rPr lang="en-US" b="1" noProof="0" dirty="0"/>
              <a:t>Reference:</a:t>
            </a:r>
          </a:p>
          <a:p>
            <a:r>
              <a:rPr lang="en-US" noProof="0" dirty="0"/>
              <a:t>Millard,</a:t>
            </a:r>
            <a:r>
              <a:rPr lang="en-US" baseline="0" noProof="0" dirty="0"/>
              <a:t> Alan.</a:t>
            </a:r>
            <a:endParaRPr lang="en-US" sz="1200" noProof="0" dirty="0">
              <a:effectLst/>
            </a:endParaRPr>
          </a:p>
          <a:p>
            <a:pPr marL="685800" indent="-457200">
              <a:tabLst>
                <a:tab pos="685800" algn="l"/>
              </a:tabLst>
            </a:pPr>
            <a:r>
              <a:rPr lang="en-US" sz="1200" noProof="0" dirty="0">
                <a:effectLst/>
              </a:rPr>
              <a:t>2000	The Inscription of Zakkur, King of Hamath</a:t>
            </a:r>
            <a:r>
              <a:rPr lang="en-US" sz="1200" baseline="0" noProof="0" dirty="0">
                <a:effectLst/>
              </a:rPr>
              <a:t> (2.35). </a:t>
            </a:r>
            <a:r>
              <a:rPr lang="en-US" sz="1200" i="1" noProof="0" dirty="0">
                <a:effectLst/>
              </a:rPr>
              <a:t>The Context of Scripture</a:t>
            </a:r>
            <a:r>
              <a:rPr lang="en-US" sz="1200" noProof="0" dirty="0">
                <a:effectLst/>
              </a:rPr>
              <a:t>, vol.</a:t>
            </a:r>
            <a:r>
              <a:rPr lang="en-US" sz="1200" baseline="0" noProof="0" dirty="0">
                <a:effectLst/>
              </a:rPr>
              <a:t> 2, </a:t>
            </a:r>
            <a:r>
              <a:rPr lang="en-US" sz="1200" noProof="0" dirty="0">
                <a:effectLst/>
              </a:rPr>
              <a:t>ed. William W. Hallo and K. Lawson Younger Jr. New York: Brill.</a:t>
            </a:r>
            <a:endParaRPr lang="en-US" noProof="0" dirty="0"/>
          </a:p>
          <a:p>
            <a:endParaRPr lang="en-US" noProof="0" dirty="0"/>
          </a:p>
          <a:p>
            <a:r>
              <a:rPr lang="en-US" noProof="0" dirty="0"/>
              <a:t>tb060408372</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The Aramaic inscription on the Zakkur Stele refers to an enemy of Zakkur, a certain Ben-</a:t>
            </a:r>
            <a:r>
              <a:rPr lang="en-US" noProof="0" dirty="0" err="1"/>
              <a:t>hadad</a:t>
            </a:r>
            <a:r>
              <a:rPr lang="en-US" noProof="0" dirty="0"/>
              <a:t>, son of “Hazael, king of Aram” (Heb. </a:t>
            </a:r>
            <a:r>
              <a:rPr lang="he-IL" noProof="0" dirty="0"/>
              <a:t>חזאל מלך</a:t>
            </a:r>
            <a:r>
              <a:rPr lang="he-IL" baseline="0" noProof="0" dirty="0"/>
              <a:t> ארם</a:t>
            </a:r>
            <a:r>
              <a:rPr lang="en-US" noProof="0" dirty="0"/>
              <a:t>). This inscription </a:t>
            </a:r>
            <a:r>
              <a:rPr lang="en-US" baseline="0" noProof="0" dirty="0"/>
              <a:t>was photographed at the </a:t>
            </a:r>
            <a:r>
              <a:rPr lang="en-US" noProof="0" dirty="0"/>
              <a:t>Louvre Museum.</a:t>
            </a:r>
            <a:r>
              <a:rPr lang="en-US" baseline="0" noProof="0" dirty="0"/>
              <a:t> For a full translation of this inscription, see Millard (2000: 155). An editable version is included behind the graphic for those who may wish to change it.</a:t>
            </a:r>
            <a:endParaRPr lang="en-US" noProof="0" dirty="0"/>
          </a:p>
          <a:p>
            <a:endParaRPr lang="en-US" noProof="0" dirty="0"/>
          </a:p>
          <a:p>
            <a:r>
              <a:rPr lang="en-US" b="1" dirty="0"/>
              <a:t>Reference:</a:t>
            </a:r>
          </a:p>
          <a:p>
            <a:r>
              <a:rPr lang="en-US" dirty="0"/>
              <a:t>Millard, Alan.</a:t>
            </a:r>
          </a:p>
          <a:p>
            <a:pPr marL="685800" indent="-457200">
              <a:tabLst>
                <a:tab pos="685800" algn="l"/>
              </a:tabLst>
            </a:pPr>
            <a:r>
              <a:rPr lang="en-US" sz="1200" noProof="0" dirty="0">
                <a:effectLst/>
              </a:rPr>
              <a:t>2000	The Inscription of Zakkur, King of Hamath</a:t>
            </a:r>
            <a:r>
              <a:rPr lang="en-US" sz="1200" baseline="0" noProof="0" dirty="0">
                <a:effectLst/>
              </a:rPr>
              <a:t> (2.35). </a:t>
            </a:r>
            <a:r>
              <a:rPr lang="en-US" sz="1200" i="1" noProof="0" dirty="0">
                <a:effectLst/>
              </a:rPr>
              <a:t>The Context of Scripture</a:t>
            </a:r>
            <a:r>
              <a:rPr lang="en-US" sz="1200" noProof="0" dirty="0">
                <a:effectLst/>
              </a:rPr>
              <a:t>, vol.</a:t>
            </a:r>
            <a:r>
              <a:rPr lang="en-US" sz="1200" baseline="0" noProof="0" dirty="0">
                <a:effectLst/>
              </a:rPr>
              <a:t> 2, </a:t>
            </a:r>
            <a:r>
              <a:rPr lang="en-US" sz="1200" noProof="0" dirty="0">
                <a:effectLst/>
              </a:rPr>
              <a:t>ed. William W. Hallo and K. Lawson Younger Jr. New York: Brill.</a:t>
            </a:r>
            <a:endParaRPr lang="en-US" noProof="0" dirty="0"/>
          </a:p>
          <a:p>
            <a:endParaRPr lang="en-US" noProof="0" dirty="0"/>
          </a:p>
          <a:p>
            <a:r>
              <a:rPr lang="en-US" noProof="0" dirty="0"/>
              <a:t>tb060408372</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30342957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Jehoram of Judah reigned until 841 BC. The eight regnal years assigned to him here are counted from the beginning of his sole reign, thus 848‒841 BC. </a:t>
            </a:r>
            <a:r>
              <a:rPr lang="en-US" dirty="0"/>
              <a:t>The details of this chart are best viewed at a higher zoom level or see the next slide for a closer view. </a:t>
            </a:r>
            <a:r>
              <a:rPr lang="en-US" b="0" baseline="0" dirty="0"/>
              <a:t>This chart comes from </a:t>
            </a:r>
            <a:r>
              <a:rPr lang="en-US" b="0" i="1" baseline="0" dirty="0"/>
              <a:t>The Regnal Chronology of the Kings of Judah and Israel: An Illustrated Guide</a:t>
            </a:r>
            <a:r>
              <a:rPr lang="en-US" b="0" baseline="0" dirty="0"/>
              <a:t>, by Chris McKinny, available from BiblePlaces.com.</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 was taken between 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mat01356</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34377501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Jehoram</a:t>
            </a:r>
            <a:r>
              <a:rPr lang="en-US" baseline="0" dirty="0"/>
              <a:t> of Judah (r. 853–841 BC) became sole king in the 5th year of Joram of Israel, in 848 BC. He had become co-regent together with his father Jehoshaphat in 853 BC, while Ahab was still king of Israel (cf. 2 Kgs 1:17). Jehoram of Judah reigned until 841 BC. His eight regnal years were counted from the beginning of his sole reign. </a:t>
            </a:r>
          </a:p>
          <a:p>
            <a:endParaRPr lang="en-US" baseline="0" dirty="0"/>
          </a:p>
          <a:p>
            <a:r>
              <a:rPr lang="en-US" b="0" baseline="0" dirty="0"/>
              <a:t>This chart comes from </a:t>
            </a:r>
            <a:r>
              <a:rPr lang="en-US" b="0" i="1" baseline="0" dirty="0"/>
              <a:t>The Regnal Chronology of the Kings of Judah and Israel: An Illustrated Guide</a:t>
            </a:r>
            <a:r>
              <a:rPr lang="en-US" b="0" baseline="0" dirty="0"/>
              <a:t>, by Chris McKinny, available from BiblePlaces.com.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2974017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details of this chart are best viewed at a higher zoom level. </a:t>
            </a:r>
            <a:r>
              <a:rPr lang="en-US" b="0" baseline="0" dirty="0"/>
              <a:t>This chart comes from </a:t>
            </a:r>
            <a:r>
              <a:rPr lang="en-US" b="0" i="1" baseline="0" dirty="0"/>
              <a:t>The Regnal Chronology of the Kings of Judah and Israel: An Illustrated Guide</a:t>
            </a:r>
            <a:r>
              <a:rPr lang="en-US" b="0" baseline="0" dirty="0"/>
              <a:t>, by Chris </a:t>
            </a:r>
            <a:r>
              <a:rPr lang="en-US" b="0" baseline="0" dirty="0" err="1"/>
              <a:t>McKinny</a:t>
            </a:r>
            <a:r>
              <a:rPr lang="en-US" b="0" baseline="0" dirty="0"/>
              <a:t>, available from </a:t>
            </a:r>
            <a:r>
              <a:rPr lang="en-US" b="0" baseline="0" dirty="0" err="1"/>
              <a:t>BiblePlaces.com</a:t>
            </a:r>
            <a:r>
              <a:rPr lang="en-US" b="0" baseline="0" dirty="0"/>
              <a:t>.</a:t>
            </a:r>
            <a:endParaRPr lang="en-US" dirty="0"/>
          </a:p>
          <a:p>
            <a:endParaRPr lang="en-US" dirty="0"/>
          </a:p>
          <a:p>
            <a:r>
              <a:rPr lang="en-US" dirty="0" err="1"/>
              <a:t>McKinny_Jehoram</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7364666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Jehoram’s condemnation is one of the strongest of any of</a:t>
            </a:r>
            <a:r>
              <a:rPr lang="en-US" baseline="0" dirty="0"/>
              <a:t> the Judahite kings, with the possible exception of Manasseh. “Kings of Israel Street” </a:t>
            </a:r>
            <a:r>
              <a:rPr lang="en-US" dirty="0"/>
              <a:t>is located north of the Old City of Jerusalem.</a:t>
            </a:r>
          </a:p>
          <a:p>
            <a:endParaRPr lang="en-US" dirty="0"/>
          </a:p>
          <a:p>
            <a:r>
              <a:rPr lang="en-US" dirty="0"/>
              <a:t>tb091902015</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4393168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prophets supported</a:t>
            </a:r>
            <a:r>
              <a:rPr lang="en-US" baseline="0" dirty="0"/>
              <a:t> by Ahab and Jezebel were the prophets of the Canaanite god Baal and the goddess Asherah (1 Kgs 18:19). </a:t>
            </a:r>
            <a:r>
              <a:rPr lang="en-US" dirty="0"/>
              <a:t>Baal was perhaps the most commonly worshiped</a:t>
            </a:r>
            <a:r>
              <a:rPr lang="en-US" baseline="0" dirty="0"/>
              <a:t> Canaanite deity. The example shown here is cast of bronze, but at least parts of it were once covered with gold foil. </a:t>
            </a:r>
            <a:r>
              <a:rPr lang="en-US" dirty="0"/>
              <a:t>This artifact was photographed at the Louvre Museum.</a:t>
            </a:r>
          </a:p>
          <a:p>
            <a:endParaRPr lang="en-US" dirty="0"/>
          </a:p>
          <a:p>
            <a:r>
              <a:rPr lang="en-US" dirty="0"/>
              <a:t>tb0927195213</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8281111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Asherah </a:t>
            </a:r>
            <a:r>
              <a:rPr lang="en-US" baseline="0" dirty="0"/>
              <a:t>was a Canaanite goddess who was considered to be the consort of El and the mother of other gods. The figurine in this photo, sometimes referred to as a “pillar figurine,” is usually considered to have been a fertility figurine representing Asherah. These figurines are often found in domestic settings, indicating that they were widely used in ancient Israel and Judah as a household idol. Some of these figurines had very simple faces that were formed by simply pinching the clay of the head, while others, like the one shown here, had detailed faces made from a mold. This figurine was photographed at the </a:t>
            </a:r>
            <a:r>
              <a:rPr lang="en-US" dirty="0"/>
              <a:t>Pontifical Biblical Institute</a:t>
            </a:r>
            <a:r>
              <a:rPr lang="en-US" baseline="0" dirty="0"/>
              <a:t> Museum in Jerusalem.</a:t>
            </a:r>
            <a:endParaRPr lang="en-US" dirty="0"/>
          </a:p>
          <a:p>
            <a:endParaRPr lang="en-US" dirty="0"/>
          </a:p>
          <a:p>
            <a:r>
              <a:rPr lang="en-US" dirty="0"/>
              <a:t>tb061116942</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13589872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shrine includes a figurine of Asherah;</a:t>
            </a:r>
            <a:r>
              <a:rPr lang="en-US" baseline="0" dirty="0"/>
              <a:t> note also the two female figurines on either side of the doorway, and one of an original set of two lions crouching by the steps. Lions are another common motif associated with the worship of Asherah. This artifact belongs to the Shlomo Moussaieff collection and was photographed by Alexander Schick.</a:t>
            </a:r>
            <a:endParaRPr lang="en-US" dirty="0"/>
          </a:p>
          <a:p>
            <a:endParaRPr lang="en-US" dirty="0"/>
          </a:p>
          <a:p>
            <a:r>
              <a:rPr lang="en-US" dirty="0"/>
              <a:t>as021706501</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13589872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many</a:t>
            </a:r>
            <a:r>
              <a:rPr lang="en-US" baseline="0" dirty="0"/>
              <a:t> of the Israelite kings before him, Ahab had “walked in the sins of Jeroboam the son of Nebat” (1 Kgs 16:31). Jeroboam, the first king of the independent kingdom of Israel, had built a high place at Bethel and another at Dan, where he installed golden calves for the Israelites to worship (1 Kgs 12:28-30). The large platform in the center of this photo is a slightly later remodeling of the high place at Dan, dating to the reign of Jeroboam II (8th century BC). The steel frame beyond and to the left of the platform provides an outline of the large sacrificial altar that once stood there.</a:t>
            </a:r>
            <a:endParaRPr lang="en-US" dirty="0"/>
          </a:p>
          <a:p>
            <a:endParaRPr lang="en-US" dirty="0"/>
          </a:p>
          <a:p>
            <a:r>
              <a:rPr lang="en-US" dirty="0"/>
              <a:t>tb011500031</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4393168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daughter of Ahab that Jehoram married was Athaliah (2 Kgs 8:26). Athaliah herself</a:t>
            </a:r>
            <a:r>
              <a:rPr lang="en-US" baseline="0" dirty="0"/>
              <a:t> usurped the throne after the death of her son Ahaziah (2 Kgs 11:1-3). </a:t>
            </a:r>
            <a:r>
              <a:rPr lang="en-US" b="0" baseline="0" dirty="0"/>
              <a:t>This chart comes from </a:t>
            </a:r>
            <a:r>
              <a:rPr lang="en-US" b="0" i="1" baseline="0" dirty="0"/>
              <a:t>The Regnal Chronology of the Kings of Judah and Israel: An Illustrated Guide</a:t>
            </a:r>
            <a:r>
              <a:rPr lang="en-US" b="0" baseline="0" dirty="0"/>
              <a:t>, by Chris </a:t>
            </a:r>
            <a:r>
              <a:rPr lang="en-US" b="0" baseline="0" dirty="0" err="1"/>
              <a:t>McKinny</a:t>
            </a:r>
            <a:r>
              <a:rPr lang="en-US" b="0" baseline="0" dirty="0"/>
              <a:t>, available from </a:t>
            </a:r>
            <a:r>
              <a:rPr lang="en-US" b="0" baseline="0" dirty="0" err="1"/>
              <a:t>BiblePlaces.com</a:t>
            </a:r>
            <a:r>
              <a:rPr lang="en-US" b="0" baseline="0" dirty="0"/>
              <a:t>.</a:t>
            </a:r>
            <a:endParaRPr lang="en-US" baseline="0" dirty="0"/>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14753558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rite of marriage is known from inscriptional evidence from a very early period, illustrated here by a 19th century BC marriage contract. It would not be surprising if a similar contract was used between the kingdoms of Israel and Judah in this situation, although none is mentioned. This tablet was photographed at the Istanbul Archaeological Museum. The museum staff mounted it upside-down; this photo has been rotated to the correct stance, which explains the odd lighting that now appears to come from below.</a:t>
            </a:r>
          </a:p>
          <a:p>
            <a:endParaRPr lang="en-US" baseline="0" dirty="0"/>
          </a:p>
          <a:p>
            <a:r>
              <a:rPr lang="en-US" dirty="0"/>
              <a:t>adr1006067262c</a:t>
            </a:r>
          </a:p>
        </p:txBody>
      </p:sp>
      <p:sp>
        <p:nvSpPr>
          <p:cNvPr id="4" name="Slide Number Placeholder 3"/>
          <p:cNvSpPr>
            <a:spLocks noGrp="1"/>
          </p:cNvSpPr>
          <p:nvPr>
            <p:ph type="sldNum" sz="quarter" idx="5"/>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17658850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Although marriage is known from inscriptional evidence from a very early period (e.g., marriage scarabs of the Egyptian 18th Dynasty), depictions of the marriage ceremony generally do not predate the Greek period. The terracotta plaque shown here is thought to depict the wedding of Thetis and Peleus, the parents of Achilles in Greek mythology. It was photographed in the Louvre exhibit at the National Museum of Iran in Tehran.</a:t>
            </a:r>
          </a:p>
          <a:p>
            <a:endParaRPr lang="en-US" baseline="0" dirty="0"/>
          </a:p>
          <a:p>
            <a:r>
              <a:rPr lang="en-US" dirty="0"/>
              <a:t>tb0514184513c</a:t>
            </a:r>
          </a:p>
        </p:txBody>
      </p:sp>
      <p:sp>
        <p:nvSpPr>
          <p:cNvPr id="4" name="Slide Number Placeholder 3"/>
          <p:cNvSpPr>
            <a:spLocks noGrp="1"/>
          </p:cNvSpPr>
          <p:nvPr>
            <p:ph type="sldNum" sz="quarter" idx="5"/>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1765885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3/7/2022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12968132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3/7/2022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2.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32.jpe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3.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146.jpe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jpeg"/></Relationships>
</file>

<file path=ppt/slides/_rels/slide1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0.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1.jpe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52.jpe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5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4.jpeg"/></Relationships>
</file>

<file path=ppt/slides/_rels/slide16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57.jpeg"/></Relationships>
</file>

<file path=ppt/slides/_rels/slide16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jpeg"/></Relationships>
</file>

<file path=ppt/slides/_rels/slide17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1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8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7.jpeg"/></Relationships>
</file>

<file path=ppt/slides/_rels/slide9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321F00-C8FA-498B-8717-CF7C3D94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2 </a:t>
            </a:r>
            <a:r>
              <a:rPr lang="en-US"/>
              <a:t>Kings 8</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50930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1b PLBL, PCB size\04 Judah and the Dead Sea\Judean Hill Country-South\Sheep grazing at Tekoa, tb111706011.jpg"/>
          <p:cNvPicPr>
            <a:picLocks noChangeAspect="1" noChangeArrowheads="1"/>
          </p:cNvPicPr>
          <p:nvPr/>
        </p:nvPicPr>
        <p:blipFill rotWithShape="1">
          <a:blip r:embed="rId3">
            <a:extLst>
              <a:ext uri="{28A0092B-C50C-407E-A947-70E740481C1C}">
                <a14:useLocalDpi xmlns:a14="http://schemas.microsoft.com/office/drawing/2010/main" val="0"/>
              </a:ext>
            </a:extLst>
          </a:blip>
          <a:srcRect l="548"/>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Sheep grazing over barren ground at Tekoa</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For Yahweh has called for a famine, and it will come on the land for seven years</a:t>
            </a:r>
          </a:p>
        </p:txBody>
      </p:sp>
    </p:spTree>
    <p:extLst>
      <p:ext uri="{BB962C8B-B14F-4D97-AF65-F5344CB8AC3E}">
        <p14:creationId xmlns:p14="http://schemas.microsoft.com/office/powerpoint/2010/main" val="18315699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Red-figure </a:t>
            </a:r>
            <a:r>
              <a:rPr lang="en-US" i="1" dirty="0" err="1"/>
              <a:t>loutrophoros</a:t>
            </a:r>
            <a:r>
              <a:rPr lang="en-US" dirty="0"/>
              <a:t> with a groom leading his bride, circa 440 BC</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For he married the daughter of Ahab</a:t>
            </a:r>
          </a:p>
        </p:txBody>
      </p:sp>
      <p:pic>
        <p:nvPicPr>
          <p:cNvPr id="3074" name="Picture 2" descr="C:\Users\Kris\Downloads\Naples_Painter_ARV_1099_46extra_-_wed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14" y="369332"/>
            <a:ext cx="8190972" cy="615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283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wnloads\1280px-Faraón_ante_Apis_(British_Muse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Bronze model of Pharaoh worshiping an </a:t>
            </a:r>
            <a:r>
              <a:rPr lang="en-US" dirty="0" err="1"/>
              <a:t>Apis</a:t>
            </a:r>
            <a:r>
              <a:rPr lang="en-US" dirty="0"/>
              <a:t> bull, circa 500 BC</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And he did what was evil in the sight of Yahweh</a:t>
            </a:r>
          </a:p>
        </p:txBody>
      </p:sp>
    </p:spTree>
    <p:extLst>
      <p:ext uri="{BB962C8B-B14F-4D97-AF65-F5344CB8AC3E}">
        <p14:creationId xmlns:p14="http://schemas.microsoft.com/office/powerpoint/2010/main" val="10015331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“King David Street” sign in Jerusalem</a:t>
            </a:r>
          </a:p>
        </p:txBody>
      </p:sp>
      <p:sp>
        <p:nvSpPr>
          <p:cNvPr id="3" name="Text Placeholder 2"/>
          <p:cNvSpPr>
            <a:spLocks noGrp="1"/>
          </p:cNvSpPr>
          <p:nvPr>
            <p:ph type="body" sz="quarter" idx="12"/>
          </p:nvPr>
        </p:nvSpPr>
        <p:spPr/>
        <p:txBody>
          <a:bodyPr/>
          <a:lstStyle/>
          <a:p>
            <a:r>
              <a:rPr lang="en-US" dirty="0"/>
              <a:t>8:19</a:t>
            </a:r>
          </a:p>
        </p:txBody>
      </p:sp>
      <p:sp>
        <p:nvSpPr>
          <p:cNvPr id="4" name="Title 3"/>
          <p:cNvSpPr>
            <a:spLocks noGrp="1"/>
          </p:cNvSpPr>
          <p:nvPr>
            <p:ph type="title"/>
          </p:nvPr>
        </p:nvSpPr>
        <p:spPr/>
        <p:txBody>
          <a:bodyPr/>
          <a:lstStyle/>
          <a:p>
            <a:r>
              <a:rPr lang="en-US" dirty="0"/>
              <a:t>But Yahweh was not willing to destroy Judah, for the sake of His servant David</a:t>
            </a:r>
          </a:p>
        </p:txBody>
      </p:sp>
      <p:pic>
        <p:nvPicPr>
          <p:cNvPr id="5" name="Picture 4" descr="King David street sign in Jerusalem, tb072404728-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240"/>
            <a:ext cx="9144000" cy="6080760"/>
          </a:xfrm>
          <a:prstGeom prst="rect">
            <a:avLst/>
          </a:prstGeom>
        </p:spPr>
      </p:pic>
    </p:spTree>
    <p:extLst>
      <p:ext uri="{BB962C8B-B14F-4D97-AF65-F5344CB8AC3E}">
        <p14:creationId xmlns:p14="http://schemas.microsoft.com/office/powerpoint/2010/main" val="40916215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Kris\Documents\Bolen\04 0Adds 2012\Israel2016\19 Museums\Israel Museum-pcb\Synagogue mosaic depicting David as Orpheus, from Gaza, AD 508, tb061616894.jpg"/>
          <p:cNvPicPr>
            <a:picLocks noChangeAspect="1" noChangeArrowheads="1"/>
          </p:cNvPicPr>
          <p:nvPr/>
        </p:nvPicPr>
        <p:blipFill rotWithShape="1">
          <a:blip r:embed="rId3">
            <a:extLst>
              <a:ext uri="{28A0092B-C50C-407E-A947-70E740481C1C}">
                <a14:useLocalDpi xmlns:a14="http://schemas.microsoft.com/office/drawing/2010/main" val="0"/>
              </a:ext>
            </a:extLst>
          </a:blip>
          <a:srcRect t="15093" b="9906"/>
          <a:stretch/>
        </p:blipFill>
        <p:spPr bwMode="auto">
          <a:xfrm>
            <a:off x="1544638" y="0"/>
            <a:ext cx="6529514" cy="68582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Synagogue mosaic depicting David with a harp, from Gaza, AD 508</a:t>
            </a:r>
          </a:p>
        </p:txBody>
      </p:sp>
      <p:sp>
        <p:nvSpPr>
          <p:cNvPr id="3" name="Text Placeholder 2"/>
          <p:cNvSpPr>
            <a:spLocks noGrp="1"/>
          </p:cNvSpPr>
          <p:nvPr>
            <p:ph type="body" sz="quarter" idx="12"/>
          </p:nvPr>
        </p:nvSpPr>
        <p:spPr/>
        <p:txBody>
          <a:bodyPr/>
          <a:lstStyle/>
          <a:p>
            <a:r>
              <a:rPr lang="en-US" dirty="0"/>
              <a:t>8:19</a:t>
            </a:r>
          </a:p>
        </p:txBody>
      </p:sp>
      <p:sp>
        <p:nvSpPr>
          <p:cNvPr id="4" name="Title 3"/>
          <p:cNvSpPr>
            <a:spLocks noGrp="1"/>
          </p:cNvSpPr>
          <p:nvPr>
            <p:ph type="title"/>
          </p:nvPr>
        </p:nvSpPr>
        <p:spPr/>
        <p:txBody>
          <a:bodyPr/>
          <a:lstStyle/>
          <a:p>
            <a:r>
              <a:rPr lang="en-US" dirty="0"/>
              <a:t>But Yahweh was not willing to destroy Judah, for the sake of His servant David</a:t>
            </a:r>
          </a:p>
        </p:txBody>
      </p:sp>
    </p:spTree>
    <p:extLst>
      <p:ext uri="{BB962C8B-B14F-4D97-AF65-F5344CB8AC3E}">
        <p14:creationId xmlns:p14="http://schemas.microsoft.com/office/powerpoint/2010/main" val="10250791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cuments\Bolen\03 Museums 2014\Israel Museums\Benshoof Museum, Jerusalem\Dothan Tomb 1 lamp, adr13051237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50"/>
            <a:ext cx="9144000"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Ceramic oil lamp, from Dothan, Iron Age II, circa 1000–586 BC</a:t>
            </a:r>
          </a:p>
        </p:txBody>
      </p:sp>
      <p:sp>
        <p:nvSpPr>
          <p:cNvPr id="3" name="Text Placeholder 2"/>
          <p:cNvSpPr>
            <a:spLocks noGrp="1"/>
          </p:cNvSpPr>
          <p:nvPr>
            <p:ph type="body" sz="quarter" idx="12"/>
          </p:nvPr>
        </p:nvSpPr>
        <p:spPr/>
        <p:txBody>
          <a:bodyPr/>
          <a:lstStyle/>
          <a:p>
            <a:r>
              <a:rPr lang="en-US" dirty="0"/>
              <a:t>8:19</a:t>
            </a:r>
          </a:p>
        </p:txBody>
      </p:sp>
      <p:sp>
        <p:nvSpPr>
          <p:cNvPr id="4" name="Title 3"/>
          <p:cNvSpPr>
            <a:spLocks noGrp="1"/>
          </p:cNvSpPr>
          <p:nvPr>
            <p:ph type="title"/>
          </p:nvPr>
        </p:nvSpPr>
        <p:spPr/>
        <p:txBody>
          <a:bodyPr/>
          <a:lstStyle/>
          <a:p>
            <a:r>
              <a:rPr lang="en-US" dirty="0"/>
              <a:t>For He had promised to give him a lamp always through his sons</a:t>
            </a:r>
          </a:p>
        </p:txBody>
      </p:sp>
    </p:spTree>
    <p:extLst>
      <p:ext uri="{BB962C8B-B14F-4D97-AF65-F5344CB8AC3E}">
        <p14:creationId xmlns:p14="http://schemas.microsoft.com/office/powerpoint/2010/main" val="16922179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Israel Museums\Eretz Israel Museum\Oil Lamps\Oil lamps from Iron Age, tb0618046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Oil lamps from the Iron Age, circa 1200–586 BC</a:t>
            </a:r>
          </a:p>
        </p:txBody>
      </p:sp>
      <p:sp>
        <p:nvSpPr>
          <p:cNvPr id="3" name="Text Placeholder 2"/>
          <p:cNvSpPr>
            <a:spLocks noGrp="1"/>
          </p:cNvSpPr>
          <p:nvPr>
            <p:ph type="body" sz="quarter" idx="12"/>
          </p:nvPr>
        </p:nvSpPr>
        <p:spPr/>
        <p:txBody>
          <a:bodyPr/>
          <a:lstStyle/>
          <a:p>
            <a:r>
              <a:rPr lang="en-US" dirty="0"/>
              <a:t>8:19</a:t>
            </a:r>
          </a:p>
        </p:txBody>
      </p:sp>
      <p:sp>
        <p:nvSpPr>
          <p:cNvPr id="4" name="Title 3"/>
          <p:cNvSpPr>
            <a:spLocks noGrp="1"/>
          </p:cNvSpPr>
          <p:nvPr>
            <p:ph type="title"/>
          </p:nvPr>
        </p:nvSpPr>
        <p:spPr/>
        <p:txBody>
          <a:bodyPr/>
          <a:lstStyle/>
          <a:p>
            <a:r>
              <a:rPr lang="en-US" dirty="0"/>
              <a:t>For He had promised to give him a lamp always through his sons</a:t>
            </a:r>
          </a:p>
        </p:txBody>
      </p:sp>
    </p:spTree>
    <p:extLst>
      <p:ext uri="{BB962C8B-B14F-4D97-AF65-F5344CB8AC3E}">
        <p14:creationId xmlns:p14="http://schemas.microsoft.com/office/powerpoint/2010/main" val="42081873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azareth Village oil lamp, adr0807091941.jpg"/>
          <p:cNvPicPr>
            <a:picLocks noChangeAspect="1"/>
          </p:cNvPicPr>
          <p:nvPr/>
        </p:nvPicPr>
        <p:blipFill rotWithShape="1">
          <a:blip r:embed="rId3" cstate="print">
            <a:extLst>
              <a:ext uri="{28A0092B-C50C-407E-A947-70E740481C1C}">
                <a14:useLocalDpi xmlns:a14="http://schemas.microsoft.com/office/drawing/2010/main" val="0"/>
              </a:ext>
            </a:extLst>
          </a:blip>
          <a:srcRect b="4916"/>
          <a:stretch/>
        </p:blipFill>
        <p:spPr>
          <a:xfrm>
            <a:off x="0" y="550507"/>
            <a:ext cx="9144000" cy="5781865"/>
          </a:xfrm>
          <a:prstGeom prst="rect">
            <a:avLst/>
          </a:prstGeom>
        </p:spPr>
      </p:pic>
      <p:sp>
        <p:nvSpPr>
          <p:cNvPr id="2" name="Text Placeholder 1"/>
          <p:cNvSpPr>
            <a:spLocks noGrp="1"/>
          </p:cNvSpPr>
          <p:nvPr>
            <p:ph type="body" sz="quarter" idx="10"/>
          </p:nvPr>
        </p:nvSpPr>
        <p:spPr/>
        <p:txBody>
          <a:bodyPr/>
          <a:lstStyle/>
          <a:p>
            <a:r>
              <a:rPr lang="en-US" dirty="0"/>
              <a:t>Oil lamp, Nazareth Village</a:t>
            </a:r>
          </a:p>
        </p:txBody>
      </p:sp>
      <p:sp>
        <p:nvSpPr>
          <p:cNvPr id="3" name="Text Placeholder 2"/>
          <p:cNvSpPr>
            <a:spLocks noGrp="1"/>
          </p:cNvSpPr>
          <p:nvPr>
            <p:ph type="body" sz="quarter" idx="12"/>
          </p:nvPr>
        </p:nvSpPr>
        <p:spPr/>
        <p:txBody>
          <a:bodyPr/>
          <a:lstStyle/>
          <a:p>
            <a:r>
              <a:rPr lang="en-US" dirty="0"/>
              <a:t>8:19</a:t>
            </a:r>
          </a:p>
        </p:txBody>
      </p:sp>
      <p:sp>
        <p:nvSpPr>
          <p:cNvPr id="4" name="Title 3"/>
          <p:cNvSpPr>
            <a:spLocks noGrp="1"/>
          </p:cNvSpPr>
          <p:nvPr>
            <p:ph type="title"/>
          </p:nvPr>
        </p:nvSpPr>
        <p:spPr/>
        <p:txBody>
          <a:bodyPr/>
          <a:lstStyle/>
          <a:p>
            <a:r>
              <a:rPr lang="en-US" dirty="0"/>
              <a:t>For He had promised to give him a lamp always through his sons</a:t>
            </a:r>
          </a:p>
        </p:txBody>
      </p:sp>
    </p:spTree>
    <p:extLst>
      <p:ext uri="{BB962C8B-B14F-4D97-AF65-F5344CB8AC3E}">
        <p14:creationId xmlns:p14="http://schemas.microsoft.com/office/powerpoint/2010/main" val="1005214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2 HVHL\49 American Colony Matson additional\Matson15k1\People\Village elder with son and grandson in Dahariyeh, mat20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075"/>
            <a:ext cx="9144000" cy="6419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Village elder with his son and grandson, in </a:t>
            </a:r>
            <a:r>
              <a:rPr lang="en-US" dirty="0" err="1"/>
              <a:t>Dahariyeh</a:t>
            </a:r>
            <a:r>
              <a:rPr lang="en-US" dirty="0"/>
              <a:t>, 1940</a:t>
            </a:r>
          </a:p>
        </p:txBody>
      </p:sp>
      <p:sp>
        <p:nvSpPr>
          <p:cNvPr id="3" name="Text Placeholder 2"/>
          <p:cNvSpPr>
            <a:spLocks noGrp="1"/>
          </p:cNvSpPr>
          <p:nvPr>
            <p:ph type="body" sz="quarter" idx="12"/>
          </p:nvPr>
        </p:nvSpPr>
        <p:spPr/>
        <p:txBody>
          <a:bodyPr/>
          <a:lstStyle/>
          <a:p>
            <a:r>
              <a:rPr lang="en-US" dirty="0"/>
              <a:t>8:19</a:t>
            </a:r>
          </a:p>
        </p:txBody>
      </p:sp>
      <p:sp>
        <p:nvSpPr>
          <p:cNvPr id="4" name="Title 3"/>
          <p:cNvSpPr>
            <a:spLocks noGrp="1"/>
          </p:cNvSpPr>
          <p:nvPr>
            <p:ph type="title"/>
          </p:nvPr>
        </p:nvSpPr>
        <p:spPr/>
        <p:txBody>
          <a:bodyPr/>
          <a:lstStyle/>
          <a:p>
            <a:r>
              <a:rPr lang="en-US" dirty="0"/>
              <a:t>For He had promised to give him a lamp always through his sons</a:t>
            </a:r>
          </a:p>
        </p:txBody>
      </p:sp>
    </p:spTree>
    <p:extLst>
      <p:ext uri="{BB962C8B-B14F-4D97-AF65-F5344CB8AC3E}">
        <p14:creationId xmlns:p14="http://schemas.microsoft.com/office/powerpoint/2010/main" val="15837988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Chronology chart of the known kings of Edom</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pic>
        <p:nvPicPr>
          <p:cNvPr id="6" name="Picture 5" descr="Screen Shot 2016-01-026.jpg"/>
          <p:cNvPicPr>
            <a:picLocks noChangeAspect="1"/>
          </p:cNvPicPr>
          <p:nvPr/>
        </p:nvPicPr>
        <p:blipFill rotWithShape="1">
          <a:blip r:embed="rId3">
            <a:extLst>
              <a:ext uri="{28A0092B-C50C-407E-A947-70E740481C1C}">
                <a14:useLocalDpi xmlns:a14="http://schemas.microsoft.com/office/drawing/2010/main" val="0"/>
              </a:ext>
            </a:extLst>
          </a:blip>
          <a:srcRect l="287" r="467"/>
          <a:stretch/>
        </p:blipFill>
        <p:spPr>
          <a:xfrm>
            <a:off x="34528" y="838200"/>
            <a:ext cx="9074944" cy="5297288"/>
          </a:xfrm>
          <a:prstGeom prst="rect">
            <a:avLst/>
          </a:prstGeom>
        </p:spPr>
      </p:pic>
    </p:spTree>
    <p:extLst>
      <p:ext uri="{BB962C8B-B14F-4D97-AF65-F5344CB8AC3E}">
        <p14:creationId xmlns:p14="http://schemas.microsoft.com/office/powerpoint/2010/main" val="15870575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ris\Downloads\1.12 South Regional 2 Kings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42" y="0"/>
            <a:ext cx="75575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Map of southern Judah and Edom</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sp>
        <p:nvSpPr>
          <p:cNvPr id="32" name="Oval 31"/>
          <p:cNvSpPr/>
          <p:nvPr/>
        </p:nvSpPr>
        <p:spPr>
          <a:xfrm>
            <a:off x="2957130" y="555625"/>
            <a:ext cx="798895" cy="388937"/>
          </a:xfrm>
          <a:prstGeom prst="ellips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3" name="Oval 32"/>
          <p:cNvSpPr/>
          <p:nvPr/>
        </p:nvSpPr>
        <p:spPr>
          <a:xfrm>
            <a:off x="6472920" y="4654166"/>
            <a:ext cx="766080" cy="360747"/>
          </a:xfrm>
          <a:prstGeom prst="ellips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02789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Dry riverbed of the Wadi Qilt near Jericho</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For Yahweh has called for a famine, and it will come on the land for seven years</a:t>
            </a:r>
          </a:p>
        </p:txBody>
      </p:sp>
      <p:pic>
        <p:nvPicPr>
          <p:cNvPr id="2050" name="Picture 2" descr="C:\Users\Kris\Documents\Bolen\01b PLBL, PCB size\02 Samaria and the Center\Jericho\Jericho Wadi Qilt dry riverbed, tb051106978.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6270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esert field with a mountain in the background&#10;&#10;Description automatically generated">
            <a:extLst>
              <a:ext uri="{FF2B5EF4-FFF2-40B4-BE49-F238E27FC236}">
                <a16:creationId xmlns:a16="http://schemas.microsoft.com/office/drawing/2014/main" id="{FD5D05BE-9489-4229-9E8C-B3C508B70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6400800"/>
          </a:xfrm>
          <a:prstGeom prst="rect">
            <a:avLst/>
          </a:prstGeom>
        </p:spPr>
      </p:pic>
      <p:sp>
        <p:nvSpPr>
          <p:cNvPr id="2" name="Text Placeholder 1"/>
          <p:cNvSpPr>
            <a:spLocks noGrp="1"/>
          </p:cNvSpPr>
          <p:nvPr>
            <p:ph type="body" sz="quarter" idx="10"/>
          </p:nvPr>
        </p:nvSpPr>
        <p:spPr/>
        <p:txBody>
          <a:bodyPr/>
          <a:lstStyle/>
          <a:p>
            <a:r>
              <a:rPr lang="en-US" dirty="0"/>
              <a:t>Khirbet en-Nahas overview (from the southeast)</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spTree>
    <p:extLst>
      <p:ext uri="{BB962C8B-B14F-4D97-AF65-F5344CB8AC3E}">
        <p14:creationId xmlns:p14="http://schemas.microsoft.com/office/powerpoint/2010/main" val="25831828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desert area&#10;&#10;Description automatically generated">
            <a:extLst>
              <a:ext uri="{FF2B5EF4-FFF2-40B4-BE49-F238E27FC236}">
                <a16:creationId xmlns:a16="http://schemas.microsoft.com/office/drawing/2014/main" id="{F9BFFF56-D14F-4D83-AC0B-0430309D9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9144000" cy="6172200"/>
          </a:xfrm>
          <a:prstGeom prst="rect">
            <a:avLst/>
          </a:prstGeom>
        </p:spPr>
      </p:pic>
      <p:sp>
        <p:nvSpPr>
          <p:cNvPr id="2" name="Text Placeholder 1"/>
          <p:cNvSpPr>
            <a:spLocks noGrp="1"/>
          </p:cNvSpPr>
          <p:nvPr>
            <p:ph type="body" sz="quarter" idx="10"/>
          </p:nvPr>
        </p:nvSpPr>
        <p:spPr/>
        <p:txBody>
          <a:bodyPr/>
          <a:lstStyle/>
          <a:p>
            <a:r>
              <a:rPr lang="en-US" dirty="0"/>
              <a:t>Interior of the Iron Age fortress at Khirbet en-Nahas (from the north)</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spTree>
    <p:extLst>
      <p:ext uri="{BB962C8B-B14F-4D97-AF65-F5344CB8AC3E}">
        <p14:creationId xmlns:p14="http://schemas.microsoft.com/office/powerpoint/2010/main" val="19411794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Slag remains on surface at Khirbet en-Nahas </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pic>
        <p:nvPicPr>
          <p:cNvPr id="5" name="Picture 4" descr="Khirbet en-Nahas slag remains on surface, df0802073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122"/>
            <a:ext cx="9144000" cy="6080760"/>
          </a:xfrm>
          <a:prstGeom prst="rect">
            <a:avLst/>
          </a:prstGeom>
        </p:spPr>
      </p:pic>
    </p:spTree>
    <p:extLst>
      <p:ext uri="{BB962C8B-B14F-4D97-AF65-F5344CB8AC3E}">
        <p14:creationId xmlns:p14="http://schemas.microsoft.com/office/powerpoint/2010/main" val="34570057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Tamar, modern Ein </a:t>
            </a:r>
            <a:r>
              <a:rPr lang="en-US" dirty="0" err="1"/>
              <a:t>Hatzeva</a:t>
            </a:r>
            <a:r>
              <a:rPr lang="en-US" dirty="0"/>
              <a:t> (aerial view from the south)</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pic>
        <p:nvPicPr>
          <p:cNvPr id="1026" name="Picture 2" descr="C:\Users\Kris\Downloads\Ein Hatzeva, Tamar, aerial from south, ws110615224(1).jpg"/>
          <p:cNvPicPr>
            <a:picLocks noChangeAspect="1" noChangeArrowheads="1"/>
          </p:cNvPicPr>
          <p:nvPr/>
        </p:nvPicPr>
        <p:blipFill rotWithShape="1">
          <a:blip r:embed="rId3">
            <a:extLst>
              <a:ext uri="{28A0092B-C50C-407E-A947-70E740481C1C}">
                <a14:useLocalDpi xmlns:a14="http://schemas.microsoft.com/office/drawing/2010/main" val="0"/>
              </a:ext>
            </a:extLst>
          </a:blip>
          <a:srcRect r="969"/>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3457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Tamar, modern Ein </a:t>
            </a:r>
            <a:r>
              <a:rPr lang="en-US" dirty="0" err="1"/>
              <a:t>Hatzeva</a:t>
            </a:r>
            <a:r>
              <a:rPr lang="en-US" dirty="0"/>
              <a:t> (aerial view from the south)</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pic>
        <p:nvPicPr>
          <p:cNvPr id="1026" name="Picture 2" descr="C:\Users\Kris\Downloads\Ein Hatzeva, Tamar, aerial from south, ws110615224(1).jpg"/>
          <p:cNvPicPr>
            <a:picLocks noChangeAspect="1" noChangeArrowheads="1"/>
          </p:cNvPicPr>
          <p:nvPr/>
        </p:nvPicPr>
        <p:blipFill rotWithShape="1">
          <a:blip r:embed="rId3">
            <a:extLst>
              <a:ext uri="{28A0092B-C50C-407E-A947-70E740481C1C}">
                <a14:useLocalDpi xmlns:a14="http://schemas.microsoft.com/office/drawing/2010/main" val="0"/>
              </a:ext>
            </a:extLst>
          </a:blip>
          <a:srcRect r="969"/>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3007520" y="3195642"/>
            <a:ext cx="2245518" cy="1295400"/>
          </a:xfrm>
          <a:custGeom>
            <a:avLst/>
            <a:gdLst>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1816100 w 2022475"/>
              <a:gd name="connsiteY16" fmla="*/ 349250 h 1263650"/>
              <a:gd name="connsiteX17" fmla="*/ 2022475 w 2022475"/>
              <a:gd name="connsiteY17" fmla="*/ 485775 h 1263650"/>
              <a:gd name="connsiteX18" fmla="*/ 1857375 w 2022475"/>
              <a:gd name="connsiteY18" fmla="*/ 647700 h 1263650"/>
              <a:gd name="connsiteX19" fmla="*/ 1828800 w 2022475"/>
              <a:gd name="connsiteY19" fmla="*/ 619125 h 1263650"/>
              <a:gd name="connsiteX20" fmla="*/ 1228725 w 2022475"/>
              <a:gd name="connsiteY20"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857375 w 2022475"/>
              <a:gd name="connsiteY17" fmla="*/ 647700 h 1263650"/>
              <a:gd name="connsiteX18" fmla="*/ 1828800 w 2022475"/>
              <a:gd name="connsiteY18" fmla="*/ 619125 h 1263650"/>
              <a:gd name="connsiteX19" fmla="*/ 1228725 w 2022475"/>
              <a:gd name="connsiteY19"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857375 w 2022475"/>
              <a:gd name="connsiteY17" fmla="*/ 647700 h 1263650"/>
              <a:gd name="connsiteX18" fmla="*/ 1228725 w 2022475"/>
              <a:gd name="connsiteY18"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27100 w 2022475"/>
              <a:gd name="connsiteY4" fmla="*/ 1134269 h 1263650"/>
              <a:gd name="connsiteX5" fmla="*/ 977900 w 2022475"/>
              <a:gd name="connsiteY5" fmla="*/ 1120775 h 1263650"/>
              <a:gd name="connsiteX6" fmla="*/ 193675 w 2022475"/>
              <a:gd name="connsiteY6" fmla="*/ 631825 h 1263650"/>
              <a:gd name="connsiteX7" fmla="*/ 149225 w 2022475"/>
              <a:gd name="connsiteY7" fmla="*/ 657225 h 1263650"/>
              <a:gd name="connsiteX8" fmla="*/ 0 w 2022475"/>
              <a:gd name="connsiteY8" fmla="*/ 539750 h 1263650"/>
              <a:gd name="connsiteX9" fmla="*/ 174625 w 2022475"/>
              <a:gd name="connsiteY9" fmla="*/ 425450 h 1263650"/>
              <a:gd name="connsiteX10" fmla="*/ 203200 w 2022475"/>
              <a:gd name="connsiteY10" fmla="*/ 444500 h 1263650"/>
              <a:gd name="connsiteX11" fmla="*/ 876300 w 2022475"/>
              <a:gd name="connsiteY11" fmla="*/ 127000 h 1263650"/>
              <a:gd name="connsiteX12" fmla="*/ 847725 w 2022475"/>
              <a:gd name="connsiteY12" fmla="*/ 101600 h 1263650"/>
              <a:gd name="connsiteX13" fmla="*/ 1050925 w 2022475"/>
              <a:gd name="connsiteY13" fmla="*/ 0 h 1263650"/>
              <a:gd name="connsiteX14" fmla="*/ 1152525 w 2022475"/>
              <a:gd name="connsiteY14" fmla="*/ 66675 h 1263650"/>
              <a:gd name="connsiteX15" fmla="*/ 1111250 w 2022475"/>
              <a:gd name="connsiteY15" fmla="*/ 88900 h 1263650"/>
              <a:gd name="connsiteX16" fmla="*/ 1774825 w 2022475"/>
              <a:gd name="connsiteY16" fmla="*/ 387350 h 1263650"/>
              <a:gd name="connsiteX17" fmla="*/ 2022475 w 2022475"/>
              <a:gd name="connsiteY17" fmla="*/ 485775 h 1263650"/>
              <a:gd name="connsiteX18" fmla="*/ 1228725 w 2022475"/>
              <a:gd name="connsiteY18"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46150 w 2022475"/>
              <a:gd name="connsiteY3" fmla="*/ 1152525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7600 h 1263650"/>
              <a:gd name="connsiteX1" fmla="*/ 1282700 w 2022475"/>
              <a:gd name="connsiteY1" fmla="*/ 1155700 h 1263650"/>
              <a:gd name="connsiteX2" fmla="*/ 1127125 w 2022475"/>
              <a:gd name="connsiteY2" fmla="*/ 1263650 h 1263650"/>
              <a:gd name="connsiteX3" fmla="*/ 929481 w 2022475"/>
              <a:gd name="connsiteY3" fmla="*/ 1147763 h 1263650"/>
              <a:gd name="connsiteX4" fmla="*/ 977900 w 2022475"/>
              <a:gd name="connsiteY4" fmla="*/ 1120775 h 1263650"/>
              <a:gd name="connsiteX5" fmla="*/ 193675 w 2022475"/>
              <a:gd name="connsiteY5" fmla="*/ 631825 h 1263650"/>
              <a:gd name="connsiteX6" fmla="*/ 149225 w 2022475"/>
              <a:gd name="connsiteY6" fmla="*/ 657225 h 1263650"/>
              <a:gd name="connsiteX7" fmla="*/ 0 w 2022475"/>
              <a:gd name="connsiteY7" fmla="*/ 539750 h 1263650"/>
              <a:gd name="connsiteX8" fmla="*/ 174625 w 2022475"/>
              <a:gd name="connsiteY8" fmla="*/ 425450 h 1263650"/>
              <a:gd name="connsiteX9" fmla="*/ 203200 w 2022475"/>
              <a:gd name="connsiteY9" fmla="*/ 444500 h 1263650"/>
              <a:gd name="connsiteX10" fmla="*/ 876300 w 2022475"/>
              <a:gd name="connsiteY10" fmla="*/ 127000 h 1263650"/>
              <a:gd name="connsiteX11" fmla="*/ 847725 w 2022475"/>
              <a:gd name="connsiteY11" fmla="*/ 101600 h 1263650"/>
              <a:gd name="connsiteX12" fmla="*/ 1050925 w 2022475"/>
              <a:gd name="connsiteY12" fmla="*/ 0 h 1263650"/>
              <a:gd name="connsiteX13" fmla="*/ 1152525 w 2022475"/>
              <a:gd name="connsiteY13" fmla="*/ 66675 h 1263650"/>
              <a:gd name="connsiteX14" fmla="*/ 1111250 w 2022475"/>
              <a:gd name="connsiteY14" fmla="*/ 88900 h 1263650"/>
              <a:gd name="connsiteX15" fmla="*/ 1774825 w 2022475"/>
              <a:gd name="connsiteY15" fmla="*/ 387350 h 1263650"/>
              <a:gd name="connsiteX16" fmla="*/ 2022475 w 2022475"/>
              <a:gd name="connsiteY16" fmla="*/ 485775 h 1263650"/>
              <a:gd name="connsiteX17" fmla="*/ 1228725 w 2022475"/>
              <a:gd name="connsiteY17" fmla="*/ 1117600 h 1263650"/>
              <a:gd name="connsiteX0" fmla="*/ 1228725 w 2022475"/>
              <a:gd name="connsiteY0" fmla="*/ 1112837 h 1258887"/>
              <a:gd name="connsiteX1" fmla="*/ 1282700 w 2022475"/>
              <a:gd name="connsiteY1" fmla="*/ 1150937 h 1258887"/>
              <a:gd name="connsiteX2" fmla="*/ 1127125 w 2022475"/>
              <a:gd name="connsiteY2" fmla="*/ 1258887 h 1258887"/>
              <a:gd name="connsiteX3" fmla="*/ 929481 w 2022475"/>
              <a:gd name="connsiteY3" fmla="*/ 1143000 h 1258887"/>
              <a:gd name="connsiteX4" fmla="*/ 977900 w 2022475"/>
              <a:gd name="connsiteY4" fmla="*/ 1116012 h 1258887"/>
              <a:gd name="connsiteX5" fmla="*/ 193675 w 2022475"/>
              <a:gd name="connsiteY5" fmla="*/ 627062 h 1258887"/>
              <a:gd name="connsiteX6" fmla="*/ 149225 w 2022475"/>
              <a:gd name="connsiteY6" fmla="*/ 652462 h 1258887"/>
              <a:gd name="connsiteX7" fmla="*/ 0 w 2022475"/>
              <a:gd name="connsiteY7" fmla="*/ 534987 h 1258887"/>
              <a:gd name="connsiteX8" fmla="*/ 174625 w 2022475"/>
              <a:gd name="connsiteY8" fmla="*/ 420687 h 1258887"/>
              <a:gd name="connsiteX9" fmla="*/ 203200 w 2022475"/>
              <a:gd name="connsiteY9" fmla="*/ 439737 h 1258887"/>
              <a:gd name="connsiteX10" fmla="*/ 876300 w 2022475"/>
              <a:gd name="connsiteY10" fmla="*/ 122237 h 1258887"/>
              <a:gd name="connsiteX11" fmla="*/ 847725 w 2022475"/>
              <a:gd name="connsiteY11" fmla="*/ 96837 h 1258887"/>
              <a:gd name="connsiteX12" fmla="*/ 1031875 w 2022475"/>
              <a:gd name="connsiteY12" fmla="*/ 0 h 1258887"/>
              <a:gd name="connsiteX13" fmla="*/ 1152525 w 2022475"/>
              <a:gd name="connsiteY13" fmla="*/ 61912 h 1258887"/>
              <a:gd name="connsiteX14" fmla="*/ 1111250 w 2022475"/>
              <a:gd name="connsiteY14" fmla="*/ 84137 h 1258887"/>
              <a:gd name="connsiteX15" fmla="*/ 1774825 w 2022475"/>
              <a:gd name="connsiteY15" fmla="*/ 382587 h 1258887"/>
              <a:gd name="connsiteX16" fmla="*/ 2022475 w 2022475"/>
              <a:gd name="connsiteY16" fmla="*/ 481012 h 1258887"/>
              <a:gd name="connsiteX17" fmla="*/ 1228725 w 2022475"/>
              <a:gd name="connsiteY17" fmla="*/ 1112837 h 1258887"/>
              <a:gd name="connsiteX0" fmla="*/ 1228725 w 2022475"/>
              <a:gd name="connsiteY0" fmla="*/ 1112837 h 1258887"/>
              <a:gd name="connsiteX1" fmla="*/ 1282700 w 2022475"/>
              <a:gd name="connsiteY1" fmla="*/ 1150937 h 1258887"/>
              <a:gd name="connsiteX2" fmla="*/ 1127125 w 2022475"/>
              <a:gd name="connsiteY2" fmla="*/ 1258887 h 1258887"/>
              <a:gd name="connsiteX3" fmla="*/ 929481 w 2022475"/>
              <a:gd name="connsiteY3" fmla="*/ 1143000 h 1258887"/>
              <a:gd name="connsiteX4" fmla="*/ 977900 w 2022475"/>
              <a:gd name="connsiteY4" fmla="*/ 1116012 h 1258887"/>
              <a:gd name="connsiteX5" fmla="*/ 193675 w 2022475"/>
              <a:gd name="connsiteY5" fmla="*/ 627062 h 1258887"/>
              <a:gd name="connsiteX6" fmla="*/ 149225 w 2022475"/>
              <a:gd name="connsiteY6" fmla="*/ 652462 h 1258887"/>
              <a:gd name="connsiteX7" fmla="*/ 0 w 2022475"/>
              <a:gd name="connsiteY7" fmla="*/ 534987 h 1258887"/>
              <a:gd name="connsiteX8" fmla="*/ 174625 w 2022475"/>
              <a:gd name="connsiteY8" fmla="*/ 420687 h 1258887"/>
              <a:gd name="connsiteX9" fmla="*/ 203200 w 2022475"/>
              <a:gd name="connsiteY9" fmla="*/ 439737 h 1258887"/>
              <a:gd name="connsiteX10" fmla="*/ 888206 w 2022475"/>
              <a:gd name="connsiteY10" fmla="*/ 112712 h 1258887"/>
              <a:gd name="connsiteX11" fmla="*/ 847725 w 2022475"/>
              <a:gd name="connsiteY11" fmla="*/ 96837 h 1258887"/>
              <a:gd name="connsiteX12" fmla="*/ 1031875 w 2022475"/>
              <a:gd name="connsiteY12" fmla="*/ 0 h 1258887"/>
              <a:gd name="connsiteX13" fmla="*/ 1152525 w 2022475"/>
              <a:gd name="connsiteY13" fmla="*/ 61912 h 1258887"/>
              <a:gd name="connsiteX14" fmla="*/ 1111250 w 2022475"/>
              <a:gd name="connsiteY14" fmla="*/ 84137 h 1258887"/>
              <a:gd name="connsiteX15" fmla="*/ 1774825 w 2022475"/>
              <a:gd name="connsiteY15" fmla="*/ 382587 h 1258887"/>
              <a:gd name="connsiteX16" fmla="*/ 2022475 w 2022475"/>
              <a:gd name="connsiteY16" fmla="*/ 481012 h 1258887"/>
              <a:gd name="connsiteX17" fmla="*/ 1228725 w 2022475"/>
              <a:gd name="connsiteY17" fmla="*/ 1112837 h 1258887"/>
              <a:gd name="connsiteX0" fmla="*/ 1228725 w 2022475"/>
              <a:gd name="connsiteY0" fmla="*/ 1112837 h 1258887"/>
              <a:gd name="connsiteX1" fmla="*/ 1282700 w 2022475"/>
              <a:gd name="connsiteY1" fmla="*/ 1150937 h 1258887"/>
              <a:gd name="connsiteX2" fmla="*/ 1127125 w 2022475"/>
              <a:gd name="connsiteY2" fmla="*/ 1258887 h 1258887"/>
              <a:gd name="connsiteX3" fmla="*/ 929481 w 2022475"/>
              <a:gd name="connsiteY3" fmla="*/ 1143000 h 1258887"/>
              <a:gd name="connsiteX4" fmla="*/ 977900 w 2022475"/>
              <a:gd name="connsiteY4" fmla="*/ 1116012 h 1258887"/>
              <a:gd name="connsiteX5" fmla="*/ 193675 w 2022475"/>
              <a:gd name="connsiteY5" fmla="*/ 627062 h 1258887"/>
              <a:gd name="connsiteX6" fmla="*/ 149225 w 2022475"/>
              <a:gd name="connsiteY6" fmla="*/ 652462 h 1258887"/>
              <a:gd name="connsiteX7" fmla="*/ 0 w 2022475"/>
              <a:gd name="connsiteY7" fmla="*/ 534987 h 1258887"/>
              <a:gd name="connsiteX8" fmla="*/ 174625 w 2022475"/>
              <a:gd name="connsiteY8" fmla="*/ 420687 h 1258887"/>
              <a:gd name="connsiteX9" fmla="*/ 210343 w 2022475"/>
              <a:gd name="connsiteY9" fmla="*/ 449262 h 1258887"/>
              <a:gd name="connsiteX10" fmla="*/ 888206 w 2022475"/>
              <a:gd name="connsiteY10" fmla="*/ 112712 h 1258887"/>
              <a:gd name="connsiteX11" fmla="*/ 847725 w 2022475"/>
              <a:gd name="connsiteY11" fmla="*/ 96837 h 1258887"/>
              <a:gd name="connsiteX12" fmla="*/ 1031875 w 2022475"/>
              <a:gd name="connsiteY12" fmla="*/ 0 h 1258887"/>
              <a:gd name="connsiteX13" fmla="*/ 1152525 w 2022475"/>
              <a:gd name="connsiteY13" fmla="*/ 61912 h 1258887"/>
              <a:gd name="connsiteX14" fmla="*/ 1111250 w 2022475"/>
              <a:gd name="connsiteY14" fmla="*/ 84137 h 1258887"/>
              <a:gd name="connsiteX15" fmla="*/ 1774825 w 2022475"/>
              <a:gd name="connsiteY15" fmla="*/ 382587 h 1258887"/>
              <a:gd name="connsiteX16" fmla="*/ 2022475 w 2022475"/>
              <a:gd name="connsiteY16" fmla="*/ 481012 h 1258887"/>
              <a:gd name="connsiteX17" fmla="*/ 1228725 w 2022475"/>
              <a:gd name="connsiteY17" fmla="*/ 1112837 h 1258887"/>
              <a:gd name="connsiteX0" fmla="*/ 1250157 w 2043907"/>
              <a:gd name="connsiteY0" fmla="*/ 1112837 h 1258887"/>
              <a:gd name="connsiteX1" fmla="*/ 1304132 w 2043907"/>
              <a:gd name="connsiteY1" fmla="*/ 1150937 h 1258887"/>
              <a:gd name="connsiteX2" fmla="*/ 1148557 w 2043907"/>
              <a:gd name="connsiteY2" fmla="*/ 1258887 h 1258887"/>
              <a:gd name="connsiteX3" fmla="*/ 950913 w 2043907"/>
              <a:gd name="connsiteY3" fmla="*/ 1143000 h 1258887"/>
              <a:gd name="connsiteX4" fmla="*/ 999332 w 2043907"/>
              <a:gd name="connsiteY4" fmla="*/ 1116012 h 1258887"/>
              <a:gd name="connsiteX5" fmla="*/ 215107 w 2043907"/>
              <a:gd name="connsiteY5" fmla="*/ 627062 h 1258887"/>
              <a:gd name="connsiteX6" fmla="*/ 170657 w 2043907"/>
              <a:gd name="connsiteY6" fmla="*/ 652462 h 1258887"/>
              <a:gd name="connsiteX7" fmla="*/ 0 w 2043907"/>
              <a:gd name="connsiteY7" fmla="*/ 527843 h 1258887"/>
              <a:gd name="connsiteX8" fmla="*/ 196057 w 2043907"/>
              <a:gd name="connsiteY8" fmla="*/ 420687 h 1258887"/>
              <a:gd name="connsiteX9" fmla="*/ 231775 w 2043907"/>
              <a:gd name="connsiteY9" fmla="*/ 449262 h 1258887"/>
              <a:gd name="connsiteX10" fmla="*/ 909638 w 2043907"/>
              <a:gd name="connsiteY10" fmla="*/ 112712 h 1258887"/>
              <a:gd name="connsiteX11" fmla="*/ 869157 w 2043907"/>
              <a:gd name="connsiteY11" fmla="*/ 96837 h 1258887"/>
              <a:gd name="connsiteX12" fmla="*/ 1053307 w 2043907"/>
              <a:gd name="connsiteY12" fmla="*/ 0 h 1258887"/>
              <a:gd name="connsiteX13" fmla="*/ 1173957 w 2043907"/>
              <a:gd name="connsiteY13" fmla="*/ 61912 h 1258887"/>
              <a:gd name="connsiteX14" fmla="*/ 1132682 w 2043907"/>
              <a:gd name="connsiteY14" fmla="*/ 84137 h 1258887"/>
              <a:gd name="connsiteX15" fmla="*/ 1796257 w 2043907"/>
              <a:gd name="connsiteY15" fmla="*/ 382587 h 1258887"/>
              <a:gd name="connsiteX16" fmla="*/ 2043907 w 2043907"/>
              <a:gd name="connsiteY16" fmla="*/ 481012 h 1258887"/>
              <a:gd name="connsiteX17" fmla="*/ 1250157 w 2043907"/>
              <a:gd name="connsiteY17" fmla="*/ 1112837 h 1258887"/>
              <a:gd name="connsiteX0" fmla="*/ 1264445 w 2058195"/>
              <a:gd name="connsiteY0" fmla="*/ 1112837 h 1258887"/>
              <a:gd name="connsiteX1" fmla="*/ 1318420 w 2058195"/>
              <a:gd name="connsiteY1" fmla="*/ 1150937 h 1258887"/>
              <a:gd name="connsiteX2" fmla="*/ 1162845 w 2058195"/>
              <a:gd name="connsiteY2" fmla="*/ 1258887 h 1258887"/>
              <a:gd name="connsiteX3" fmla="*/ 965201 w 2058195"/>
              <a:gd name="connsiteY3" fmla="*/ 1143000 h 1258887"/>
              <a:gd name="connsiteX4" fmla="*/ 1013620 w 2058195"/>
              <a:gd name="connsiteY4" fmla="*/ 1116012 h 1258887"/>
              <a:gd name="connsiteX5" fmla="*/ 229395 w 2058195"/>
              <a:gd name="connsiteY5" fmla="*/ 627062 h 1258887"/>
              <a:gd name="connsiteX6" fmla="*/ 184945 w 2058195"/>
              <a:gd name="connsiteY6" fmla="*/ 652462 h 1258887"/>
              <a:gd name="connsiteX7" fmla="*/ 0 w 2058195"/>
              <a:gd name="connsiteY7" fmla="*/ 527843 h 1258887"/>
              <a:gd name="connsiteX8" fmla="*/ 210345 w 2058195"/>
              <a:gd name="connsiteY8" fmla="*/ 420687 h 1258887"/>
              <a:gd name="connsiteX9" fmla="*/ 246063 w 2058195"/>
              <a:gd name="connsiteY9" fmla="*/ 449262 h 1258887"/>
              <a:gd name="connsiteX10" fmla="*/ 923926 w 2058195"/>
              <a:gd name="connsiteY10" fmla="*/ 112712 h 1258887"/>
              <a:gd name="connsiteX11" fmla="*/ 883445 w 2058195"/>
              <a:gd name="connsiteY11" fmla="*/ 96837 h 1258887"/>
              <a:gd name="connsiteX12" fmla="*/ 1067595 w 2058195"/>
              <a:gd name="connsiteY12" fmla="*/ 0 h 1258887"/>
              <a:gd name="connsiteX13" fmla="*/ 1188245 w 2058195"/>
              <a:gd name="connsiteY13" fmla="*/ 61912 h 1258887"/>
              <a:gd name="connsiteX14" fmla="*/ 1146970 w 2058195"/>
              <a:gd name="connsiteY14" fmla="*/ 84137 h 1258887"/>
              <a:gd name="connsiteX15" fmla="*/ 1810545 w 2058195"/>
              <a:gd name="connsiteY15" fmla="*/ 382587 h 1258887"/>
              <a:gd name="connsiteX16" fmla="*/ 2058195 w 2058195"/>
              <a:gd name="connsiteY16" fmla="*/ 481012 h 1258887"/>
              <a:gd name="connsiteX17" fmla="*/ 1264445 w 2058195"/>
              <a:gd name="connsiteY17"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29395 w 2105820"/>
              <a:gd name="connsiteY5" fmla="*/ 627062 h 1258887"/>
              <a:gd name="connsiteX6" fmla="*/ 184945 w 2105820"/>
              <a:gd name="connsiteY6" fmla="*/ 652462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1810545 w 2105820"/>
              <a:gd name="connsiteY15" fmla="*/ 382587 h 1258887"/>
              <a:gd name="connsiteX16" fmla="*/ 2105820 w 2105820"/>
              <a:gd name="connsiteY16" fmla="*/ 442912 h 1258887"/>
              <a:gd name="connsiteX17" fmla="*/ 1264445 w 2105820"/>
              <a:gd name="connsiteY17"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29395 w 2105820"/>
              <a:gd name="connsiteY5" fmla="*/ 627062 h 1258887"/>
              <a:gd name="connsiteX6" fmla="*/ 184945 w 2105820"/>
              <a:gd name="connsiteY6" fmla="*/ 652462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2105820 w 2105820"/>
              <a:gd name="connsiteY15" fmla="*/ 442912 h 1258887"/>
              <a:gd name="connsiteX16" fmla="*/ 1264445 w 2105820"/>
              <a:gd name="connsiteY16"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18194 w 2105820"/>
              <a:gd name="connsiteY5" fmla="*/ 643261 h 1258887"/>
              <a:gd name="connsiteX6" fmla="*/ 184945 w 2105820"/>
              <a:gd name="connsiteY6" fmla="*/ 652462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2105820 w 2105820"/>
              <a:gd name="connsiteY15" fmla="*/ 442912 h 1258887"/>
              <a:gd name="connsiteX16" fmla="*/ 1264445 w 2105820"/>
              <a:gd name="connsiteY16" fmla="*/ 1112837 h 1258887"/>
              <a:gd name="connsiteX0" fmla="*/ 1264445 w 2105820"/>
              <a:gd name="connsiteY0" fmla="*/ 1112837 h 1258887"/>
              <a:gd name="connsiteX1" fmla="*/ 1318420 w 2105820"/>
              <a:gd name="connsiteY1" fmla="*/ 1150937 h 1258887"/>
              <a:gd name="connsiteX2" fmla="*/ 1162845 w 2105820"/>
              <a:gd name="connsiteY2" fmla="*/ 1258887 h 1258887"/>
              <a:gd name="connsiteX3" fmla="*/ 965201 w 2105820"/>
              <a:gd name="connsiteY3" fmla="*/ 1143000 h 1258887"/>
              <a:gd name="connsiteX4" fmla="*/ 1013620 w 2105820"/>
              <a:gd name="connsiteY4" fmla="*/ 1116012 h 1258887"/>
              <a:gd name="connsiteX5" fmla="*/ 218194 w 2105820"/>
              <a:gd name="connsiteY5" fmla="*/ 643261 h 1258887"/>
              <a:gd name="connsiteX6" fmla="*/ 178224 w 2105820"/>
              <a:gd name="connsiteY6" fmla="*/ 670975 h 1258887"/>
              <a:gd name="connsiteX7" fmla="*/ 0 w 2105820"/>
              <a:gd name="connsiteY7" fmla="*/ 527843 h 1258887"/>
              <a:gd name="connsiteX8" fmla="*/ 210345 w 2105820"/>
              <a:gd name="connsiteY8" fmla="*/ 420687 h 1258887"/>
              <a:gd name="connsiteX9" fmla="*/ 246063 w 2105820"/>
              <a:gd name="connsiteY9" fmla="*/ 449262 h 1258887"/>
              <a:gd name="connsiteX10" fmla="*/ 923926 w 2105820"/>
              <a:gd name="connsiteY10" fmla="*/ 112712 h 1258887"/>
              <a:gd name="connsiteX11" fmla="*/ 883445 w 2105820"/>
              <a:gd name="connsiteY11" fmla="*/ 96837 h 1258887"/>
              <a:gd name="connsiteX12" fmla="*/ 1067595 w 2105820"/>
              <a:gd name="connsiteY12" fmla="*/ 0 h 1258887"/>
              <a:gd name="connsiteX13" fmla="*/ 1188245 w 2105820"/>
              <a:gd name="connsiteY13" fmla="*/ 61912 h 1258887"/>
              <a:gd name="connsiteX14" fmla="*/ 1146970 w 2105820"/>
              <a:gd name="connsiteY14" fmla="*/ 84137 h 1258887"/>
              <a:gd name="connsiteX15" fmla="*/ 2105820 w 2105820"/>
              <a:gd name="connsiteY15" fmla="*/ 442912 h 1258887"/>
              <a:gd name="connsiteX16" fmla="*/ 1264445 w 2105820"/>
              <a:gd name="connsiteY16" fmla="*/ 1112837 h 1258887"/>
              <a:gd name="connsiteX0" fmla="*/ 1271166 w 2112541"/>
              <a:gd name="connsiteY0" fmla="*/ 1112837 h 1258887"/>
              <a:gd name="connsiteX1" fmla="*/ 1325141 w 2112541"/>
              <a:gd name="connsiteY1" fmla="*/ 1150937 h 1258887"/>
              <a:gd name="connsiteX2" fmla="*/ 1169566 w 2112541"/>
              <a:gd name="connsiteY2" fmla="*/ 1258887 h 1258887"/>
              <a:gd name="connsiteX3" fmla="*/ 971922 w 2112541"/>
              <a:gd name="connsiteY3" fmla="*/ 1143000 h 1258887"/>
              <a:gd name="connsiteX4" fmla="*/ 1020341 w 2112541"/>
              <a:gd name="connsiteY4" fmla="*/ 1116012 h 1258887"/>
              <a:gd name="connsiteX5" fmla="*/ 224915 w 2112541"/>
              <a:gd name="connsiteY5" fmla="*/ 643261 h 1258887"/>
              <a:gd name="connsiteX6" fmla="*/ 184945 w 2112541"/>
              <a:gd name="connsiteY6" fmla="*/ 670975 h 1258887"/>
              <a:gd name="connsiteX7" fmla="*/ 0 w 2112541"/>
              <a:gd name="connsiteY7" fmla="*/ 527843 h 1258887"/>
              <a:gd name="connsiteX8" fmla="*/ 217066 w 2112541"/>
              <a:gd name="connsiteY8" fmla="*/ 420687 h 1258887"/>
              <a:gd name="connsiteX9" fmla="*/ 252784 w 2112541"/>
              <a:gd name="connsiteY9" fmla="*/ 449262 h 1258887"/>
              <a:gd name="connsiteX10" fmla="*/ 930647 w 2112541"/>
              <a:gd name="connsiteY10" fmla="*/ 112712 h 1258887"/>
              <a:gd name="connsiteX11" fmla="*/ 890166 w 2112541"/>
              <a:gd name="connsiteY11" fmla="*/ 96837 h 1258887"/>
              <a:gd name="connsiteX12" fmla="*/ 1074316 w 2112541"/>
              <a:gd name="connsiteY12" fmla="*/ 0 h 1258887"/>
              <a:gd name="connsiteX13" fmla="*/ 1194966 w 2112541"/>
              <a:gd name="connsiteY13" fmla="*/ 61912 h 1258887"/>
              <a:gd name="connsiteX14" fmla="*/ 1153691 w 2112541"/>
              <a:gd name="connsiteY14" fmla="*/ 84137 h 1258887"/>
              <a:gd name="connsiteX15" fmla="*/ 2112541 w 2112541"/>
              <a:gd name="connsiteY15" fmla="*/ 442912 h 1258887"/>
              <a:gd name="connsiteX16" fmla="*/ 1271166 w 2112541"/>
              <a:gd name="connsiteY16" fmla="*/ 1112837 h 125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2541" h="1258887">
                <a:moveTo>
                  <a:pt x="1271166" y="1112837"/>
                </a:moveTo>
                <a:lnTo>
                  <a:pt x="1325141" y="1150937"/>
                </a:lnTo>
                <a:lnTo>
                  <a:pt x="1169566" y="1258887"/>
                </a:lnTo>
                <a:lnTo>
                  <a:pt x="971922" y="1143000"/>
                </a:lnTo>
                <a:lnTo>
                  <a:pt x="1020341" y="1116012"/>
                </a:lnTo>
                <a:lnTo>
                  <a:pt x="224915" y="643261"/>
                </a:lnTo>
                <a:lnTo>
                  <a:pt x="184945" y="670975"/>
                </a:lnTo>
                <a:lnTo>
                  <a:pt x="0" y="527843"/>
                </a:lnTo>
                <a:lnTo>
                  <a:pt x="217066" y="420687"/>
                </a:lnTo>
                <a:lnTo>
                  <a:pt x="252784" y="449262"/>
                </a:lnTo>
                <a:lnTo>
                  <a:pt x="930647" y="112712"/>
                </a:lnTo>
                <a:lnTo>
                  <a:pt x="890166" y="96837"/>
                </a:lnTo>
                <a:lnTo>
                  <a:pt x="1074316" y="0"/>
                </a:lnTo>
                <a:lnTo>
                  <a:pt x="1194966" y="61912"/>
                </a:lnTo>
                <a:lnTo>
                  <a:pt x="1153691" y="84137"/>
                </a:lnTo>
                <a:lnTo>
                  <a:pt x="2112541" y="442912"/>
                </a:lnTo>
                <a:lnTo>
                  <a:pt x="1271166" y="1112837"/>
                </a:lnTo>
                <a:close/>
              </a:path>
            </a:pathLst>
          </a:custGeom>
          <a:solidFill>
            <a:srgbClr val="5081BD">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21277197">
            <a:off x="3756019" y="3292570"/>
            <a:ext cx="1314450" cy="708025"/>
          </a:xfrm>
          <a:custGeom>
            <a:avLst/>
            <a:gdLst>
              <a:gd name="connsiteX0" fmla="*/ 485775 w 1314450"/>
              <a:gd name="connsiteY0" fmla="*/ 98425 h 708025"/>
              <a:gd name="connsiteX1" fmla="*/ 168275 w 1314450"/>
              <a:gd name="connsiteY1" fmla="*/ 285750 h 708025"/>
              <a:gd name="connsiteX2" fmla="*/ 127000 w 1314450"/>
              <a:gd name="connsiteY2" fmla="*/ 247650 h 708025"/>
              <a:gd name="connsiteX3" fmla="*/ 0 w 1314450"/>
              <a:gd name="connsiteY3" fmla="*/ 333375 h 708025"/>
              <a:gd name="connsiteX4" fmla="*/ 133350 w 1314450"/>
              <a:gd name="connsiteY4" fmla="*/ 406400 h 708025"/>
              <a:gd name="connsiteX5" fmla="*/ 193675 w 1314450"/>
              <a:gd name="connsiteY5" fmla="*/ 346075 h 708025"/>
              <a:gd name="connsiteX6" fmla="*/ 657225 w 1314450"/>
              <a:gd name="connsiteY6" fmla="*/ 552450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33350 w 1314450"/>
              <a:gd name="connsiteY4" fmla="*/ 406400 h 708025"/>
              <a:gd name="connsiteX5" fmla="*/ 193675 w 1314450"/>
              <a:gd name="connsiteY5" fmla="*/ 346075 h 708025"/>
              <a:gd name="connsiteX6" fmla="*/ 657225 w 1314450"/>
              <a:gd name="connsiteY6" fmla="*/ 552450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21444 w 1314450"/>
              <a:gd name="connsiteY4" fmla="*/ 396875 h 708025"/>
              <a:gd name="connsiteX5" fmla="*/ 193675 w 1314450"/>
              <a:gd name="connsiteY5" fmla="*/ 346075 h 708025"/>
              <a:gd name="connsiteX6" fmla="*/ 657225 w 1314450"/>
              <a:gd name="connsiteY6" fmla="*/ 552450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21444 w 1314450"/>
              <a:gd name="connsiteY4" fmla="*/ 396875 h 708025"/>
              <a:gd name="connsiteX5" fmla="*/ 193675 w 1314450"/>
              <a:gd name="connsiteY5" fmla="*/ 346075 h 708025"/>
              <a:gd name="connsiteX6" fmla="*/ 681038 w 1314450"/>
              <a:gd name="connsiteY6" fmla="*/ 564356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196975 w 1314450"/>
              <a:gd name="connsiteY10" fmla="*/ 488950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 name="connsiteX0" fmla="*/ 485775 w 1314450"/>
              <a:gd name="connsiteY0" fmla="*/ 98425 h 708025"/>
              <a:gd name="connsiteX1" fmla="*/ 168275 w 1314450"/>
              <a:gd name="connsiteY1" fmla="*/ 285750 h 708025"/>
              <a:gd name="connsiteX2" fmla="*/ 107950 w 1314450"/>
              <a:gd name="connsiteY2" fmla="*/ 257175 h 708025"/>
              <a:gd name="connsiteX3" fmla="*/ 0 w 1314450"/>
              <a:gd name="connsiteY3" fmla="*/ 333375 h 708025"/>
              <a:gd name="connsiteX4" fmla="*/ 121444 w 1314450"/>
              <a:gd name="connsiteY4" fmla="*/ 396875 h 708025"/>
              <a:gd name="connsiteX5" fmla="*/ 193675 w 1314450"/>
              <a:gd name="connsiteY5" fmla="*/ 346075 h 708025"/>
              <a:gd name="connsiteX6" fmla="*/ 681038 w 1314450"/>
              <a:gd name="connsiteY6" fmla="*/ 564356 h 708025"/>
              <a:gd name="connsiteX7" fmla="*/ 596900 w 1314450"/>
              <a:gd name="connsiteY7" fmla="*/ 628650 h 708025"/>
              <a:gd name="connsiteX8" fmla="*/ 765175 w 1314450"/>
              <a:gd name="connsiteY8" fmla="*/ 708025 h 708025"/>
              <a:gd name="connsiteX9" fmla="*/ 1092200 w 1314450"/>
              <a:gd name="connsiteY9" fmla="*/ 428625 h 708025"/>
              <a:gd name="connsiteX10" fmla="*/ 1204119 w 1314450"/>
              <a:gd name="connsiteY10" fmla="*/ 474663 h 708025"/>
              <a:gd name="connsiteX11" fmla="*/ 1314450 w 1314450"/>
              <a:gd name="connsiteY11" fmla="*/ 384175 h 708025"/>
              <a:gd name="connsiteX12" fmla="*/ 1117600 w 1314450"/>
              <a:gd name="connsiteY12" fmla="*/ 301625 h 708025"/>
              <a:gd name="connsiteX13" fmla="*/ 552450 w 1314450"/>
              <a:gd name="connsiteY13" fmla="*/ 60325 h 708025"/>
              <a:gd name="connsiteX14" fmla="*/ 581025 w 1314450"/>
              <a:gd name="connsiteY14" fmla="*/ 41275 h 708025"/>
              <a:gd name="connsiteX15" fmla="*/ 492125 w 1314450"/>
              <a:gd name="connsiteY15" fmla="*/ 0 h 708025"/>
              <a:gd name="connsiteX16" fmla="*/ 396875 w 1314450"/>
              <a:gd name="connsiteY16" fmla="*/ 50800 h 708025"/>
              <a:gd name="connsiteX17" fmla="*/ 485775 w 1314450"/>
              <a:gd name="connsiteY17" fmla="*/ 98425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4450" h="708025">
                <a:moveTo>
                  <a:pt x="485775" y="98425"/>
                </a:moveTo>
                <a:lnTo>
                  <a:pt x="168275" y="285750"/>
                </a:lnTo>
                <a:lnTo>
                  <a:pt x="107950" y="257175"/>
                </a:lnTo>
                <a:lnTo>
                  <a:pt x="0" y="333375"/>
                </a:lnTo>
                <a:lnTo>
                  <a:pt x="121444" y="396875"/>
                </a:lnTo>
                <a:lnTo>
                  <a:pt x="193675" y="346075"/>
                </a:lnTo>
                <a:lnTo>
                  <a:pt x="681038" y="564356"/>
                </a:lnTo>
                <a:lnTo>
                  <a:pt x="596900" y="628650"/>
                </a:lnTo>
                <a:lnTo>
                  <a:pt x="765175" y="708025"/>
                </a:lnTo>
                <a:lnTo>
                  <a:pt x="1092200" y="428625"/>
                </a:lnTo>
                <a:lnTo>
                  <a:pt x="1204119" y="474663"/>
                </a:lnTo>
                <a:lnTo>
                  <a:pt x="1314450" y="384175"/>
                </a:lnTo>
                <a:lnTo>
                  <a:pt x="1117600" y="301625"/>
                </a:lnTo>
                <a:lnTo>
                  <a:pt x="552450" y="60325"/>
                </a:lnTo>
                <a:lnTo>
                  <a:pt x="581025" y="41275"/>
                </a:lnTo>
                <a:lnTo>
                  <a:pt x="492125" y="0"/>
                </a:lnTo>
                <a:lnTo>
                  <a:pt x="396875" y="50800"/>
                </a:lnTo>
                <a:lnTo>
                  <a:pt x="485775" y="98425"/>
                </a:lnTo>
                <a:close/>
              </a:path>
            </a:pathLst>
          </a:custGeom>
          <a:solidFill>
            <a:srgbClr val="FD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0"/>
          <p:cNvSpPr txBox="1">
            <a:spLocks noChangeArrowheads="1"/>
          </p:cNvSpPr>
          <p:nvPr/>
        </p:nvSpPr>
        <p:spPr bwMode="auto">
          <a:xfrm>
            <a:off x="5272289" y="2418890"/>
            <a:ext cx="64312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FFFFFF"/>
                </a:solidFill>
                <a:effectLst>
                  <a:glow rad="76200">
                    <a:srgbClr val="000000">
                      <a:alpha val="60000"/>
                    </a:srgbClr>
                  </a:glow>
                </a:effectLst>
                <a:latin typeface="Calibri" pitchFamily="34" charset="0"/>
                <a:cs typeface="Calibri" pitchFamily="34" charset="0"/>
              </a:rPr>
              <a:t>g</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ate</a:t>
            </a:r>
          </a:p>
        </p:txBody>
      </p:sp>
      <p:sp>
        <p:nvSpPr>
          <p:cNvPr id="11" name="Text Box 10"/>
          <p:cNvSpPr txBox="1">
            <a:spLocks noChangeArrowheads="1"/>
          </p:cNvSpPr>
          <p:nvPr/>
        </p:nvSpPr>
        <p:spPr bwMode="auto">
          <a:xfrm>
            <a:off x="2643313" y="4615458"/>
            <a:ext cx="193514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Judahite </a:t>
            </a:r>
            <a:r>
              <a:rPr lang="en-US" sz="2000" kern="0" dirty="0">
                <a:solidFill>
                  <a:srgbClr val="FFFFFF"/>
                </a:solidFill>
                <a:effectLst>
                  <a:glow rad="76200">
                    <a:srgbClr val="000000">
                      <a:alpha val="60000"/>
                    </a:srgbClr>
                  </a:glow>
                </a:effectLst>
                <a:latin typeface="Calibri" pitchFamily="34" charset="0"/>
                <a:cs typeface="Calibri" pitchFamily="34" charset="0"/>
              </a:rPr>
              <a:t>fortress</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2" name="Line 6"/>
          <p:cNvSpPr>
            <a:spLocks noChangeShapeType="1"/>
          </p:cNvSpPr>
          <p:nvPr/>
        </p:nvSpPr>
        <p:spPr bwMode="auto">
          <a:xfrm flipH="1">
            <a:off x="5006180" y="2819001"/>
            <a:ext cx="511969" cy="695024"/>
          </a:xfrm>
          <a:prstGeom prst="line">
            <a:avLst/>
          </a:prstGeom>
          <a:noFill/>
          <a:ln w="22225" cap="flat" cmpd="sng" algn="ctr">
            <a:solidFill>
              <a:srgbClr val="FFFFFF"/>
            </a:solidFill>
            <a:prstDash val="solid"/>
            <a:round/>
            <a:headEnd type="none" w="med" len="med"/>
            <a:tailEnd type="triangle" w="med" len="med"/>
          </a:ln>
          <a:effectLst>
            <a:glow rad="381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3" name="Line 6"/>
          <p:cNvSpPr>
            <a:spLocks noChangeShapeType="1"/>
          </p:cNvSpPr>
          <p:nvPr/>
        </p:nvSpPr>
        <p:spPr bwMode="auto">
          <a:xfrm flipV="1">
            <a:off x="3556000" y="4062505"/>
            <a:ext cx="317500" cy="629151"/>
          </a:xfrm>
          <a:prstGeom prst="line">
            <a:avLst/>
          </a:prstGeom>
          <a:noFill/>
          <a:ln w="22225" cap="flat" cmpd="sng" algn="ctr">
            <a:solidFill>
              <a:srgbClr val="FFFFFF"/>
            </a:solidFill>
            <a:prstDash val="solid"/>
            <a:round/>
            <a:headEnd type="none" w="med" len="med"/>
            <a:tailEnd type="triangle" w="med" len="med"/>
          </a:ln>
          <a:effectLst>
            <a:glow rad="381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4" name="Text Box 10"/>
          <p:cNvSpPr txBox="1">
            <a:spLocks noChangeArrowheads="1"/>
          </p:cNvSpPr>
          <p:nvPr/>
        </p:nvSpPr>
        <p:spPr bwMode="auto">
          <a:xfrm>
            <a:off x="2402124" y="2502565"/>
            <a:ext cx="178927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Roman fortress</a:t>
            </a:r>
          </a:p>
        </p:txBody>
      </p:sp>
      <p:sp>
        <p:nvSpPr>
          <p:cNvPr id="15" name="Line 6"/>
          <p:cNvSpPr>
            <a:spLocks noChangeShapeType="1"/>
          </p:cNvSpPr>
          <p:nvPr/>
        </p:nvSpPr>
        <p:spPr bwMode="auto">
          <a:xfrm>
            <a:off x="3623585" y="2902675"/>
            <a:ext cx="567810" cy="649450"/>
          </a:xfrm>
          <a:prstGeom prst="line">
            <a:avLst/>
          </a:prstGeom>
          <a:noFill/>
          <a:ln w="22225" cap="flat" cmpd="sng" algn="ctr">
            <a:solidFill>
              <a:srgbClr val="FFFFFF"/>
            </a:solidFill>
            <a:prstDash val="solid"/>
            <a:round/>
            <a:headEnd type="none" w="med" len="med"/>
            <a:tailEnd type="triangle" w="med" len="med"/>
          </a:ln>
          <a:effectLst>
            <a:glow rad="381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1640211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in Hatzeva, Tamar, Iron Age gate, tb0228047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Iron Age gate at Tamar (modern Ein Hatzeva)</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spTree>
    <p:extLst>
      <p:ext uri="{BB962C8B-B14F-4D97-AF65-F5344CB8AC3E}">
        <p14:creationId xmlns:p14="http://schemas.microsoft.com/office/powerpoint/2010/main" val="13512513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Ruins at Tamar (Ein Hatzeva), with a view towards Feinan and Khirbet en-Nahas</a:t>
            </a:r>
          </a:p>
        </p:txBody>
      </p:sp>
      <p:sp>
        <p:nvSpPr>
          <p:cNvPr id="3" name="Text Placeholder 2"/>
          <p:cNvSpPr>
            <a:spLocks noGrp="1"/>
          </p:cNvSpPr>
          <p:nvPr>
            <p:ph type="body" sz="quarter" idx="12"/>
          </p:nvPr>
        </p:nvSpPr>
        <p:spPr/>
        <p:txBody>
          <a:bodyPr/>
          <a:lstStyle/>
          <a:p>
            <a:r>
              <a:rPr lang="en-US" dirty="0"/>
              <a:t>8:20</a:t>
            </a:r>
          </a:p>
        </p:txBody>
      </p:sp>
      <p:sp>
        <p:nvSpPr>
          <p:cNvPr id="4" name="Title 3"/>
          <p:cNvSpPr>
            <a:spLocks noGrp="1"/>
          </p:cNvSpPr>
          <p:nvPr>
            <p:ph type="title"/>
          </p:nvPr>
        </p:nvSpPr>
        <p:spPr/>
        <p:txBody>
          <a:bodyPr/>
          <a:lstStyle/>
          <a:p>
            <a:r>
              <a:rPr lang="en-US" dirty="0"/>
              <a:t>In his days Edom revolted from under the hand of Judah and set up a king of their own</a:t>
            </a:r>
          </a:p>
        </p:txBody>
      </p:sp>
      <p:pic>
        <p:nvPicPr>
          <p:cNvPr id="5" name="Picture 4" descr="Ein Hatzeva, Tamar, ruins, tb010710939-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29487808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Ruins at Safi, possibly </a:t>
            </a:r>
            <a:r>
              <a:rPr lang="en-US" dirty="0" err="1"/>
              <a:t>Zoar</a:t>
            </a:r>
            <a:r>
              <a:rPr lang="en-US" dirty="0"/>
              <a:t> (from the south)</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endParaRPr lang="en-US" dirty="0"/>
          </a:p>
        </p:txBody>
      </p:sp>
      <p:pic>
        <p:nvPicPr>
          <p:cNvPr id="5" name="Picture 4" descr="Safi, possible Zoar, ruins from south, tb061604840.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Tree>
    <p:extLst>
      <p:ext uri="{BB962C8B-B14F-4D97-AF65-F5344CB8AC3E}">
        <p14:creationId xmlns:p14="http://schemas.microsoft.com/office/powerpoint/2010/main" val="29569681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06 Jordan\Dead Sea-East Side\Safi, possible Zoar, Early Bronze cemetery, tb061604843.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Ruins at Safi, possibly Zoar (from the southeast)</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endParaRPr lang="en-US" dirty="0"/>
          </a:p>
        </p:txBody>
      </p:sp>
    </p:spTree>
    <p:extLst>
      <p:ext uri="{BB962C8B-B14F-4D97-AF65-F5344CB8AC3E}">
        <p14:creationId xmlns:p14="http://schemas.microsoft.com/office/powerpoint/2010/main" val="38049585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Deir Ain Abata, Sanctuary of Lot (from the west)</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endParaRPr lang="en-US" dirty="0"/>
          </a:p>
        </p:txBody>
      </p:sp>
      <p:pic>
        <p:nvPicPr>
          <p:cNvPr id="6" name="Picture 5" descr="Deir Ain Abata, Sanctuary of Lot, from west, tb061604851.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Tree>
    <p:extLst>
      <p:ext uri="{BB962C8B-B14F-4D97-AF65-F5344CB8AC3E}">
        <p14:creationId xmlns:p14="http://schemas.microsoft.com/office/powerpoint/2010/main" val="95858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637" y="144332"/>
            <a:ext cx="5468727" cy="6502648"/>
          </a:xfrm>
          <a:prstGeom prst="rect">
            <a:avLst/>
          </a:prstGeom>
        </p:spPr>
      </p:pic>
      <p:sp>
        <p:nvSpPr>
          <p:cNvPr id="2" name="Text Placeholder 1"/>
          <p:cNvSpPr>
            <a:spLocks noGrp="1"/>
          </p:cNvSpPr>
          <p:nvPr>
            <p:ph type="body" sz="quarter" idx="10"/>
          </p:nvPr>
        </p:nvSpPr>
        <p:spPr/>
        <p:txBody>
          <a:bodyPr/>
          <a:lstStyle/>
          <a:p>
            <a:r>
              <a:rPr lang="en-US" dirty="0"/>
              <a:t>Statuette of an emaciated woman, from Smyrna</a:t>
            </a:r>
            <a:r>
              <a:rPr lang="x-none"/>
              <a:t>, </a:t>
            </a:r>
            <a:r>
              <a:rPr lang="en-US" dirty="0"/>
              <a:t>1st</a:t>
            </a:r>
            <a:r>
              <a:rPr lang="x-none"/>
              <a:t> century BC</a:t>
            </a:r>
          </a:p>
        </p:txBody>
      </p:sp>
      <p:sp>
        <p:nvSpPr>
          <p:cNvPr id="8" name="Text Placeholder 2"/>
          <p:cNvSpPr>
            <a:spLocks noGrp="1"/>
          </p:cNvSpPr>
          <p:nvPr>
            <p:ph type="body" sz="quarter" idx="12"/>
          </p:nvPr>
        </p:nvSpPr>
        <p:spPr/>
        <p:txBody>
          <a:bodyPr/>
          <a:lstStyle/>
          <a:p>
            <a:r>
              <a:rPr lang="en-US" dirty="0"/>
              <a:t>8:1</a:t>
            </a:r>
          </a:p>
        </p:txBody>
      </p:sp>
      <p:sp>
        <p:nvSpPr>
          <p:cNvPr id="9" name="Title 3"/>
          <p:cNvSpPr>
            <a:spLocks noGrp="1"/>
          </p:cNvSpPr>
          <p:nvPr>
            <p:ph type="title"/>
          </p:nvPr>
        </p:nvSpPr>
        <p:spPr/>
        <p:txBody>
          <a:bodyPr/>
          <a:lstStyle/>
          <a:p>
            <a:r>
              <a:rPr lang="en-US" dirty="0"/>
              <a:t>For Yahweh has called for a famine, and it will come on the land for seven years</a:t>
            </a:r>
          </a:p>
        </p:txBody>
      </p:sp>
    </p:spTree>
    <p:extLst>
      <p:ext uri="{BB962C8B-B14F-4D97-AF65-F5344CB8AC3E}">
        <p14:creationId xmlns:p14="http://schemas.microsoft.com/office/powerpoint/2010/main" val="16639279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Deir Ain Abata, Sanctuary of Lot (from the west)</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endParaRPr lang="en-US" dirty="0"/>
          </a:p>
        </p:txBody>
      </p:sp>
      <p:pic>
        <p:nvPicPr>
          <p:cNvPr id="6" name="Picture 5" descr="Deir Ain Abata, Sanctuary of Lot, from west, tb061604851.jpg"/>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
        <p:nvSpPr>
          <p:cNvPr id="7" name="Text Box 10"/>
          <p:cNvSpPr txBox="1">
            <a:spLocks noChangeArrowheads="1"/>
          </p:cNvSpPr>
          <p:nvPr/>
        </p:nvSpPr>
        <p:spPr bwMode="auto">
          <a:xfrm>
            <a:off x="3582481" y="2611335"/>
            <a:ext cx="187743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a:solidFill>
                  <a:srgbClr val="FFFFFF"/>
                </a:solidFill>
                <a:effectLst>
                  <a:glow rad="76200">
                    <a:srgbClr val="000000">
                      <a:alpha val="60000"/>
                    </a:srgbClr>
                  </a:glow>
                </a:effectLst>
                <a:latin typeface="Calibri" pitchFamily="34" charset="0"/>
                <a:cs typeface="Calibri" pitchFamily="34" charset="0"/>
              </a:rPr>
              <a:t>Sanctuary of Lot</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8" name="Oval 7"/>
          <p:cNvSpPr/>
          <p:nvPr/>
        </p:nvSpPr>
        <p:spPr>
          <a:xfrm>
            <a:off x="3824289" y="3033712"/>
            <a:ext cx="1385546" cy="513183"/>
          </a:xfrm>
          <a:prstGeom prst="ellipse">
            <a:avLst/>
          </a:prstGeom>
          <a:noFill/>
          <a:ln w="22225" cap="flat" cmpd="sng" algn="ctr">
            <a:solidFill>
              <a:srgbClr val="FE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0" name="Text Box 10"/>
          <p:cNvSpPr txBox="1">
            <a:spLocks noChangeArrowheads="1"/>
          </p:cNvSpPr>
          <p:nvPr/>
        </p:nvSpPr>
        <p:spPr bwMode="auto">
          <a:xfrm>
            <a:off x="7525647" y="3925725"/>
            <a:ext cx="87235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noProof="0" dirty="0" err="1">
                <a:solidFill>
                  <a:srgbClr val="FFFFFF"/>
                </a:solidFill>
                <a:effectLst>
                  <a:glow rad="76200">
                    <a:srgbClr val="000000">
                      <a:alpha val="60000"/>
                    </a:srgbClr>
                  </a:glow>
                </a:effectLst>
                <a:latin typeface="Calibri" pitchFamily="34" charset="0"/>
                <a:cs typeface="Calibri" pitchFamily="34" charset="0"/>
              </a:rPr>
              <a:t>es</a:t>
            </a:r>
            <a:r>
              <a:rPr lang="en-US" sz="2000" kern="0" noProof="0" dirty="0">
                <a:solidFill>
                  <a:srgbClr val="FFFFFF"/>
                </a:solidFill>
                <a:effectLst>
                  <a:glow rad="76200">
                    <a:srgbClr val="000000">
                      <a:alpha val="60000"/>
                    </a:srgbClr>
                  </a:glow>
                </a:effectLst>
                <a:latin typeface="Calibri" pitchFamily="34" charset="0"/>
                <a:cs typeface="Calibri" pitchFamily="34" charset="0"/>
              </a:rPr>
              <a:t>-Safi</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1" name="Line 6"/>
          <p:cNvSpPr>
            <a:spLocks noChangeShapeType="1"/>
          </p:cNvSpPr>
          <p:nvPr/>
        </p:nvSpPr>
        <p:spPr bwMode="auto">
          <a:xfrm flipV="1">
            <a:off x="8398002" y="4125780"/>
            <a:ext cx="654050" cy="0"/>
          </a:xfrm>
          <a:prstGeom prst="line">
            <a:avLst/>
          </a:prstGeom>
          <a:noFill/>
          <a:ln w="22225" cap="flat" cmpd="sng" algn="ctr">
            <a:solidFill>
              <a:srgbClr val="FFFFFF"/>
            </a:solidFill>
            <a:prstDash val="solid"/>
            <a:round/>
            <a:headEnd type="none" w="med" len="med"/>
            <a:tailEnd type="triangle" w="med" len="med"/>
          </a:ln>
          <a:effectLst>
            <a:glow rad="381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4601087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Deir Ain </a:t>
            </a:r>
            <a:r>
              <a:rPr lang="en-US" dirty="0" err="1"/>
              <a:t>Abata</a:t>
            </a:r>
            <a:r>
              <a:rPr lang="en-US" dirty="0"/>
              <a:t>, Sanctuary of Lot</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endParaRPr lang="en-US" dirty="0"/>
          </a:p>
        </p:txBody>
      </p:sp>
      <p:pic>
        <p:nvPicPr>
          <p:cNvPr id="7170" name="Picture 2" descr="C:\Users\Kris\Documents\Bolen\01b PLBL, PCB size\06 Jordan\Dead Sea-East Side\Deir Ain Abata, Sanctuary of Lot, tb061604856.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1"/>
          <a:stretch/>
        </p:blipFill>
        <p:spPr bwMode="auto">
          <a:xfrm>
            <a:off x="-1" y="369332"/>
            <a:ext cx="9144001" cy="6150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0969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wnloads\Zoar_on_the_Madaba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76" y="369332"/>
            <a:ext cx="75065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err="1"/>
              <a:t>Zoar</a:t>
            </a:r>
            <a:r>
              <a:rPr lang="en-US" dirty="0"/>
              <a:t> and the Sanctuary of Lot, on the Medeba map, 6th century AD</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endParaRPr lang="en-US" dirty="0"/>
          </a:p>
        </p:txBody>
      </p:sp>
    </p:spTree>
    <p:extLst>
      <p:ext uri="{BB962C8B-B14F-4D97-AF65-F5344CB8AC3E}">
        <p14:creationId xmlns:p14="http://schemas.microsoft.com/office/powerpoint/2010/main" val="20527786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is\Documents\Bolen\PCB size\Getty Villa\Assyrian reliefs\Relief of royal lion hunt, Assyrian, from north palace at Nineveh, 645-640 BC, tb100919375.jpg"/>
          <p:cNvPicPr>
            <a:picLocks noChangeAspect="1" noChangeArrowheads="1"/>
          </p:cNvPicPr>
          <p:nvPr/>
        </p:nvPicPr>
        <p:blipFill rotWithShape="1">
          <a:blip r:embed="rId3">
            <a:extLst>
              <a:ext uri="{28A0092B-C50C-407E-A947-70E740481C1C}">
                <a14:useLocalDpi xmlns:a14="http://schemas.microsoft.com/office/drawing/2010/main" val="0"/>
              </a:ext>
            </a:extLst>
          </a:blip>
          <a:srcRect r="677"/>
          <a:stretch/>
        </p:blipFill>
        <p:spPr bwMode="auto">
          <a:xfrm>
            <a:off x="1"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Royal Assyrian chariot at a lion hunt, from the north palace at Nineveh, 7th century BC</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r>
              <a:rPr lang="en-US" dirty="0"/>
              <a:t>, and all his chariots were with him</a:t>
            </a:r>
          </a:p>
        </p:txBody>
      </p:sp>
    </p:spTree>
    <p:extLst>
      <p:ext uri="{BB962C8B-B14F-4D97-AF65-F5344CB8AC3E}">
        <p14:creationId xmlns:p14="http://schemas.microsoft.com/office/powerpoint/2010/main" val="8204898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 2019-pcb\Cyprus\Model of chariot, from Apollo sanctuary at Pera Frangissa, 750-500 BC, tb0930199374.jpg"/>
          <p:cNvPicPr>
            <a:picLocks noChangeAspect="1" noChangeArrowheads="1"/>
          </p:cNvPicPr>
          <p:nvPr/>
        </p:nvPicPr>
        <p:blipFill rotWithShape="1">
          <a:blip r:embed="rId3">
            <a:extLst>
              <a:ext uri="{28A0092B-C50C-407E-A947-70E740481C1C}">
                <a14:useLocalDpi xmlns:a14="http://schemas.microsoft.com/office/drawing/2010/main" val="0"/>
              </a:ext>
            </a:extLst>
          </a:blip>
          <a:srcRect t="1917"/>
          <a:stretch/>
        </p:blipFill>
        <p:spPr bwMode="auto">
          <a:xfrm>
            <a:off x="994450" y="0"/>
            <a:ext cx="7155101"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Model of a chariot, from the Apollo sanctuary at </a:t>
            </a:r>
            <a:r>
              <a:rPr lang="en-US" dirty="0" err="1"/>
              <a:t>Pera</a:t>
            </a:r>
            <a:r>
              <a:rPr lang="en-US" dirty="0"/>
              <a:t> </a:t>
            </a:r>
            <a:r>
              <a:rPr lang="en-US" dirty="0" err="1"/>
              <a:t>Frangissa</a:t>
            </a:r>
            <a:r>
              <a:rPr lang="en-US" dirty="0"/>
              <a:t>, circa 750–500 BC</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Jehoram crossed over to </a:t>
            </a:r>
            <a:r>
              <a:rPr lang="en-US" dirty="0" err="1"/>
              <a:t>Zair</a:t>
            </a:r>
            <a:r>
              <a:rPr lang="en-US" dirty="0"/>
              <a:t>, and all his chariots were with him</a:t>
            </a:r>
          </a:p>
        </p:txBody>
      </p:sp>
    </p:spTree>
    <p:extLst>
      <p:ext uri="{BB962C8B-B14F-4D97-AF65-F5344CB8AC3E}">
        <p14:creationId xmlns:p14="http://schemas.microsoft.com/office/powerpoint/2010/main" val="36231943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C7E22A-7481-46C2-9F81-AF280B537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012"/>
            <a:ext cx="9144000" cy="6665976"/>
          </a:xfrm>
          <a:prstGeom prst="rect">
            <a:avLst/>
          </a:prstGeom>
        </p:spPr>
      </p:pic>
      <p:sp>
        <p:nvSpPr>
          <p:cNvPr id="2" name="Text Placeholder 1"/>
          <p:cNvSpPr>
            <a:spLocks noGrp="1"/>
          </p:cNvSpPr>
          <p:nvPr>
            <p:ph type="body" sz="quarter" idx="10"/>
          </p:nvPr>
        </p:nvSpPr>
        <p:spPr/>
        <p:txBody>
          <a:bodyPr/>
          <a:lstStyle/>
          <a:p>
            <a:r>
              <a:rPr lang="en-US" dirty="0"/>
              <a:t>Line of soldiers, from Ashurbanipal’s palace in Nineveh, 7th century BC</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Then he arose by night to strike the Edomites who surrounded him and the chariot captains</a:t>
            </a:r>
          </a:p>
        </p:txBody>
      </p:sp>
    </p:spTree>
    <p:extLst>
      <p:ext uri="{BB962C8B-B14F-4D97-AF65-F5344CB8AC3E}">
        <p14:creationId xmlns:p14="http://schemas.microsoft.com/office/powerpoint/2010/main" val="20101316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is\Documents\Bolen\02 HVHL\44 Lebanon, Syria, and Jordan\Dead Sea, Eastern Side\Ghor es Safieh, Bedouin camp, mat01789.jpg"/>
          <p:cNvPicPr>
            <a:picLocks noChangeAspect="1" noChangeArrowheads="1"/>
          </p:cNvPicPr>
          <p:nvPr/>
        </p:nvPicPr>
        <p:blipFill rotWithShape="1">
          <a:blip r:embed="rId3">
            <a:extLst>
              <a:ext uri="{28A0092B-C50C-407E-A947-70E740481C1C}">
                <a14:useLocalDpi xmlns:a14="http://schemas.microsoft.com/office/drawing/2010/main" val="0"/>
              </a:ext>
            </a:extLst>
          </a:blip>
          <a:srcRect b="4938"/>
          <a:stretch/>
        </p:blipFill>
        <p:spPr bwMode="auto">
          <a:xfrm>
            <a:off x="0" y="347663"/>
            <a:ext cx="9144000" cy="65103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Bedouin encampment at Ghor es-</a:t>
            </a:r>
            <a:r>
              <a:rPr lang="en-US" dirty="0" err="1"/>
              <a:t>Safieh</a:t>
            </a:r>
            <a:r>
              <a:rPr lang="en-US" dirty="0"/>
              <a:t>, circa 1910</a:t>
            </a:r>
          </a:p>
        </p:txBody>
      </p:sp>
      <p:sp>
        <p:nvSpPr>
          <p:cNvPr id="3" name="Text Placeholder 2"/>
          <p:cNvSpPr>
            <a:spLocks noGrp="1"/>
          </p:cNvSpPr>
          <p:nvPr>
            <p:ph type="body" sz="quarter" idx="12"/>
          </p:nvPr>
        </p:nvSpPr>
        <p:spPr/>
        <p:txBody>
          <a:bodyPr/>
          <a:lstStyle/>
          <a:p>
            <a:r>
              <a:rPr lang="en-US" dirty="0"/>
              <a:t>8:21</a:t>
            </a:r>
          </a:p>
        </p:txBody>
      </p:sp>
      <p:sp>
        <p:nvSpPr>
          <p:cNvPr id="4" name="Title 3"/>
          <p:cNvSpPr>
            <a:spLocks noGrp="1"/>
          </p:cNvSpPr>
          <p:nvPr>
            <p:ph type="title"/>
          </p:nvPr>
        </p:nvSpPr>
        <p:spPr/>
        <p:txBody>
          <a:bodyPr/>
          <a:lstStyle/>
          <a:p>
            <a:r>
              <a:rPr lang="en-US" dirty="0"/>
              <a:t>But his army fled to their tents</a:t>
            </a:r>
          </a:p>
        </p:txBody>
      </p:sp>
    </p:spTree>
    <p:extLst>
      <p:ext uri="{BB962C8B-B14F-4D97-AF65-F5344CB8AC3E}">
        <p14:creationId xmlns:p14="http://schemas.microsoft.com/office/powerpoint/2010/main" val="375001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Assyrian soldiers attacking desert Arabs, from Nineveh, circa 8th century BC</a:t>
            </a:r>
          </a:p>
        </p:txBody>
      </p:sp>
      <p:sp>
        <p:nvSpPr>
          <p:cNvPr id="4" name="Text Placeholder 3"/>
          <p:cNvSpPr>
            <a:spLocks noGrp="1"/>
          </p:cNvSpPr>
          <p:nvPr>
            <p:ph type="body" sz="quarter" idx="12"/>
          </p:nvPr>
        </p:nvSpPr>
        <p:spPr/>
        <p:txBody>
          <a:bodyPr/>
          <a:lstStyle/>
          <a:p>
            <a:r>
              <a:rPr lang="en-US" dirty="0"/>
              <a:t>8:21</a:t>
            </a:r>
          </a:p>
        </p:txBody>
      </p:sp>
      <p:sp>
        <p:nvSpPr>
          <p:cNvPr id="2" name="Title 1"/>
          <p:cNvSpPr>
            <a:spLocks noGrp="1"/>
          </p:cNvSpPr>
          <p:nvPr>
            <p:ph type="title"/>
          </p:nvPr>
        </p:nvSpPr>
        <p:spPr/>
        <p:txBody>
          <a:bodyPr/>
          <a:lstStyle/>
          <a:p>
            <a:r>
              <a:rPr lang="en-US" dirty="0"/>
              <a:t>But his army fled to their tents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4878"/>
            <a:ext cx="9144000" cy="416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7715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 sitting, small&#10;&#10;Description automatically generated">
            <a:extLst>
              <a:ext uri="{FF2B5EF4-FFF2-40B4-BE49-F238E27FC236}">
                <a16:creationId xmlns:a16="http://schemas.microsoft.com/office/drawing/2014/main" id="{5308AD47-FD3E-4545-8328-D1253B1E4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656" y="137656"/>
            <a:ext cx="6530661" cy="6663940"/>
          </a:xfrm>
          <a:prstGeom prst="rect">
            <a:avLst/>
          </a:prstGeom>
        </p:spPr>
      </p:pic>
      <p:sp>
        <p:nvSpPr>
          <p:cNvPr id="2" name="Text Placeholder 1"/>
          <p:cNvSpPr>
            <a:spLocks noGrp="1"/>
          </p:cNvSpPr>
          <p:nvPr>
            <p:ph type="body" sz="quarter" idx="10"/>
          </p:nvPr>
        </p:nvSpPr>
        <p:spPr/>
        <p:txBody>
          <a:bodyPr/>
          <a:lstStyle/>
          <a:p>
            <a:r>
              <a:rPr lang="en-US" dirty="0"/>
              <a:t>Clay head of an Edomite goddess, from </a:t>
            </a:r>
            <a:r>
              <a:rPr lang="en-US" dirty="0" err="1"/>
              <a:t>Horvat</a:t>
            </a:r>
            <a:r>
              <a:rPr lang="en-US" dirty="0"/>
              <a:t> </a:t>
            </a:r>
            <a:r>
              <a:rPr lang="en-US" dirty="0" err="1"/>
              <a:t>Qitmit</a:t>
            </a:r>
            <a:r>
              <a:rPr lang="en-US" dirty="0"/>
              <a:t>, circa 600 BC</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So Edom has been in revolt against Judah to this day</a:t>
            </a:r>
          </a:p>
        </p:txBody>
      </p:sp>
    </p:spTree>
    <p:extLst>
      <p:ext uri="{BB962C8B-B14F-4D97-AF65-F5344CB8AC3E}">
        <p14:creationId xmlns:p14="http://schemas.microsoft.com/office/powerpoint/2010/main" val="8460317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03 Museums 2014\Israel Museums\Israel Museum\Iron Age\Edomite shrine with ritual vessels from Ein Hazeva, 600 BC, tb032014335.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 r="1004"/>
          <a:stretch/>
        </p:blipFill>
        <p:spPr bwMode="auto">
          <a:xfrm>
            <a:off x="0" y="348329"/>
            <a:ext cx="9144000" cy="616134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Edomite shrine with ritual vessels from Ein </a:t>
            </a:r>
            <a:r>
              <a:rPr lang="en-US" dirty="0" err="1"/>
              <a:t>Hatzeva</a:t>
            </a:r>
            <a:r>
              <a:rPr lang="en-US" dirty="0"/>
              <a:t>, circa 600 BC</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So Edom has been in revolt against Judah to this day</a:t>
            </a:r>
          </a:p>
        </p:txBody>
      </p:sp>
    </p:spTree>
    <p:extLst>
      <p:ext uri="{BB962C8B-B14F-4D97-AF65-F5344CB8AC3E}">
        <p14:creationId xmlns:p14="http://schemas.microsoft.com/office/powerpoint/2010/main" val="2033990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1.2 Regions and Routes 2 K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06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Map of Israel and the land of the Philistines</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She went with her household and stayed in the land of the Philistines for seven years</a:t>
            </a:r>
          </a:p>
        </p:txBody>
      </p:sp>
      <p:sp>
        <p:nvSpPr>
          <p:cNvPr id="32" name="Oval 31"/>
          <p:cNvSpPr/>
          <p:nvPr/>
        </p:nvSpPr>
        <p:spPr>
          <a:xfrm>
            <a:off x="1754259" y="5524499"/>
            <a:ext cx="584129" cy="320681"/>
          </a:xfrm>
          <a:prstGeom prst="ellips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3" name="Oval 32"/>
          <p:cNvSpPr/>
          <p:nvPr/>
        </p:nvSpPr>
        <p:spPr>
          <a:xfrm>
            <a:off x="2162177" y="3797823"/>
            <a:ext cx="595312" cy="331265"/>
          </a:xfrm>
          <a:prstGeom prst="ellips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6" name="Rectangle 5"/>
          <p:cNvSpPr/>
          <p:nvPr/>
        </p:nvSpPr>
        <p:spPr>
          <a:xfrm>
            <a:off x="4305300" y="966787"/>
            <a:ext cx="642938" cy="257176"/>
          </a:xfrm>
          <a:prstGeom prst="rect">
            <a:avLst/>
          </a:prstGeom>
          <a:noFill/>
          <a:ln w="22225" cap="flat" cmpd="sng" algn="ctr">
            <a:solidFill>
              <a:srgbClr val="FE00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kern="0">
              <a:solidFill>
                <a:srgbClr val="000000"/>
              </a:solidFill>
              <a:latin typeface="Calibri" pitchFamily="34" charset="0"/>
            </a:endParaRPr>
          </a:p>
        </p:txBody>
      </p:sp>
    </p:spTree>
    <p:extLst>
      <p:ext uri="{BB962C8B-B14F-4D97-AF65-F5344CB8AC3E}">
        <p14:creationId xmlns:p14="http://schemas.microsoft.com/office/powerpoint/2010/main" val="29115780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is\Documents\Bolen\04 0Adds 2012\0Schlegel drone 2015\4 Judah\Borna Libneh\Tel Burna aerial from east, ws101514573.jpg"/>
          <p:cNvPicPr>
            <a:picLocks noChangeAspect="1" noChangeArrowheads="1"/>
          </p:cNvPicPr>
          <p:nvPr/>
        </p:nvPicPr>
        <p:blipFill rotWithShape="1">
          <a:blip r:embed="rId3">
            <a:extLst>
              <a:ext uri="{28A0092B-C50C-407E-A947-70E740481C1C}">
                <a14:useLocalDpi xmlns:a14="http://schemas.microsoft.com/office/drawing/2010/main" val="0"/>
              </a:ext>
            </a:extLst>
          </a:blip>
          <a:srcRect t="4722"/>
          <a:stretch/>
        </p:blipFill>
        <p:spPr bwMode="auto">
          <a:xfrm>
            <a:off x="0" y="0"/>
            <a:ext cx="9144000" cy="6534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Tel </a:t>
            </a:r>
            <a:r>
              <a:rPr lang="en-US" dirty="0" err="1"/>
              <a:t>Burna</a:t>
            </a:r>
            <a:r>
              <a:rPr lang="en-US" dirty="0"/>
              <a:t> (aerial view from the east)</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Then Libnah revolted at the same time </a:t>
            </a:r>
          </a:p>
        </p:txBody>
      </p:sp>
    </p:spTree>
    <p:extLst>
      <p:ext uri="{BB962C8B-B14F-4D97-AF65-F5344CB8AC3E}">
        <p14:creationId xmlns:p14="http://schemas.microsoft.com/office/powerpoint/2010/main" val="11039367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ris\Documents\Bolen\04 0Adds 2012\0Schlegel drone 2015\4 Judah\Borna Libneh\Tel Burna excavations aerial from south, ws101514564.jpg"/>
          <p:cNvPicPr>
            <a:picLocks noChangeAspect="1" noChangeArrowheads="1"/>
          </p:cNvPicPr>
          <p:nvPr/>
        </p:nvPicPr>
        <p:blipFill rotWithShape="1">
          <a:blip r:embed="rId3">
            <a:extLst>
              <a:ext uri="{28A0092B-C50C-407E-A947-70E740481C1C}">
                <a14:useLocalDpi xmlns:a14="http://schemas.microsoft.com/office/drawing/2010/main" val="0"/>
              </a:ext>
            </a:extLst>
          </a:blip>
          <a:srcRect b="4886"/>
          <a:stretch/>
        </p:blipFill>
        <p:spPr bwMode="auto">
          <a:xfrm>
            <a:off x="0" y="296863"/>
            <a:ext cx="9144000" cy="6427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Tel </a:t>
            </a:r>
            <a:r>
              <a:rPr lang="en-US" dirty="0" err="1"/>
              <a:t>Burna</a:t>
            </a:r>
            <a:r>
              <a:rPr lang="en-US" dirty="0"/>
              <a:t> (aerial view from the south)</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Then Libnah revolted at the same time </a:t>
            </a:r>
          </a:p>
        </p:txBody>
      </p:sp>
    </p:spTree>
    <p:extLst>
      <p:ext uri="{BB962C8B-B14F-4D97-AF65-F5344CB8AC3E}">
        <p14:creationId xmlns:p14="http://schemas.microsoft.com/office/powerpoint/2010/main" val="3728177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cuments\Bolen\01b PLBL, PCB size\04 Judah and the Dead Sea\Shephelah-Guvrin Valley\Tel Burna, possible Libnah, from west, tb011606860.jpg"/>
          <p:cNvPicPr>
            <a:picLocks noChangeAspect="1" noChangeArrowheads="1"/>
          </p:cNvPicPr>
          <p:nvPr/>
        </p:nvPicPr>
        <p:blipFill rotWithShape="1">
          <a:blip r:embed="rId3">
            <a:extLst>
              <a:ext uri="{28A0092B-C50C-407E-A947-70E740481C1C}">
                <a14:useLocalDpi xmlns:a14="http://schemas.microsoft.com/office/drawing/2010/main" val="0"/>
              </a:ext>
            </a:extLst>
          </a:blip>
          <a:srcRect r="114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Wheatfield near Tel Burna, possibly Libnah</a:t>
            </a:r>
          </a:p>
        </p:txBody>
      </p:sp>
      <p:sp>
        <p:nvSpPr>
          <p:cNvPr id="3" name="Text Placeholder 2"/>
          <p:cNvSpPr>
            <a:spLocks noGrp="1"/>
          </p:cNvSpPr>
          <p:nvPr>
            <p:ph type="body" sz="quarter" idx="12"/>
          </p:nvPr>
        </p:nvSpPr>
        <p:spPr/>
        <p:txBody>
          <a:bodyPr/>
          <a:lstStyle/>
          <a:p>
            <a:r>
              <a:rPr lang="en-US" dirty="0"/>
              <a:t>8:22</a:t>
            </a:r>
          </a:p>
        </p:txBody>
      </p:sp>
      <p:sp>
        <p:nvSpPr>
          <p:cNvPr id="4" name="Title 3"/>
          <p:cNvSpPr>
            <a:spLocks noGrp="1"/>
          </p:cNvSpPr>
          <p:nvPr>
            <p:ph type="title"/>
          </p:nvPr>
        </p:nvSpPr>
        <p:spPr/>
        <p:txBody>
          <a:bodyPr/>
          <a:lstStyle/>
          <a:p>
            <a:r>
              <a:rPr lang="en-US" dirty="0"/>
              <a:t>Then Libnah revolted at the same time </a:t>
            </a:r>
          </a:p>
        </p:txBody>
      </p:sp>
    </p:spTree>
    <p:extLst>
      <p:ext uri="{BB962C8B-B14F-4D97-AF65-F5344CB8AC3E}">
        <p14:creationId xmlns:p14="http://schemas.microsoft.com/office/powerpoint/2010/main" val="27081143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ris\Documents\Bolen\03 Museums 2014\UK Museums\British Museum\Assyria\Nimrud, central palace, Tiglath-pileser III relief with scribes, adr090506978.jpg"/>
          <p:cNvPicPr>
            <a:picLocks noChangeAspect="1" noChangeArrowheads="1"/>
          </p:cNvPicPr>
          <p:nvPr/>
        </p:nvPicPr>
        <p:blipFill rotWithShape="1">
          <a:blip r:embed="rId3">
            <a:extLst>
              <a:ext uri="{28A0092B-C50C-407E-A947-70E740481C1C}">
                <a14:useLocalDpi xmlns:a14="http://schemas.microsoft.com/office/drawing/2010/main" val="0"/>
              </a:ext>
            </a:extLst>
          </a:blip>
          <a:srcRect l="313" r="818"/>
          <a:stretch/>
        </p:blipFill>
        <p:spPr bwMode="auto">
          <a:xfrm>
            <a:off x="0" y="369331"/>
            <a:ext cx="9144000" cy="6150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with scribes, from the central palace in Nimrud, 8th century BC</a:t>
            </a:r>
          </a:p>
        </p:txBody>
      </p:sp>
      <p:sp>
        <p:nvSpPr>
          <p:cNvPr id="3" name="Text Placeholder 2"/>
          <p:cNvSpPr>
            <a:spLocks noGrp="1"/>
          </p:cNvSpPr>
          <p:nvPr>
            <p:ph type="body" sz="quarter" idx="12"/>
          </p:nvPr>
        </p:nvSpPr>
        <p:spPr/>
        <p:txBody>
          <a:bodyPr/>
          <a:lstStyle/>
          <a:p>
            <a:r>
              <a:rPr lang="en-US" dirty="0"/>
              <a:t>8:23</a:t>
            </a:r>
          </a:p>
        </p:txBody>
      </p:sp>
      <p:sp>
        <p:nvSpPr>
          <p:cNvPr id="4" name="Title 3"/>
          <p:cNvSpPr>
            <a:spLocks noGrp="1"/>
          </p:cNvSpPr>
          <p:nvPr>
            <p:ph type="title"/>
          </p:nvPr>
        </p:nvSpPr>
        <p:spPr/>
        <p:txBody>
          <a:bodyPr/>
          <a:lstStyle/>
          <a:p>
            <a:r>
              <a:rPr lang="en-US" dirty="0"/>
              <a:t>Are not the rest of the acts of Jehoram written in the Book of the Chronicles of the Kings?</a:t>
            </a:r>
          </a:p>
        </p:txBody>
      </p:sp>
    </p:spTree>
    <p:extLst>
      <p:ext uri="{BB962C8B-B14F-4D97-AF65-F5344CB8AC3E}">
        <p14:creationId xmlns:p14="http://schemas.microsoft.com/office/powerpoint/2010/main" val="26734934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90500"/>
            <a:ext cx="9144000" cy="6473952"/>
          </a:xfrm>
          <a:prstGeom prst="rect">
            <a:avLst/>
          </a:prstGeom>
        </p:spPr>
      </p:pic>
      <p:sp>
        <p:nvSpPr>
          <p:cNvPr id="2" name="Text Placeholder 1"/>
          <p:cNvSpPr>
            <a:spLocks noGrp="1"/>
          </p:cNvSpPr>
          <p:nvPr>
            <p:ph type="body" sz="quarter" idx="10"/>
          </p:nvPr>
        </p:nvSpPr>
        <p:spPr/>
        <p:txBody>
          <a:bodyPr/>
          <a:lstStyle/>
          <a:p>
            <a:r>
              <a:rPr lang="en-US" dirty="0"/>
              <a:t>Orthodox Jewish scribe writing Torah on parchment</a:t>
            </a:r>
          </a:p>
        </p:txBody>
      </p:sp>
      <p:sp>
        <p:nvSpPr>
          <p:cNvPr id="3" name="Text Placeholder 2"/>
          <p:cNvSpPr>
            <a:spLocks noGrp="1"/>
          </p:cNvSpPr>
          <p:nvPr>
            <p:ph type="body" sz="quarter" idx="12"/>
          </p:nvPr>
        </p:nvSpPr>
        <p:spPr/>
        <p:txBody>
          <a:bodyPr/>
          <a:lstStyle/>
          <a:p>
            <a:r>
              <a:rPr lang="en-US" dirty="0"/>
              <a:t>8:23</a:t>
            </a:r>
          </a:p>
        </p:txBody>
      </p:sp>
      <p:sp>
        <p:nvSpPr>
          <p:cNvPr id="4" name="Title 3"/>
          <p:cNvSpPr>
            <a:spLocks noGrp="1"/>
          </p:cNvSpPr>
          <p:nvPr>
            <p:ph type="title"/>
          </p:nvPr>
        </p:nvSpPr>
        <p:spPr/>
        <p:txBody>
          <a:bodyPr/>
          <a:lstStyle/>
          <a:p>
            <a:r>
              <a:rPr lang="en-US" dirty="0"/>
              <a:t>Are not the rest of the acts of Jehoram written in the Book of the Chronicles of the Kings?</a:t>
            </a:r>
          </a:p>
        </p:txBody>
      </p:sp>
    </p:spTree>
    <p:extLst>
      <p:ext uri="{BB962C8B-B14F-4D97-AF65-F5344CB8AC3E}">
        <p14:creationId xmlns:p14="http://schemas.microsoft.com/office/powerpoint/2010/main" val="36975529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1b PLBL, PCB size\18 Signs of the Holy Land\Biblical People\Kings\King David's Tomb sign in Jerusalem, tb070807991.jpg"/>
          <p:cNvPicPr>
            <a:picLocks noChangeAspect="1" noChangeArrowheads="1"/>
          </p:cNvPicPr>
          <p:nvPr/>
        </p:nvPicPr>
        <p:blipFill rotWithShape="1">
          <a:blip r:embed="rId3">
            <a:extLst>
              <a:ext uri="{28A0092B-C50C-407E-A947-70E740481C1C}">
                <a14:useLocalDpi xmlns:a14="http://schemas.microsoft.com/office/drawing/2010/main" val="0"/>
              </a:ext>
            </a:extLst>
          </a:blip>
          <a:srcRect r="711"/>
          <a:stretch/>
        </p:blipFill>
        <p:spPr bwMode="auto">
          <a:xfrm>
            <a:off x="-1" y="369332"/>
            <a:ext cx="9144001" cy="61604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“King David’s Tomb,” sign in Jerusalem</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Jehoram slept with his fathers and was buried with his fathers in the city of David</a:t>
            </a:r>
          </a:p>
        </p:txBody>
      </p:sp>
    </p:spTree>
    <p:extLst>
      <p:ext uri="{BB962C8B-B14F-4D97-AF65-F5344CB8AC3E}">
        <p14:creationId xmlns:p14="http://schemas.microsoft.com/office/powerpoint/2010/main" val="25899247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ity of David aerial from east"/>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City of David (aerial view from the east)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Tree>
    <p:extLst>
      <p:ext uri="{BB962C8B-B14F-4D97-AF65-F5344CB8AC3E}">
        <p14:creationId xmlns:p14="http://schemas.microsoft.com/office/powerpoint/2010/main" val="24555515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ity of David aerial from east"/>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City of David (aerial view from the east)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
        <p:nvSpPr>
          <p:cNvPr id="41" name="Freeform 40"/>
          <p:cNvSpPr/>
          <p:nvPr/>
        </p:nvSpPr>
        <p:spPr>
          <a:xfrm>
            <a:off x="636978" y="1090863"/>
            <a:ext cx="8487972" cy="4003371"/>
          </a:xfrm>
          <a:custGeom>
            <a:avLst/>
            <a:gdLst>
              <a:gd name="connsiteX0" fmla="*/ 8454190 w 8486274"/>
              <a:gd name="connsiteY0" fmla="*/ 0 h 3914274"/>
              <a:gd name="connsiteX1" fmla="*/ 5887453 w 8486274"/>
              <a:gd name="connsiteY1" fmla="*/ 1058779 h 3914274"/>
              <a:gd name="connsiteX2" fmla="*/ 1941095 w 8486274"/>
              <a:gd name="connsiteY2" fmla="*/ 2422358 h 3914274"/>
              <a:gd name="connsiteX3" fmla="*/ 0 w 8486274"/>
              <a:gd name="connsiteY3" fmla="*/ 3801979 h 3914274"/>
              <a:gd name="connsiteX4" fmla="*/ 3080085 w 8486274"/>
              <a:gd name="connsiteY4" fmla="*/ 3914274 h 3914274"/>
              <a:gd name="connsiteX5" fmla="*/ 6625390 w 8486274"/>
              <a:gd name="connsiteY5" fmla="*/ 2695074 h 3914274"/>
              <a:gd name="connsiteX6" fmla="*/ 8486274 w 8486274"/>
              <a:gd name="connsiteY6" fmla="*/ 1427748 h 3914274"/>
              <a:gd name="connsiteX0" fmla="*/ 8474938 w 8507022"/>
              <a:gd name="connsiteY0" fmla="*/ 0 h 4026097"/>
              <a:gd name="connsiteX1" fmla="*/ 5908201 w 8507022"/>
              <a:gd name="connsiteY1" fmla="*/ 1058779 h 4026097"/>
              <a:gd name="connsiteX2" fmla="*/ 1961843 w 8507022"/>
              <a:gd name="connsiteY2" fmla="*/ 2422358 h 4026097"/>
              <a:gd name="connsiteX3" fmla="*/ 20748 w 8507022"/>
              <a:gd name="connsiteY3" fmla="*/ 3801979 h 4026097"/>
              <a:gd name="connsiteX4" fmla="*/ 3100833 w 8507022"/>
              <a:gd name="connsiteY4" fmla="*/ 3914274 h 4026097"/>
              <a:gd name="connsiteX5" fmla="*/ 6646138 w 8507022"/>
              <a:gd name="connsiteY5" fmla="*/ 2695074 h 4026097"/>
              <a:gd name="connsiteX6" fmla="*/ 8507022 w 8507022"/>
              <a:gd name="connsiteY6" fmla="*/ 1427748 h 4026097"/>
              <a:gd name="connsiteX0" fmla="*/ 8474938 w 8507022"/>
              <a:gd name="connsiteY0" fmla="*/ 0 h 4104299"/>
              <a:gd name="connsiteX1" fmla="*/ 5908201 w 8507022"/>
              <a:gd name="connsiteY1" fmla="*/ 1058779 h 4104299"/>
              <a:gd name="connsiteX2" fmla="*/ 1961843 w 8507022"/>
              <a:gd name="connsiteY2" fmla="*/ 2422358 h 4104299"/>
              <a:gd name="connsiteX3" fmla="*/ 20748 w 8507022"/>
              <a:gd name="connsiteY3" fmla="*/ 3801979 h 4104299"/>
              <a:gd name="connsiteX4" fmla="*/ 3100833 w 8507022"/>
              <a:gd name="connsiteY4" fmla="*/ 3914274 h 4104299"/>
              <a:gd name="connsiteX5" fmla="*/ 6646138 w 8507022"/>
              <a:gd name="connsiteY5" fmla="*/ 2695074 h 4104299"/>
              <a:gd name="connsiteX6" fmla="*/ 8507022 w 8507022"/>
              <a:gd name="connsiteY6" fmla="*/ 1427748 h 4104299"/>
              <a:gd name="connsiteX0" fmla="*/ 8474938 w 8507022"/>
              <a:gd name="connsiteY0" fmla="*/ 0 h 4104299"/>
              <a:gd name="connsiteX1" fmla="*/ 5908201 w 8507022"/>
              <a:gd name="connsiteY1" fmla="*/ 1058779 h 4104299"/>
              <a:gd name="connsiteX2" fmla="*/ 1961843 w 8507022"/>
              <a:gd name="connsiteY2" fmla="*/ 2422358 h 4104299"/>
              <a:gd name="connsiteX3" fmla="*/ 20748 w 8507022"/>
              <a:gd name="connsiteY3" fmla="*/ 3801979 h 4104299"/>
              <a:gd name="connsiteX4" fmla="*/ 3100833 w 8507022"/>
              <a:gd name="connsiteY4" fmla="*/ 3914274 h 4104299"/>
              <a:gd name="connsiteX5" fmla="*/ 6646138 w 8507022"/>
              <a:gd name="connsiteY5" fmla="*/ 2695074 h 4104299"/>
              <a:gd name="connsiteX6" fmla="*/ 8507022 w 8507022"/>
              <a:gd name="connsiteY6" fmla="*/ 1427748 h 4104299"/>
              <a:gd name="connsiteX0" fmla="*/ 8474938 w 8507022"/>
              <a:gd name="connsiteY0" fmla="*/ 0 h 4104299"/>
              <a:gd name="connsiteX1" fmla="*/ 5908201 w 8507022"/>
              <a:gd name="connsiteY1" fmla="*/ 1058779 h 4104299"/>
              <a:gd name="connsiteX2" fmla="*/ 1961843 w 8507022"/>
              <a:gd name="connsiteY2" fmla="*/ 2422358 h 4104299"/>
              <a:gd name="connsiteX3" fmla="*/ 20748 w 8507022"/>
              <a:gd name="connsiteY3" fmla="*/ 3801979 h 4104299"/>
              <a:gd name="connsiteX4" fmla="*/ 3100833 w 8507022"/>
              <a:gd name="connsiteY4" fmla="*/ 3914274 h 4104299"/>
              <a:gd name="connsiteX5" fmla="*/ 6646138 w 8507022"/>
              <a:gd name="connsiteY5" fmla="*/ 2695074 h 4104299"/>
              <a:gd name="connsiteX6" fmla="*/ 8507022 w 8507022"/>
              <a:gd name="connsiteY6" fmla="*/ 1427748 h 4104299"/>
              <a:gd name="connsiteX0" fmla="*/ 8474938 w 8507022"/>
              <a:gd name="connsiteY0" fmla="*/ 0 h 4104299"/>
              <a:gd name="connsiteX1" fmla="*/ 5908201 w 8507022"/>
              <a:gd name="connsiteY1" fmla="*/ 1058779 h 4104299"/>
              <a:gd name="connsiteX2" fmla="*/ 1961843 w 8507022"/>
              <a:gd name="connsiteY2" fmla="*/ 2422358 h 4104299"/>
              <a:gd name="connsiteX3" fmla="*/ 20748 w 8507022"/>
              <a:gd name="connsiteY3" fmla="*/ 3801979 h 4104299"/>
              <a:gd name="connsiteX4" fmla="*/ 3100833 w 8507022"/>
              <a:gd name="connsiteY4" fmla="*/ 3914274 h 4104299"/>
              <a:gd name="connsiteX5" fmla="*/ 6646138 w 8507022"/>
              <a:gd name="connsiteY5" fmla="*/ 2695074 h 4104299"/>
              <a:gd name="connsiteX6" fmla="*/ 7785127 w 8507022"/>
              <a:gd name="connsiteY6" fmla="*/ 1909011 h 4104299"/>
              <a:gd name="connsiteX7" fmla="*/ 8507022 w 8507022"/>
              <a:gd name="connsiteY7" fmla="*/ 1427748 h 4104299"/>
              <a:gd name="connsiteX0" fmla="*/ 8474938 w 8507022"/>
              <a:gd name="connsiteY0" fmla="*/ 0 h 4104299"/>
              <a:gd name="connsiteX1" fmla="*/ 5908201 w 8507022"/>
              <a:gd name="connsiteY1" fmla="*/ 1058779 h 4104299"/>
              <a:gd name="connsiteX2" fmla="*/ 1961843 w 8507022"/>
              <a:gd name="connsiteY2" fmla="*/ 2422358 h 4104299"/>
              <a:gd name="connsiteX3" fmla="*/ 20748 w 8507022"/>
              <a:gd name="connsiteY3" fmla="*/ 3801979 h 4104299"/>
              <a:gd name="connsiteX4" fmla="*/ 3100833 w 8507022"/>
              <a:gd name="connsiteY4" fmla="*/ 3914274 h 4104299"/>
              <a:gd name="connsiteX5" fmla="*/ 6646138 w 8507022"/>
              <a:gd name="connsiteY5" fmla="*/ 2695074 h 4104299"/>
              <a:gd name="connsiteX6" fmla="*/ 7785127 w 8507022"/>
              <a:gd name="connsiteY6" fmla="*/ 1909011 h 4104299"/>
              <a:gd name="connsiteX7" fmla="*/ 8507022 w 8507022"/>
              <a:gd name="connsiteY7" fmla="*/ 1427748 h 4104299"/>
              <a:gd name="connsiteX0" fmla="*/ 8474938 w 8507022"/>
              <a:gd name="connsiteY0" fmla="*/ 0 h 4104299"/>
              <a:gd name="connsiteX1" fmla="*/ 5908201 w 8507022"/>
              <a:gd name="connsiteY1" fmla="*/ 1058779 h 4104299"/>
              <a:gd name="connsiteX2" fmla="*/ 1961843 w 8507022"/>
              <a:gd name="connsiteY2" fmla="*/ 2422358 h 4104299"/>
              <a:gd name="connsiteX3" fmla="*/ 20748 w 8507022"/>
              <a:gd name="connsiteY3" fmla="*/ 3801979 h 4104299"/>
              <a:gd name="connsiteX4" fmla="*/ 3100833 w 8507022"/>
              <a:gd name="connsiteY4" fmla="*/ 3914274 h 4104299"/>
              <a:gd name="connsiteX5" fmla="*/ 6646138 w 8507022"/>
              <a:gd name="connsiteY5" fmla="*/ 2695074 h 4104299"/>
              <a:gd name="connsiteX6" fmla="*/ 7785127 w 8507022"/>
              <a:gd name="connsiteY6" fmla="*/ 1909011 h 4104299"/>
              <a:gd name="connsiteX7" fmla="*/ 8507022 w 8507022"/>
              <a:gd name="connsiteY7" fmla="*/ 1427748 h 4104299"/>
              <a:gd name="connsiteX0" fmla="*/ 8474938 w 8507022"/>
              <a:gd name="connsiteY0" fmla="*/ 0 h 4104299"/>
              <a:gd name="connsiteX1" fmla="*/ 5908201 w 8507022"/>
              <a:gd name="connsiteY1" fmla="*/ 1058779 h 4104299"/>
              <a:gd name="connsiteX2" fmla="*/ 1961843 w 8507022"/>
              <a:gd name="connsiteY2" fmla="*/ 2422358 h 4104299"/>
              <a:gd name="connsiteX3" fmla="*/ 20748 w 8507022"/>
              <a:gd name="connsiteY3" fmla="*/ 3801979 h 4104299"/>
              <a:gd name="connsiteX4" fmla="*/ 3100833 w 8507022"/>
              <a:gd name="connsiteY4" fmla="*/ 3914274 h 4104299"/>
              <a:gd name="connsiteX5" fmla="*/ 6646138 w 8507022"/>
              <a:gd name="connsiteY5" fmla="*/ 2695074 h 4104299"/>
              <a:gd name="connsiteX6" fmla="*/ 8507022 w 8507022"/>
              <a:gd name="connsiteY6" fmla="*/ 1427748 h 4104299"/>
              <a:gd name="connsiteX0" fmla="*/ 8474938 w 8507022"/>
              <a:gd name="connsiteY0" fmla="*/ 0 h 4003371"/>
              <a:gd name="connsiteX1" fmla="*/ 5908201 w 8507022"/>
              <a:gd name="connsiteY1" fmla="*/ 1058779 h 4003371"/>
              <a:gd name="connsiteX2" fmla="*/ 1961843 w 8507022"/>
              <a:gd name="connsiteY2" fmla="*/ 2422358 h 4003371"/>
              <a:gd name="connsiteX3" fmla="*/ 20748 w 8507022"/>
              <a:gd name="connsiteY3" fmla="*/ 3801979 h 4003371"/>
              <a:gd name="connsiteX4" fmla="*/ 3100833 w 8507022"/>
              <a:gd name="connsiteY4" fmla="*/ 3914274 h 4003371"/>
              <a:gd name="connsiteX5" fmla="*/ 6277169 w 8507022"/>
              <a:gd name="connsiteY5" fmla="*/ 3015916 h 4003371"/>
              <a:gd name="connsiteX6" fmla="*/ 8507022 w 8507022"/>
              <a:gd name="connsiteY6" fmla="*/ 1427748 h 4003371"/>
              <a:gd name="connsiteX0" fmla="*/ 8474938 w 8507022"/>
              <a:gd name="connsiteY0" fmla="*/ 0 h 4003371"/>
              <a:gd name="connsiteX1" fmla="*/ 5908201 w 8507022"/>
              <a:gd name="connsiteY1" fmla="*/ 1058779 h 4003371"/>
              <a:gd name="connsiteX2" fmla="*/ 1961843 w 8507022"/>
              <a:gd name="connsiteY2" fmla="*/ 2422358 h 4003371"/>
              <a:gd name="connsiteX3" fmla="*/ 20748 w 8507022"/>
              <a:gd name="connsiteY3" fmla="*/ 3801979 h 4003371"/>
              <a:gd name="connsiteX4" fmla="*/ 3100833 w 8507022"/>
              <a:gd name="connsiteY4" fmla="*/ 3914274 h 4003371"/>
              <a:gd name="connsiteX5" fmla="*/ 6277169 w 8507022"/>
              <a:gd name="connsiteY5" fmla="*/ 3015916 h 4003371"/>
              <a:gd name="connsiteX6" fmla="*/ 7207611 w 8507022"/>
              <a:gd name="connsiteY6" fmla="*/ 2261937 h 4003371"/>
              <a:gd name="connsiteX7" fmla="*/ 8507022 w 8507022"/>
              <a:gd name="connsiteY7" fmla="*/ 1427748 h 4003371"/>
              <a:gd name="connsiteX0" fmla="*/ 8474938 w 8487972"/>
              <a:gd name="connsiteY0" fmla="*/ 0 h 4003371"/>
              <a:gd name="connsiteX1" fmla="*/ 5908201 w 8487972"/>
              <a:gd name="connsiteY1" fmla="*/ 1058779 h 4003371"/>
              <a:gd name="connsiteX2" fmla="*/ 1961843 w 8487972"/>
              <a:gd name="connsiteY2" fmla="*/ 2422358 h 4003371"/>
              <a:gd name="connsiteX3" fmla="*/ 20748 w 8487972"/>
              <a:gd name="connsiteY3" fmla="*/ 3801979 h 4003371"/>
              <a:gd name="connsiteX4" fmla="*/ 3100833 w 8487972"/>
              <a:gd name="connsiteY4" fmla="*/ 3914274 h 4003371"/>
              <a:gd name="connsiteX5" fmla="*/ 6277169 w 8487972"/>
              <a:gd name="connsiteY5" fmla="*/ 3015916 h 4003371"/>
              <a:gd name="connsiteX6" fmla="*/ 7207611 w 8487972"/>
              <a:gd name="connsiteY6" fmla="*/ 2261937 h 4003371"/>
              <a:gd name="connsiteX7" fmla="*/ 8487972 w 8487972"/>
              <a:gd name="connsiteY7" fmla="*/ 1449973 h 400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87972" h="4003371">
                <a:moveTo>
                  <a:pt x="8474938" y="0"/>
                </a:moveTo>
                <a:cubicBezTo>
                  <a:pt x="7619359" y="352926"/>
                  <a:pt x="6993717" y="655053"/>
                  <a:pt x="5908201" y="1058779"/>
                </a:cubicBezTo>
                <a:cubicBezTo>
                  <a:pt x="4822685" y="1462505"/>
                  <a:pt x="2943085" y="1965158"/>
                  <a:pt x="1961843" y="2422358"/>
                </a:cubicBezTo>
                <a:cubicBezTo>
                  <a:pt x="980601" y="2879558"/>
                  <a:pt x="-169084" y="3553326"/>
                  <a:pt x="20748" y="3801979"/>
                </a:cubicBezTo>
                <a:cubicBezTo>
                  <a:pt x="210580" y="4050632"/>
                  <a:pt x="2058096" y="4045285"/>
                  <a:pt x="3100833" y="3914274"/>
                </a:cubicBezTo>
                <a:cubicBezTo>
                  <a:pt x="4143570" y="3783264"/>
                  <a:pt x="5592706" y="3291306"/>
                  <a:pt x="6277169" y="3015916"/>
                </a:cubicBezTo>
                <a:cubicBezTo>
                  <a:pt x="6961632" y="2740527"/>
                  <a:pt x="6835969" y="2526632"/>
                  <a:pt x="7207611" y="2261937"/>
                </a:cubicBezTo>
                <a:cubicBezTo>
                  <a:pt x="7579253" y="1997242"/>
                  <a:pt x="8295467" y="1607720"/>
                  <a:pt x="8487972" y="1449973"/>
                </a:cubicBezTo>
              </a:path>
            </a:pathLst>
          </a:custGeom>
          <a:ln w="22225" cap="rnd" cmpd="sng" algn="ctr">
            <a:solidFill>
              <a:srgbClr val="FEFF00"/>
            </a:solidFill>
            <a:prstDash val="sysDash"/>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1400" kern="0">
              <a:solidFill>
                <a:srgbClr val="FFFF00"/>
              </a:solidFill>
              <a:effectLst>
                <a:glow rad="76200">
                  <a:srgbClr val="000000">
                    <a:alpha val="60000"/>
                  </a:srgbClr>
                </a:glow>
              </a:effectLst>
              <a:latin typeface="Arial"/>
              <a:cs typeface="Calibri" pitchFamily="34" charset="0"/>
            </a:endParaRPr>
          </a:p>
        </p:txBody>
      </p:sp>
      <p:sp>
        <p:nvSpPr>
          <p:cNvPr id="42" name="Text Box 9"/>
          <p:cNvSpPr txBox="1">
            <a:spLocks noChangeArrowheads="1"/>
          </p:cNvSpPr>
          <p:nvPr/>
        </p:nvSpPr>
        <p:spPr bwMode="auto">
          <a:xfrm>
            <a:off x="6476787" y="3867090"/>
            <a:ext cx="1524426"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err="1">
                <a:solidFill>
                  <a:prstClr val="white"/>
                </a:solidFill>
                <a:effectLst>
                  <a:glow rad="76200">
                    <a:prstClr val="black">
                      <a:alpha val="60000"/>
                    </a:prstClr>
                  </a:glow>
                </a:effectLst>
                <a:latin typeface="Calibri" pitchFamily="34" charset="0"/>
                <a:cs typeface="Calibri" pitchFamily="34" charset="0"/>
              </a:rPr>
              <a:t>Gihon</a:t>
            </a:r>
            <a:r>
              <a:rPr lang="en-US" sz="2000" dirty="0">
                <a:solidFill>
                  <a:prstClr val="white"/>
                </a:solidFill>
                <a:effectLst>
                  <a:glow rad="76200">
                    <a:prstClr val="black">
                      <a:alpha val="60000"/>
                    </a:prstClr>
                  </a:glow>
                </a:effectLst>
                <a:latin typeface="Calibri" pitchFamily="34" charset="0"/>
                <a:cs typeface="Calibri" pitchFamily="34" charset="0"/>
              </a:rPr>
              <a:t> Spring</a:t>
            </a:r>
          </a:p>
        </p:txBody>
      </p:sp>
      <p:sp>
        <p:nvSpPr>
          <p:cNvPr id="43" name="Text Box 11"/>
          <p:cNvSpPr txBox="1">
            <a:spLocks noChangeArrowheads="1"/>
          </p:cNvSpPr>
          <p:nvPr/>
        </p:nvSpPr>
        <p:spPr bwMode="auto">
          <a:xfrm>
            <a:off x="7331336" y="3050976"/>
            <a:ext cx="889361"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Area G</a:t>
            </a:r>
          </a:p>
        </p:txBody>
      </p:sp>
      <p:sp>
        <p:nvSpPr>
          <p:cNvPr id="44" name="Text Box 11"/>
          <p:cNvSpPr txBox="1">
            <a:spLocks noChangeArrowheads="1"/>
          </p:cNvSpPr>
          <p:nvPr/>
        </p:nvSpPr>
        <p:spPr bwMode="auto">
          <a:xfrm>
            <a:off x="3718995" y="4724400"/>
            <a:ext cx="898837" cy="400110"/>
          </a:xfrm>
          <a:prstGeom prst="rect">
            <a:avLst/>
          </a:prstGeom>
          <a:noFill/>
          <a:ln w="9525">
            <a:noFill/>
            <a:miter lim="800000"/>
            <a:headEnd/>
            <a:tailEnd/>
          </a:ln>
          <a:effectLst/>
        </p:spPr>
        <p:txBody>
          <a:bodyPr wrap="squar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Area E</a:t>
            </a:r>
          </a:p>
        </p:txBody>
      </p:sp>
      <p:sp>
        <p:nvSpPr>
          <p:cNvPr id="45" name="Text Box 11"/>
          <p:cNvSpPr txBox="1">
            <a:spLocks noChangeArrowheads="1"/>
          </p:cNvSpPr>
          <p:nvPr/>
        </p:nvSpPr>
        <p:spPr bwMode="auto">
          <a:xfrm>
            <a:off x="5372520" y="1744871"/>
            <a:ext cx="1608133" cy="707886"/>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Central Valley</a:t>
            </a:r>
          </a:p>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excavations</a:t>
            </a:r>
          </a:p>
        </p:txBody>
      </p:sp>
      <p:sp>
        <p:nvSpPr>
          <p:cNvPr id="46" name="Oval 45"/>
          <p:cNvSpPr/>
          <p:nvPr/>
        </p:nvSpPr>
        <p:spPr>
          <a:xfrm>
            <a:off x="6629973" y="2365176"/>
            <a:ext cx="762000" cy="685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47" name="Text Box 7"/>
          <p:cNvSpPr txBox="1">
            <a:spLocks noChangeArrowheads="1"/>
          </p:cNvSpPr>
          <p:nvPr/>
        </p:nvSpPr>
        <p:spPr bwMode="auto">
          <a:xfrm>
            <a:off x="1833472" y="3562290"/>
            <a:ext cx="1795934"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Tomb of David?</a:t>
            </a:r>
          </a:p>
        </p:txBody>
      </p:sp>
      <p:sp>
        <p:nvSpPr>
          <p:cNvPr id="48" name="Line 6"/>
          <p:cNvSpPr>
            <a:spLocks noChangeShapeType="1"/>
          </p:cNvSpPr>
          <p:nvPr/>
        </p:nvSpPr>
        <p:spPr bwMode="auto">
          <a:xfrm>
            <a:off x="2502839" y="3962400"/>
            <a:ext cx="228600" cy="6096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49" name="Line 6"/>
          <p:cNvSpPr>
            <a:spLocks noChangeShapeType="1"/>
          </p:cNvSpPr>
          <p:nvPr/>
        </p:nvSpPr>
        <p:spPr bwMode="auto">
          <a:xfrm flipH="1">
            <a:off x="6629972" y="4267200"/>
            <a:ext cx="350681"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50" name="Line 6"/>
          <p:cNvSpPr>
            <a:spLocks noChangeShapeType="1"/>
          </p:cNvSpPr>
          <p:nvPr/>
        </p:nvSpPr>
        <p:spPr bwMode="auto">
          <a:xfrm flipH="1">
            <a:off x="6780052" y="3298686"/>
            <a:ext cx="458948" cy="12192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51" name="Text Box 9"/>
          <p:cNvSpPr txBox="1">
            <a:spLocks noChangeArrowheads="1"/>
          </p:cNvSpPr>
          <p:nvPr/>
        </p:nvSpPr>
        <p:spPr bwMode="auto">
          <a:xfrm>
            <a:off x="131355" y="3162181"/>
            <a:ext cx="1397939" cy="400110"/>
          </a:xfrm>
          <a:prstGeom prst="rect">
            <a:avLst/>
          </a:prstGeom>
          <a:noFill/>
          <a:ln w="9525">
            <a:noFill/>
            <a:miter lim="800000"/>
            <a:headEnd/>
            <a:tailEnd/>
          </a:ln>
          <a:effectLst/>
        </p:spPr>
        <p:txBody>
          <a:bodyPr wrap="none">
            <a:prstTxWarp prst="textNoShape">
              <a:avLst/>
            </a:prstTxWarp>
            <a:spAutoFit/>
          </a:bodyPr>
          <a:lstStyle/>
          <a:p>
            <a:pPr algn="ctr" fontAlgn="auto">
              <a:spcBef>
                <a:spcPts val="0"/>
              </a:spcBef>
              <a:spcAft>
                <a:spcPts val="0"/>
              </a:spcAft>
            </a:pPr>
            <a:r>
              <a:rPr lang="en-US" sz="2000" dirty="0">
                <a:solidFill>
                  <a:prstClr val="white"/>
                </a:solidFill>
                <a:effectLst>
                  <a:glow rad="76200">
                    <a:prstClr val="black">
                      <a:alpha val="60000"/>
                    </a:prstClr>
                  </a:glow>
                </a:effectLst>
                <a:latin typeface="Calibri" pitchFamily="34" charset="0"/>
                <a:cs typeface="Calibri" pitchFamily="34" charset="0"/>
              </a:rPr>
              <a:t>Siloam Pool</a:t>
            </a:r>
          </a:p>
        </p:txBody>
      </p:sp>
      <p:sp>
        <p:nvSpPr>
          <p:cNvPr id="52" name="Line 6"/>
          <p:cNvSpPr>
            <a:spLocks noChangeShapeType="1"/>
          </p:cNvSpPr>
          <p:nvPr/>
        </p:nvSpPr>
        <p:spPr bwMode="auto">
          <a:xfrm flipH="1">
            <a:off x="533399" y="3562291"/>
            <a:ext cx="85726" cy="1362164"/>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53" name="Text Box 9"/>
          <p:cNvSpPr txBox="1">
            <a:spLocks noChangeArrowheads="1"/>
          </p:cNvSpPr>
          <p:nvPr/>
        </p:nvSpPr>
        <p:spPr bwMode="auto">
          <a:xfrm>
            <a:off x="4575067" y="3429000"/>
            <a:ext cx="123623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Jerusalem</a:t>
            </a:r>
          </a:p>
        </p:txBody>
      </p:sp>
    </p:spTree>
    <p:extLst>
      <p:ext uri="{BB962C8B-B14F-4D97-AF65-F5344CB8AC3E}">
        <p14:creationId xmlns:p14="http://schemas.microsoft.com/office/powerpoint/2010/main" val="15354368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emple Mount and City of David aerial from sw closeup"/>
          <p:cNvPicPr preferRelativeResize="0">
            <a:picLocks noChangeAspect="1" noChangeArrowheads="1"/>
          </p:cNvPicPr>
          <p:nvPr>
            <p:custDataLst>
              <p:tags r:id="rId1"/>
            </p:custDataLst>
          </p:nvPr>
        </p:nvPicPr>
        <p:blipFill rotWithShape="1">
          <a:blip r:embed="rId4"/>
          <a:srcRect t="671"/>
          <a:stretch/>
        </p:blipFill>
        <p:spPr bwMode="auto">
          <a:xfrm>
            <a:off x="0" y="33867"/>
            <a:ext cx="9144000" cy="681832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City of David (close-up aerial view from the southwest)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Tree>
    <p:extLst>
      <p:ext uri="{BB962C8B-B14F-4D97-AF65-F5344CB8AC3E}">
        <p14:creationId xmlns:p14="http://schemas.microsoft.com/office/powerpoint/2010/main" val="20323425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emple Mount and City of David aerial from sw closeup"/>
          <p:cNvPicPr preferRelativeResize="0">
            <a:picLocks noChangeAspect="1" noChangeArrowheads="1"/>
          </p:cNvPicPr>
          <p:nvPr>
            <p:custDataLst>
              <p:tags r:id="rId1"/>
            </p:custDataLst>
          </p:nvPr>
        </p:nvPicPr>
        <p:blipFill rotWithShape="1">
          <a:blip r:embed="rId4"/>
          <a:srcRect t="178"/>
          <a:stretch/>
        </p:blipFill>
        <p:spPr bwMode="auto">
          <a:xfrm>
            <a:off x="0" y="0"/>
            <a:ext cx="9144000" cy="6852193"/>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City of David (close-up aerial view from the southwest)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
        <p:nvSpPr>
          <p:cNvPr id="32" name="Freeform 31"/>
          <p:cNvSpPr/>
          <p:nvPr/>
        </p:nvSpPr>
        <p:spPr>
          <a:xfrm>
            <a:off x="1346868" y="368969"/>
            <a:ext cx="6320608" cy="5325930"/>
          </a:xfrm>
          <a:custGeom>
            <a:avLst/>
            <a:gdLst>
              <a:gd name="connsiteX0" fmla="*/ 0 w 6272464"/>
              <a:gd name="connsiteY0" fmla="*/ 0 h 5309937"/>
              <a:gd name="connsiteX1" fmla="*/ 1604211 w 6272464"/>
              <a:gd name="connsiteY1" fmla="*/ 1042737 h 5309937"/>
              <a:gd name="connsiteX2" fmla="*/ 2919664 w 6272464"/>
              <a:gd name="connsiteY2" fmla="*/ 3593432 h 5309937"/>
              <a:gd name="connsiteX3" fmla="*/ 6272464 w 6272464"/>
              <a:gd name="connsiteY3" fmla="*/ 5309937 h 5309937"/>
              <a:gd name="connsiteX4" fmla="*/ 5438274 w 6272464"/>
              <a:gd name="connsiteY4" fmla="*/ 3384884 h 5309937"/>
              <a:gd name="connsiteX5" fmla="*/ 3384885 w 6272464"/>
              <a:gd name="connsiteY5" fmla="*/ 1267327 h 5309937"/>
              <a:gd name="connsiteX6" fmla="*/ 2598821 w 6272464"/>
              <a:gd name="connsiteY6" fmla="*/ 32084 h 5309937"/>
              <a:gd name="connsiteX0" fmla="*/ 0 w 6393104"/>
              <a:gd name="connsiteY0" fmla="*/ 0 h 5310786"/>
              <a:gd name="connsiteX1" fmla="*/ 1604211 w 6393104"/>
              <a:gd name="connsiteY1" fmla="*/ 1042737 h 5310786"/>
              <a:gd name="connsiteX2" fmla="*/ 2919664 w 6393104"/>
              <a:gd name="connsiteY2" fmla="*/ 3593432 h 5310786"/>
              <a:gd name="connsiteX3" fmla="*/ 6272464 w 6393104"/>
              <a:gd name="connsiteY3" fmla="*/ 5309937 h 5310786"/>
              <a:gd name="connsiteX4" fmla="*/ 5438274 w 6393104"/>
              <a:gd name="connsiteY4" fmla="*/ 3384884 h 5310786"/>
              <a:gd name="connsiteX5" fmla="*/ 3384885 w 6393104"/>
              <a:gd name="connsiteY5" fmla="*/ 1267327 h 5310786"/>
              <a:gd name="connsiteX6" fmla="*/ 2598821 w 6393104"/>
              <a:gd name="connsiteY6" fmla="*/ 32084 h 5310786"/>
              <a:gd name="connsiteX0" fmla="*/ 0 w 6374778"/>
              <a:gd name="connsiteY0" fmla="*/ 0 h 5350161"/>
              <a:gd name="connsiteX1" fmla="*/ 1604211 w 6374778"/>
              <a:gd name="connsiteY1" fmla="*/ 1042737 h 5350161"/>
              <a:gd name="connsiteX2" fmla="*/ 2919664 w 6374778"/>
              <a:gd name="connsiteY2" fmla="*/ 3593432 h 5350161"/>
              <a:gd name="connsiteX3" fmla="*/ 6272464 w 6374778"/>
              <a:gd name="connsiteY3" fmla="*/ 5309937 h 5350161"/>
              <a:gd name="connsiteX4" fmla="*/ 5438274 w 6374778"/>
              <a:gd name="connsiteY4" fmla="*/ 3384884 h 5350161"/>
              <a:gd name="connsiteX5" fmla="*/ 3384885 w 6374778"/>
              <a:gd name="connsiteY5" fmla="*/ 1267327 h 5350161"/>
              <a:gd name="connsiteX6" fmla="*/ 2598821 w 6374778"/>
              <a:gd name="connsiteY6" fmla="*/ 32084 h 5350161"/>
              <a:gd name="connsiteX0" fmla="*/ 0 w 6374778"/>
              <a:gd name="connsiteY0" fmla="*/ 0 h 5310786"/>
              <a:gd name="connsiteX1" fmla="*/ 1604211 w 6374778"/>
              <a:gd name="connsiteY1" fmla="*/ 1042737 h 5310786"/>
              <a:gd name="connsiteX2" fmla="*/ 2919664 w 6374778"/>
              <a:gd name="connsiteY2" fmla="*/ 3593432 h 5310786"/>
              <a:gd name="connsiteX3" fmla="*/ 6272464 w 6374778"/>
              <a:gd name="connsiteY3" fmla="*/ 5309937 h 5310786"/>
              <a:gd name="connsiteX4" fmla="*/ 5438274 w 6374778"/>
              <a:gd name="connsiteY4" fmla="*/ 3384884 h 5310786"/>
              <a:gd name="connsiteX5" fmla="*/ 3384885 w 6374778"/>
              <a:gd name="connsiteY5" fmla="*/ 1267327 h 5310786"/>
              <a:gd name="connsiteX6" fmla="*/ 2598821 w 6374778"/>
              <a:gd name="connsiteY6" fmla="*/ 32084 h 5310786"/>
              <a:gd name="connsiteX0" fmla="*/ 0 w 6374778"/>
              <a:gd name="connsiteY0" fmla="*/ 0 h 5310970"/>
              <a:gd name="connsiteX1" fmla="*/ 1604211 w 6374778"/>
              <a:gd name="connsiteY1" fmla="*/ 1042737 h 5310970"/>
              <a:gd name="connsiteX2" fmla="*/ 2919664 w 6374778"/>
              <a:gd name="connsiteY2" fmla="*/ 3593432 h 5310970"/>
              <a:gd name="connsiteX3" fmla="*/ 6272464 w 6374778"/>
              <a:gd name="connsiteY3" fmla="*/ 5309937 h 5310970"/>
              <a:gd name="connsiteX4" fmla="*/ 5438274 w 6374778"/>
              <a:gd name="connsiteY4" fmla="*/ 3384884 h 5310970"/>
              <a:gd name="connsiteX5" fmla="*/ 3384885 w 6374778"/>
              <a:gd name="connsiteY5" fmla="*/ 1267327 h 5310970"/>
              <a:gd name="connsiteX6" fmla="*/ 2598821 w 6374778"/>
              <a:gd name="connsiteY6" fmla="*/ 32084 h 5310970"/>
              <a:gd name="connsiteX0" fmla="*/ 0 w 6359875"/>
              <a:gd name="connsiteY0" fmla="*/ 0 h 5350873"/>
              <a:gd name="connsiteX1" fmla="*/ 1604211 w 6359875"/>
              <a:gd name="connsiteY1" fmla="*/ 1042737 h 5350873"/>
              <a:gd name="connsiteX2" fmla="*/ 3449054 w 6359875"/>
              <a:gd name="connsiteY2" fmla="*/ 4299285 h 5350873"/>
              <a:gd name="connsiteX3" fmla="*/ 6272464 w 6359875"/>
              <a:gd name="connsiteY3" fmla="*/ 5309937 h 5350873"/>
              <a:gd name="connsiteX4" fmla="*/ 5438274 w 6359875"/>
              <a:gd name="connsiteY4" fmla="*/ 3384884 h 5350873"/>
              <a:gd name="connsiteX5" fmla="*/ 3384885 w 6359875"/>
              <a:gd name="connsiteY5" fmla="*/ 1267327 h 5350873"/>
              <a:gd name="connsiteX6" fmla="*/ 2598821 w 6359875"/>
              <a:gd name="connsiteY6" fmla="*/ 32084 h 5350873"/>
              <a:gd name="connsiteX0" fmla="*/ 0 w 6368353"/>
              <a:gd name="connsiteY0" fmla="*/ 0 h 5350873"/>
              <a:gd name="connsiteX1" fmla="*/ 1604211 w 6368353"/>
              <a:gd name="connsiteY1" fmla="*/ 1042737 h 5350873"/>
              <a:gd name="connsiteX2" fmla="*/ 3449054 w 6368353"/>
              <a:gd name="connsiteY2" fmla="*/ 4299285 h 5350873"/>
              <a:gd name="connsiteX3" fmla="*/ 6272464 w 6368353"/>
              <a:gd name="connsiteY3" fmla="*/ 5309937 h 5350873"/>
              <a:gd name="connsiteX4" fmla="*/ 5438274 w 6368353"/>
              <a:gd name="connsiteY4" fmla="*/ 3384884 h 5350873"/>
              <a:gd name="connsiteX5" fmla="*/ 3384885 w 6368353"/>
              <a:gd name="connsiteY5" fmla="*/ 1267327 h 5350873"/>
              <a:gd name="connsiteX6" fmla="*/ 2598821 w 6368353"/>
              <a:gd name="connsiteY6" fmla="*/ 32084 h 5350873"/>
              <a:gd name="connsiteX0" fmla="*/ 0 w 6406730"/>
              <a:gd name="connsiteY0" fmla="*/ 0 h 5333422"/>
              <a:gd name="connsiteX1" fmla="*/ 1604211 w 6406730"/>
              <a:gd name="connsiteY1" fmla="*/ 1042737 h 5333422"/>
              <a:gd name="connsiteX2" fmla="*/ 3449054 w 6406730"/>
              <a:gd name="connsiteY2" fmla="*/ 4299285 h 5333422"/>
              <a:gd name="connsiteX3" fmla="*/ 6272464 w 6406730"/>
              <a:gd name="connsiteY3" fmla="*/ 5309937 h 5333422"/>
              <a:gd name="connsiteX4" fmla="*/ 5630779 w 6406730"/>
              <a:gd name="connsiteY4" fmla="*/ 3689684 h 5333422"/>
              <a:gd name="connsiteX5" fmla="*/ 3384885 w 6406730"/>
              <a:gd name="connsiteY5" fmla="*/ 1267327 h 5333422"/>
              <a:gd name="connsiteX6" fmla="*/ 2598821 w 6406730"/>
              <a:gd name="connsiteY6" fmla="*/ 32084 h 5333422"/>
              <a:gd name="connsiteX0" fmla="*/ 0 w 6406730"/>
              <a:gd name="connsiteY0" fmla="*/ 0 h 5333422"/>
              <a:gd name="connsiteX1" fmla="*/ 1604211 w 6406730"/>
              <a:gd name="connsiteY1" fmla="*/ 1042737 h 5333422"/>
              <a:gd name="connsiteX2" fmla="*/ 3449054 w 6406730"/>
              <a:gd name="connsiteY2" fmla="*/ 4299285 h 5333422"/>
              <a:gd name="connsiteX3" fmla="*/ 6272464 w 6406730"/>
              <a:gd name="connsiteY3" fmla="*/ 5309937 h 5333422"/>
              <a:gd name="connsiteX4" fmla="*/ 5630779 w 6406730"/>
              <a:gd name="connsiteY4" fmla="*/ 3689684 h 5333422"/>
              <a:gd name="connsiteX5" fmla="*/ 3384885 w 6406730"/>
              <a:gd name="connsiteY5" fmla="*/ 1267327 h 5333422"/>
              <a:gd name="connsiteX6" fmla="*/ 2598821 w 6406730"/>
              <a:gd name="connsiteY6" fmla="*/ 32084 h 5333422"/>
              <a:gd name="connsiteX0" fmla="*/ 0 w 6406730"/>
              <a:gd name="connsiteY0" fmla="*/ 0 h 5333422"/>
              <a:gd name="connsiteX1" fmla="*/ 1604211 w 6406730"/>
              <a:gd name="connsiteY1" fmla="*/ 1042737 h 5333422"/>
              <a:gd name="connsiteX2" fmla="*/ 3449054 w 6406730"/>
              <a:gd name="connsiteY2" fmla="*/ 4299285 h 5333422"/>
              <a:gd name="connsiteX3" fmla="*/ 6272464 w 6406730"/>
              <a:gd name="connsiteY3" fmla="*/ 5309937 h 5333422"/>
              <a:gd name="connsiteX4" fmla="*/ 5630779 w 6406730"/>
              <a:gd name="connsiteY4" fmla="*/ 3689684 h 5333422"/>
              <a:gd name="connsiteX5" fmla="*/ 3384885 w 6406730"/>
              <a:gd name="connsiteY5" fmla="*/ 1267327 h 5333422"/>
              <a:gd name="connsiteX6" fmla="*/ 2598821 w 6406730"/>
              <a:gd name="connsiteY6" fmla="*/ 32084 h 5333422"/>
              <a:gd name="connsiteX0" fmla="*/ 0 w 6406730"/>
              <a:gd name="connsiteY0" fmla="*/ 0 h 5324075"/>
              <a:gd name="connsiteX1" fmla="*/ 1684421 w 6406730"/>
              <a:gd name="connsiteY1" fmla="*/ 1379621 h 5324075"/>
              <a:gd name="connsiteX2" fmla="*/ 3449054 w 6406730"/>
              <a:gd name="connsiteY2" fmla="*/ 4299285 h 5324075"/>
              <a:gd name="connsiteX3" fmla="*/ 6272464 w 6406730"/>
              <a:gd name="connsiteY3" fmla="*/ 5309937 h 5324075"/>
              <a:gd name="connsiteX4" fmla="*/ 5630779 w 6406730"/>
              <a:gd name="connsiteY4" fmla="*/ 3689684 h 5324075"/>
              <a:gd name="connsiteX5" fmla="*/ 3384885 w 6406730"/>
              <a:gd name="connsiteY5" fmla="*/ 1267327 h 5324075"/>
              <a:gd name="connsiteX6" fmla="*/ 2598821 w 6406730"/>
              <a:gd name="connsiteY6" fmla="*/ 32084 h 5324075"/>
              <a:gd name="connsiteX0" fmla="*/ 0 w 6384108"/>
              <a:gd name="connsiteY0" fmla="*/ 0 h 5358014"/>
              <a:gd name="connsiteX1" fmla="*/ 1684421 w 6384108"/>
              <a:gd name="connsiteY1" fmla="*/ 1379621 h 5358014"/>
              <a:gd name="connsiteX2" fmla="*/ 3769896 w 6384108"/>
              <a:gd name="connsiteY2" fmla="*/ 4604085 h 5358014"/>
              <a:gd name="connsiteX3" fmla="*/ 6272464 w 6384108"/>
              <a:gd name="connsiteY3" fmla="*/ 5309937 h 5358014"/>
              <a:gd name="connsiteX4" fmla="*/ 5630779 w 6384108"/>
              <a:gd name="connsiteY4" fmla="*/ 3689684 h 5358014"/>
              <a:gd name="connsiteX5" fmla="*/ 3384885 w 6384108"/>
              <a:gd name="connsiteY5" fmla="*/ 1267327 h 5358014"/>
              <a:gd name="connsiteX6" fmla="*/ 2598821 w 6384108"/>
              <a:gd name="connsiteY6" fmla="*/ 32084 h 5358014"/>
              <a:gd name="connsiteX0" fmla="*/ 0 w 6320608"/>
              <a:gd name="connsiteY0" fmla="*/ 12366 h 5325930"/>
              <a:gd name="connsiteX1" fmla="*/ 1620921 w 6320608"/>
              <a:gd name="connsiteY1" fmla="*/ 1347537 h 5325930"/>
              <a:gd name="connsiteX2" fmla="*/ 3706396 w 6320608"/>
              <a:gd name="connsiteY2" fmla="*/ 4572001 h 5325930"/>
              <a:gd name="connsiteX3" fmla="*/ 6208964 w 6320608"/>
              <a:gd name="connsiteY3" fmla="*/ 5277853 h 5325930"/>
              <a:gd name="connsiteX4" fmla="*/ 5567279 w 6320608"/>
              <a:gd name="connsiteY4" fmla="*/ 3657600 h 5325930"/>
              <a:gd name="connsiteX5" fmla="*/ 3321385 w 6320608"/>
              <a:gd name="connsiteY5" fmla="*/ 1235243 h 5325930"/>
              <a:gd name="connsiteX6" fmla="*/ 2535321 w 6320608"/>
              <a:gd name="connsiteY6" fmla="*/ 0 h 532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0608" h="5325930">
                <a:moveTo>
                  <a:pt x="0" y="12366"/>
                </a:moveTo>
                <a:cubicBezTo>
                  <a:pt x="534737" y="359945"/>
                  <a:pt x="1003188" y="587598"/>
                  <a:pt x="1620921" y="1347537"/>
                </a:cubicBezTo>
                <a:cubicBezTo>
                  <a:pt x="2238654" y="2107476"/>
                  <a:pt x="2941722" y="3916948"/>
                  <a:pt x="3706396" y="4572001"/>
                </a:cubicBezTo>
                <a:cubicBezTo>
                  <a:pt x="4471070" y="5227054"/>
                  <a:pt x="5898817" y="5430253"/>
                  <a:pt x="6208964" y="5277853"/>
                </a:cubicBezTo>
                <a:cubicBezTo>
                  <a:pt x="6519111" y="5125453"/>
                  <a:pt x="6143685" y="4252018"/>
                  <a:pt x="5567279" y="3657600"/>
                </a:cubicBezTo>
                <a:lnTo>
                  <a:pt x="3321385" y="1235243"/>
                </a:lnTo>
                <a:cubicBezTo>
                  <a:pt x="2783038" y="654597"/>
                  <a:pt x="2797342" y="411748"/>
                  <a:pt x="2535321" y="0"/>
                </a:cubicBezTo>
              </a:path>
            </a:pathLst>
          </a:custGeom>
          <a:ln w="22225" cap="rnd" cmpd="sng" algn="ctr">
            <a:solidFill>
              <a:srgbClr val="FEFF00"/>
            </a:solidFill>
            <a:prstDash val="sysDash"/>
            <a:round/>
            <a:headEnd type="none" w="med" len="med"/>
            <a:tailEnd type="non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1400" kern="0">
              <a:solidFill>
                <a:srgbClr val="FFFF00"/>
              </a:solidFill>
              <a:effectLst>
                <a:glow rad="76200">
                  <a:srgbClr val="000000">
                    <a:alpha val="60000"/>
                  </a:srgbClr>
                </a:glow>
              </a:effectLst>
              <a:latin typeface="Arial"/>
              <a:cs typeface="Calibri" pitchFamily="34" charset="0"/>
            </a:endParaRPr>
          </a:p>
        </p:txBody>
      </p:sp>
      <p:sp>
        <p:nvSpPr>
          <p:cNvPr id="33" name="Text Box 6"/>
          <p:cNvSpPr txBox="1">
            <a:spLocks noChangeArrowheads="1"/>
          </p:cNvSpPr>
          <p:nvPr/>
        </p:nvSpPr>
        <p:spPr bwMode="auto">
          <a:xfrm>
            <a:off x="4415627" y="3015892"/>
            <a:ext cx="123623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Jerusalem</a:t>
            </a:r>
          </a:p>
        </p:txBody>
      </p:sp>
      <p:sp>
        <p:nvSpPr>
          <p:cNvPr id="34" name="Text Box 7"/>
          <p:cNvSpPr txBox="1">
            <a:spLocks noChangeArrowheads="1"/>
          </p:cNvSpPr>
          <p:nvPr/>
        </p:nvSpPr>
        <p:spPr bwMode="auto">
          <a:xfrm>
            <a:off x="6781800" y="3581400"/>
            <a:ext cx="179593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Tomb of David?</a:t>
            </a:r>
          </a:p>
        </p:txBody>
      </p:sp>
      <p:sp>
        <p:nvSpPr>
          <p:cNvPr id="35" name="Line 8"/>
          <p:cNvSpPr>
            <a:spLocks noChangeShapeType="1"/>
          </p:cNvSpPr>
          <p:nvPr/>
        </p:nvSpPr>
        <p:spPr bwMode="auto">
          <a:xfrm flipH="1">
            <a:off x="6781800" y="3962400"/>
            <a:ext cx="381000"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6" name="Text Box 9"/>
          <p:cNvSpPr txBox="1">
            <a:spLocks noChangeArrowheads="1"/>
          </p:cNvSpPr>
          <p:nvPr/>
        </p:nvSpPr>
        <p:spPr bwMode="auto">
          <a:xfrm rot="3466887">
            <a:off x="1499535" y="3372187"/>
            <a:ext cx="278854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Central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Tyropean</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Valley</a:t>
            </a:r>
          </a:p>
        </p:txBody>
      </p:sp>
      <p:sp>
        <p:nvSpPr>
          <p:cNvPr id="37" name="Line 10"/>
          <p:cNvSpPr>
            <a:spLocks noChangeShapeType="1"/>
          </p:cNvSpPr>
          <p:nvPr/>
        </p:nvSpPr>
        <p:spPr bwMode="auto">
          <a:xfrm>
            <a:off x="838200" y="685800"/>
            <a:ext cx="152400" cy="5334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38" name="Text Box 11"/>
          <p:cNvSpPr txBox="1">
            <a:spLocks noChangeArrowheads="1"/>
          </p:cNvSpPr>
          <p:nvPr/>
        </p:nvSpPr>
        <p:spPr bwMode="auto">
          <a:xfrm rot="16908767">
            <a:off x="4915853" y="914400"/>
            <a:ext cx="154401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Kidron</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Valley</a:t>
            </a:r>
          </a:p>
        </p:txBody>
      </p:sp>
      <p:sp>
        <p:nvSpPr>
          <p:cNvPr id="39" name="Text Box 12"/>
          <p:cNvSpPr txBox="1">
            <a:spLocks noChangeArrowheads="1"/>
          </p:cNvSpPr>
          <p:nvPr/>
        </p:nvSpPr>
        <p:spPr bwMode="auto">
          <a:xfrm>
            <a:off x="164075" y="285690"/>
            <a:ext cx="1283725"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Dung Gate</a:t>
            </a:r>
          </a:p>
        </p:txBody>
      </p:sp>
    </p:spTree>
    <p:extLst>
      <p:ext uri="{BB962C8B-B14F-4D97-AF65-F5344CB8AC3E}">
        <p14:creationId xmlns:p14="http://schemas.microsoft.com/office/powerpoint/2010/main" val="1620788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Coastal plain (from Judean hill country) </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She went with her household and stayed in the land of the Philistines for seven years</a:t>
            </a:r>
          </a:p>
        </p:txBody>
      </p:sp>
      <p:pic>
        <p:nvPicPr>
          <p:cNvPr id="6" name="Picture 5" descr="Coastal plain from Judean hill country, tb102806246-001.jpg"/>
          <p:cNvPicPr>
            <a:picLocks noChangeAspect="1"/>
          </p:cNvPicPr>
          <p:nvPr/>
        </p:nvPicPr>
        <p:blipFill rotWithShape="1">
          <a:blip r:embed="rId3">
            <a:extLst>
              <a:ext uri="{28A0092B-C50C-407E-A947-70E740481C1C}">
                <a14:useLocalDpi xmlns:a14="http://schemas.microsoft.com/office/drawing/2010/main" val="0"/>
              </a:ext>
            </a:extLst>
          </a:blip>
          <a:srcRect l="388" r="-1"/>
          <a:stretch/>
        </p:blipFill>
        <p:spPr>
          <a:xfrm>
            <a:off x="-1" y="369332"/>
            <a:ext cx="9144001" cy="6150340"/>
          </a:xfrm>
          <a:prstGeom prst="rect">
            <a:avLst/>
          </a:prstGeom>
        </p:spPr>
      </p:pic>
    </p:spTree>
    <p:extLst>
      <p:ext uri="{BB962C8B-B14F-4D97-AF65-F5344CB8AC3E}">
        <p14:creationId xmlns:p14="http://schemas.microsoft.com/office/powerpoint/2010/main" val="16321174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Proposed tomb of the House of David</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pic>
        <p:nvPicPr>
          <p:cNvPr id="5" name="Picture 4" descr="Proposed tomb of House of David, tb123011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31300439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03 Jerusalem\Tombs of Jerusalem\Proposed tomb of House of David, tb0126032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Proposed tomb of the House of David</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Tree>
    <p:extLst>
      <p:ext uri="{BB962C8B-B14F-4D97-AF65-F5344CB8AC3E}">
        <p14:creationId xmlns:p14="http://schemas.microsoft.com/office/powerpoint/2010/main" val="32028007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1b PLBL, PCB size\03 Jerusalem\Tombs of Jerusalem\View south from proposed tombs of House of David, tb012603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View from the proposed tomb of the House of David (from the north)</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Tree>
    <p:extLst>
      <p:ext uri="{BB962C8B-B14F-4D97-AF65-F5344CB8AC3E}">
        <p14:creationId xmlns:p14="http://schemas.microsoft.com/office/powerpoint/2010/main" val="35709523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03 Jerusalem\West Jerusalem\Jerusalem tumuli 2, 4, 5 from west, tb070807020.jpg"/>
          <p:cNvPicPr>
            <a:picLocks noChangeAspect="1" noChangeArrowheads="1"/>
          </p:cNvPicPr>
          <p:nvPr/>
        </p:nvPicPr>
        <p:blipFill rotWithShape="1">
          <a:blip r:embed="rId3">
            <a:extLst>
              <a:ext uri="{28A0092B-C50C-407E-A947-70E740481C1C}">
                <a14:useLocalDpi xmlns:a14="http://schemas.microsoft.com/office/drawing/2010/main" val="0"/>
              </a:ext>
            </a:extLst>
          </a:blip>
          <a:srcRect r="547"/>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Tumuli near Jerusalem (from the west)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Tree>
    <p:extLst>
      <p:ext uri="{BB962C8B-B14F-4D97-AF65-F5344CB8AC3E}">
        <p14:creationId xmlns:p14="http://schemas.microsoft.com/office/powerpoint/2010/main" val="9509844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01b PLBL, PCB size\03 Jerusalem\West Jerusalem\Jerusalem tumuli 2, 4, 5 from west, tb070807020.jpg"/>
          <p:cNvPicPr>
            <a:picLocks noChangeAspect="1" noChangeArrowheads="1"/>
          </p:cNvPicPr>
          <p:nvPr/>
        </p:nvPicPr>
        <p:blipFill rotWithShape="1">
          <a:blip r:embed="rId3">
            <a:extLst>
              <a:ext uri="{28A0092B-C50C-407E-A947-70E740481C1C}">
                <a14:useLocalDpi xmlns:a14="http://schemas.microsoft.com/office/drawing/2010/main" val="0"/>
              </a:ext>
            </a:extLst>
          </a:blip>
          <a:srcRect r="547"/>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Tumuli near Jerusalem (from the west)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
        <p:nvSpPr>
          <p:cNvPr id="7" name="Oval 6"/>
          <p:cNvSpPr/>
          <p:nvPr/>
        </p:nvSpPr>
        <p:spPr>
          <a:xfrm>
            <a:off x="1866138" y="3028950"/>
            <a:ext cx="533400" cy="3810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8" name="Oval 7"/>
          <p:cNvSpPr/>
          <p:nvPr/>
        </p:nvSpPr>
        <p:spPr>
          <a:xfrm>
            <a:off x="6343650" y="3181350"/>
            <a:ext cx="304800" cy="2286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9" name="Text Box 15"/>
          <p:cNvSpPr txBox="1">
            <a:spLocks noChangeArrowheads="1"/>
          </p:cNvSpPr>
          <p:nvPr/>
        </p:nvSpPr>
        <p:spPr bwMode="auto">
          <a:xfrm>
            <a:off x="1619250" y="2647950"/>
            <a:ext cx="1250037" cy="400110"/>
          </a:xfrm>
          <a:prstGeom prst="rect">
            <a:avLst/>
          </a:prstGeom>
          <a:noFill/>
          <a:ln w="9525">
            <a:noFill/>
            <a:miter lim="800000"/>
            <a:headEnd/>
            <a:tailEnd/>
          </a:ln>
          <a:effectLst/>
        </p:spPr>
        <p:txBody>
          <a:bodyPr wrap="none">
            <a:spAutoFit/>
          </a:bodyPr>
          <a:lstStyle/>
          <a:p>
            <a:pPr algn="ctr">
              <a:defRPr/>
            </a:pPr>
            <a:r>
              <a:rPr lang="en-US" sz="2000" dirty="0">
                <a:effectLst>
                  <a:glow rad="76200">
                    <a:schemeClr val="bg1">
                      <a:alpha val="60000"/>
                    </a:schemeClr>
                  </a:glow>
                </a:effectLst>
                <a:latin typeface="Calibri" pitchFamily="34" charset="0"/>
                <a:cs typeface="Calibri" pitchFamily="34" charset="0"/>
              </a:rPr>
              <a:t>Tumulus 4</a:t>
            </a:r>
          </a:p>
        </p:txBody>
      </p:sp>
      <p:sp>
        <p:nvSpPr>
          <p:cNvPr id="10" name="Text Box 15"/>
          <p:cNvSpPr txBox="1">
            <a:spLocks noChangeArrowheads="1"/>
          </p:cNvSpPr>
          <p:nvPr/>
        </p:nvSpPr>
        <p:spPr bwMode="auto">
          <a:xfrm>
            <a:off x="5810250" y="2724150"/>
            <a:ext cx="1250037" cy="400110"/>
          </a:xfrm>
          <a:prstGeom prst="rect">
            <a:avLst/>
          </a:prstGeom>
          <a:noFill/>
          <a:ln w="9525">
            <a:noFill/>
            <a:miter lim="800000"/>
            <a:headEnd/>
            <a:tailEnd/>
          </a:ln>
          <a:effectLst/>
        </p:spPr>
        <p:txBody>
          <a:bodyPr wrap="none">
            <a:spAutoFit/>
          </a:bodyPr>
          <a:lstStyle/>
          <a:p>
            <a:pPr algn="ctr">
              <a:defRPr/>
            </a:pPr>
            <a:r>
              <a:rPr lang="en-US" sz="2000" dirty="0">
                <a:effectLst>
                  <a:glow rad="76200">
                    <a:schemeClr val="bg1">
                      <a:alpha val="60000"/>
                    </a:schemeClr>
                  </a:glow>
                </a:effectLst>
                <a:latin typeface="Calibri" pitchFamily="34" charset="0"/>
                <a:cs typeface="Calibri" pitchFamily="34" charset="0"/>
              </a:rPr>
              <a:t>Tumulus 2</a:t>
            </a:r>
          </a:p>
        </p:txBody>
      </p:sp>
      <p:sp>
        <p:nvSpPr>
          <p:cNvPr id="11" name="Oval 10"/>
          <p:cNvSpPr/>
          <p:nvPr/>
        </p:nvSpPr>
        <p:spPr>
          <a:xfrm>
            <a:off x="552450" y="3409950"/>
            <a:ext cx="1066800" cy="381000"/>
          </a:xfrm>
          <a:prstGeom prst="ellips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a:defRPr/>
            </a:pPr>
            <a:endParaRPr lang="en-US" dirty="0">
              <a:latin typeface="Calibri" pitchFamily="34" charset="0"/>
            </a:endParaRPr>
          </a:p>
        </p:txBody>
      </p:sp>
      <p:sp>
        <p:nvSpPr>
          <p:cNvPr id="12" name="Text Box 15"/>
          <p:cNvSpPr txBox="1">
            <a:spLocks noChangeArrowheads="1"/>
          </p:cNvSpPr>
          <p:nvPr/>
        </p:nvSpPr>
        <p:spPr bwMode="auto">
          <a:xfrm>
            <a:off x="19050" y="2952750"/>
            <a:ext cx="1250037" cy="400110"/>
          </a:xfrm>
          <a:prstGeom prst="rect">
            <a:avLst/>
          </a:prstGeom>
          <a:noFill/>
          <a:ln w="9525">
            <a:noFill/>
            <a:miter lim="800000"/>
            <a:headEnd/>
            <a:tailEnd/>
          </a:ln>
          <a:effectLst/>
        </p:spPr>
        <p:txBody>
          <a:bodyPr wrap="none">
            <a:spAutoFit/>
          </a:bodyPr>
          <a:lstStyle/>
          <a:p>
            <a:pPr algn="ctr">
              <a:defRPr/>
            </a:pPr>
            <a:r>
              <a:rPr lang="en-US" sz="2000" dirty="0">
                <a:effectLst>
                  <a:glow rad="76200">
                    <a:schemeClr val="bg1">
                      <a:alpha val="60000"/>
                    </a:schemeClr>
                  </a:glow>
                </a:effectLst>
                <a:latin typeface="Calibri" pitchFamily="34" charset="0"/>
                <a:cs typeface="Calibri" pitchFamily="34" charset="0"/>
              </a:rPr>
              <a:t>Tumulus 5</a:t>
            </a:r>
          </a:p>
        </p:txBody>
      </p:sp>
    </p:spTree>
    <p:extLst>
      <p:ext uri="{BB962C8B-B14F-4D97-AF65-F5344CB8AC3E}">
        <p14:creationId xmlns:p14="http://schemas.microsoft.com/office/powerpoint/2010/main" val="8543605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wnloads\Jerusalem tumulus 4 from west, tb070807022.jpg"/>
          <p:cNvPicPr>
            <a:picLocks noChangeAspect="1" noChangeArrowheads="1"/>
          </p:cNvPicPr>
          <p:nvPr/>
        </p:nvPicPr>
        <p:blipFill rotWithShape="1">
          <a:blip r:embed="rId3">
            <a:extLst>
              <a:ext uri="{28A0092B-C50C-407E-A947-70E740481C1C}">
                <a14:useLocalDpi xmlns:a14="http://schemas.microsoft.com/office/drawing/2010/main" val="0"/>
              </a:ext>
            </a:extLst>
          </a:blip>
          <a:srcRect r="500"/>
          <a:stretch/>
        </p:blipFill>
        <p:spPr bwMode="auto">
          <a:xfrm>
            <a:off x="355" y="369332"/>
            <a:ext cx="9143645"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Jerusalem Tumulus 4 (from the west)</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Tree>
    <p:extLst>
      <p:ext uri="{BB962C8B-B14F-4D97-AF65-F5344CB8AC3E}">
        <p14:creationId xmlns:p14="http://schemas.microsoft.com/office/powerpoint/2010/main" val="21621471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7042B-7718-41E9-9E21-45E46EF13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488"/>
            <a:ext cx="9144000" cy="5907024"/>
          </a:xfrm>
          <a:prstGeom prst="rect">
            <a:avLst/>
          </a:prstGeom>
        </p:spPr>
      </p:pic>
      <p:sp>
        <p:nvSpPr>
          <p:cNvPr id="2" name="Text Placeholder 1"/>
          <p:cNvSpPr>
            <a:spLocks noGrp="1"/>
          </p:cNvSpPr>
          <p:nvPr>
            <p:ph type="body" sz="quarter" idx="10"/>
          </p:nvPr>
        </p:nvSpPr>
        <p:spPr/>
        <p:txBody>
          <a:bodyPr/>
          <a:lstStyle/>
          <a:p>
            <a:r>
              <a:rPr lang="en-US" dirty="0"/>
              <a:t>Jerusalem Tumulus 2</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So </a:t>
            </a:r>
            <a:r>
              <a:rPr lang="en-US" dirty="0" err="1"/>
              <a:t>Jehoram</a:t>
            </a:r>
            <a:r>
              <a:rPr lang="en-US" dirty="0"/>
              <a:t> slept with his fathers and was buried with his fathers in the city of David</a:t>
            </a:r>
          </a:p>
        </p:txBody>
      </p:sp>
    </p:spTree>
    <p:extLst>
      <p:ext uri="{BB962C8B-B14F-4D97-AF65-F5344CB8AC3E}">
        <p14:creationId xmlns:p14="http://schemas.microsoft.com/office/powerpoint/2010/main" val="2391915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cuments\Bolen\PCB size\Bible Lands Museum-pcb\Ancient Israel\Judah, jar handle stamped Ahaziyahu son of Tanhum, Iron IIC, ca 700 BC, adr1806262653.jpg"/>
          <p:cNvPicPr>
            <a:picLocks noChangeAspect="1" noChangeArrowheads="1"/>
          </p:cNvPicPr>
          <p:nvPr/>
        </p:nvPicPr>
        <p:blipFill rotWithShape="1">
          <a:blip r:embed="rId3">
            <a:extLst>
              <a:ext uri="{28A0092B-C50C-407E-A947-70E740481C1C}">
                <a14:useLocalDpi xmlns:a14="http://schemas.microsoft.com/office/drawing/2010/main" val="0"/>
              </a:ext>
            </a:extLst>
          </a:blip>
          <a:srcRect t="9918" b="10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Jar handle stamped “Ahaziah, son of </a:t>
            </a:r>
            <a:r>
              <a:rPr lang="en-US" dirty="0" err="1"/>
              <a:t>Tanhum</a:t>
            </a:r>
            <a:r>
              <a:rPr lang="en-US" dirty="0"/>
              <a:t>,” from Judah, circa 700 BC</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And Ahaziah his son became king in his place</a:t>
            </a:r>
          </a:p>
        </p:txBody>
      </p:sp>
    </p:spTree>
    <p:extLst>
      <p:ext uri="{BB962C8B-B14F-4D97-AF65-F5344CB8AC3E}">
        <p14:creationId xmlns:p14="http://schemas.microsoft.com/office/powerpoint/2010/main" val="40009959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Judah, jar handle stamped Ahaziyahu son of Tanhum, Iron IIC, ca 700 BC, adr1806262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513"/>
            <a:ext cx="9144000" cy="6535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Jar handle stamped “Ahaziah, son of </a:t>
            </a:r>
            <a:r>
              <a:rPr lang="en-US" dirty="0" err="1"/>
              <a:t>Tanhum</a:t>
            </a:r>
            <a:r>
              <a:rPr lang="en-US" dirty="0"/>
              <a:t>,” from Judah, circa 700 BC</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And Ahaziah his son became king in his place</a:t>
            </a:r>
          </a:p>
        </p:txBody>
      </p:sp>
    </p:spTree>
    <p:extLst>
      <p:ext uri="{BB962C8B-B14F-4D97-AF65-F5344CB8AC3E}">
        <p14:creationId xmlns:p14="http://schemas.microsoft.com/office/powerpoint/2010/main" val="220360537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60513"/>
            <a:ext cx="9144000" cy="6535388"/>
            <a:chOff x="0" y="160513"/>
            <a:chExt cx="9144000" cy="6535388"/>
          </a:xfrm>
        </p:grpSpPr>
        <p:pic>
          <p:nvPicPr>
            <p:cNvPr id="1026" name="Picture 2" descr="C:\Users\Kris\Downloads\Judah, jar handle stamped Ahaziyahu son of Tanhum, Iron IIC, ca 700 BC, adr18062626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513"/>
              <a:ext cx="9144000" cy="6535388"/>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5486400" y="2324100"/>
              <a:ext cx="425450" cy="717550"/>
            </a:xfrm>
            <a:custGeom>
              <a:avLst/>
              <a:gdLst>
                <a:gd name="connsiteX0" fmla="*/ 266700 w 425450"/>
                <a:gd name="connsiteY0" fmla="*/ 0 h 717550"/>
                <a:gd name="connsiteX1" fmla="*/ 228600 w 425450"/>
                <a:gd name="connsiteY1" fmla="*/ 717550 h 717550"/>
                <a:gd name="connsiteX2" fmla="*/ 260350 w 425450"/>
                <a:gd name="connsiteY2" fmla="*/ 241300 h 717550"/>
                <a:gd name="connsiteX3" fmla="*/ 425450 w 425450"/>
                <a:gd name="connsiteY3" fmla="*/ 254000 h 717550"/>
                <a:gd name="connsiteX4" fmla="*/ 0 w 425450"/>
                <a:gd name="connsiteY4" fmla="*/ 228600 h 717550"/>
                <a:gd name="connsiteX5" fmla="*/ 273050 w 425450"/>
                <a:gd name="connsiteY5" fmla="*/ 234950 h 717550"/>
                <a:gd name="connsiteX6" fmla="*/ 247650 w 425450"/>
                <a:gd name="connsiteY6" fmla="*/ 476250 h 717550"/>
                <a:gd name="connsiteX7" fmla="*/ 406400 w 425450"/>
                <a:gd name="connsiteY7" fmla="*/ 552450 h 717550"/>
                <a:gd name="connsiteX8" fmla="*/ 12700 w 425450"/>
                <a:gd name="connsiteY8" fmla="*/ 412750 h 717550"/>
                <a:gd name="connsiteX0" fmla="*/ 266700 w 425450"/>
                <a:gd name="connsiteY0" fmla="*/ 0 h 717550"/>
                <a:gd name="connsiteX1" fmla="*/ 228600 w 425450"/>
                <a:gd name="connsiteY1" fmla="*/ 717550 h 717550"/>
                <a:gd name="connsiteX2" fmla="*/ 260350 w 425450"/>
                <a:gd name="connsiteY2" fmla="*/ 241300 h 717550"/>
                <a:gd name="connsiteX3" fmla="*/ 425450 w 425450"/>
                <a:gd name="connsiteY3" fmla="*/ 254000 h 717550"/>
                <a:gd name="connsiteX4" fmla="*/ 0 w 425450"/>
                <a:gd name="connsiteY4" fmla="*/ 228600 h 717550"/>
                <a:gd name="connsiteX5" fmla="*/ 273050 w 425450"/>
                <a:gd name="connsiteY5" fmla="*/ 234950 h 717550"/>
                <a:gd name="connsiteX6" fmla="*/ 240506 w 425450"/>
                <a:gd name="connsiteY6" fmla="*/ 492919 h 717550"/>
                <a:gd name="connsiteX7" fmla="*/ 406400 w 425450"/>
                <a:gd name="connsiteY7" fmla="*/ 552450 h 717550"/>
                <a:gd name="connsiteX8" fmla="*/ 12700 w 425450"/>
                <a:gd name="connsiteY8" fmla="*/ 412750 h 717550"/>
                <a:gd name="connsiteX0" fmla="*/ 266700 w 425450"/>
                <a:gd name="connsiteY0" fmla="*/ 0 h 717550"/>
                <a:gd name="connsiteX1" fmla="*/ 228600 w 425450"/>
                <a:gd name="connsiteY1" fmla="*/ 717550 h 717550"/>
                <a:gd name="connsiteX2" fmla="*/ 260350 w 425450"/>
                <a:gd name="connsiteY2" fmla="*/ 241300 h 717550"/>
                <a:gd name="connsiteX3" fmla="*/ 425450 w 425450"/>
                <a:gd name="connsiteY3" fmla="*/ 254000 h 717550"/>
                <a:gd name="connsiteX4" fmla="*/ 0 w 425450"/>
                <a:gd name="connsiteY4" fmla="*/ 228600 h 717550"/>
                <a:gd name="connsiteX5" fmla="*/ 254000 w 425450"/>
                <a:gd name="connsiteY5" fmla="*/ 246856 h 717550"/>
                <a:gd name="connsiteX6" fmla="*/ 240506 w 425450"/>
                <a:gd name="connsiteY6" fmla="*/ 492919 h 717550"/>
                <a:gd name="connsiteX7" fmla="*/ 406400 w 425450"/>
                <a:gd name="connsiteY7" fmla="*/ 552450 h 717550"/>
                <a:gd name="connsiteX8" fmla="*/ 12700 w 425450"/>
                <a:gd name="connsiteY8" fmla="*/ 41275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50" h="717550">
                  <a:moveTo>
                    <a:pt x="266700" y="0"/>
                  </a:moveTo>
                  <a:lnTo>
                    <a:pt x="228600" y="717550"/>
                  </a:lnTo>
                  <a:lnTo>
                    <a:pt x="260350" y="241300"/>
                  </a:lnTo>
                  <a:lnTo>
                    <a:pt x="425450" y="254000"/>
                  </a:lnTo>
                  <a:lnTo>
                    <a:pt x="0" y="228600"/>
                  </a:lnTo>
                  <a:lnTo>
                    <a:pt x="254000" y="246856"/>
                  </a:lnTo>
                  <a:lnTo>
                    <a:pt x="240506" y="492919"/>
                  </a:lnTo>
                  <a:lnTo>
                    <a:pt x="406400" y="552450"/>
                  </a:lnTo>
                  <a:lnTo>
                    <a:pt x="12700" y="412750"/>
                  </a:lnTo>
                </a:path>
              </a:pathLst>
            </a:custGeom>
            <a:noFill/>
            <a:ln w="31750" cap="rnd">
              <a:solidFill>
                <a:srgbClr val="01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914900" y="2362200"/>
              <a:ext cx="336550" cy="692150"/>
            </a:xfrm>
            <a:custGeom>
              <a:avLst/>
              <a:gdLst>
                <a:gd name="connsiteX0" fmla="*/ 298450 w 336550"/>
                <a:gd name="connsiteY0" fmla="*/ 692150 h 692150"/>
                <a:gd name="connsiteX1" fmla="*/ 336550 w 336550"/>
                <a:gd name="connsiteY1" fmla="*/ 0 h 692150"/>
                <a:gd name="connsiteX2" fmla="*/ 330200 w 336550"/>
                <a:gd name="connsiteY2" fmla="*/ 50800 h 692150"/>
                <a:gd name="connsiteX3" fmla="*/ 31750 w 336550"/>
                <a:gd name="connsiteY3" fmla="*/ 88900 h 692150"/>
                <a:gd name="connsiteX4" fmla="*/ 25400 w 336550"/>
                <a:gd name="connsiteY4" fmla="*/ 12700 h 692150"/>
                <a:gd name="connsiteX5" fmla="*/ 0 w 336550"/>
                <a:gd name="connsiteY5" fmla="*/ 673100 h 692150"/>
                <a:gd name="connsiteX6" fmla="*/ 19050 w 336550"/>
                <a:gd name="connsiteY6" fmla="*/ 469900 h 692150"/>
                <a:gd name="connsiteX7" fmla="*/ 304800 w 336550"/>
                <a:gd name="connsiteY7" fmla="*/ 482600 h 692150"/>
                <a:gd name="connsiteX8" fmla="*/ 330200 w 336550"/>
                <a:gd name="connsiteY8" fmla="*/ 260350 h 692150"/>
                <a:gd name="connsiteX9" fmla="*/ 6350 w 336550"/>
                <a:gd name="connsiteY9" fmla="*/ 304800 h 692150"/>
                <a:gd name="connsiteX0" fmla="*/ 298450 w 336550"/>
                <a:gd name="connsiteY0" fmla="*/ 692150 h 692150"/>
                <a:gd name="connsiteX1" fmla="*/ 336550 w 336550"/>
                <a:gd name="connsiteY1" fmla="*/ 0 h 692150"/>
                <a:gd name="connsiteX2" fmla="*/ 330200 w 336550"/>
                <a:gd name="connsiteY2" fmla="*/ 50800 h 692150"/>
                <a:gd name="connsiteX3" fmla="*/ 31750 w 336550"/>
                <a:gd name="connsiteY3" fmla="*/ 88900 h 692150"/>
                <a:gd name="connsiteX4" fmla="*/ 25400 w 336550"/>
                <a:gd name="connsiteY4" fmla="*/ 12700 h 692150"/>
                <a:gd name="connsiteX5" fmla="*/ 0 w 336550"/>
                <a:gd name="connsiteY5" fmla="*/ 673100 h 692150"/>
                <a:gd name="connsiteX6" fmla="*/ 19050 w 336550"/>
                <a:gd name="connsiteY6" fmla="*/ 469900 h 692150"/>
                <a:gd name="connsiteX7" fmla="*/ 304800 w 336550"/>
                <a:gd name="connsiteY7" fmla="*/ 482600 h 692150"/>
                <a:gd name="connsiteX8" fmla="*/ 320675 w 336550"/>
                <a:gd name="connsiteY8" fmla="*/ 262731 h 692150"/>
                <a:gd name="connsiteX9" fmla="*/ 6350 w 336550"/>
                <a:gd name="connsiteY9" fmla="*/ 304800 h 692150"/>
                <a:gd name="connsiteX0" fmla="*/ 298450 w 336550"/>
                <a:gd name="connsiteY0" fmla="*/ 692150 h 692150"/>
                <a:gd name="connsiteX1" fmla="*/ 336550 w 336550"/>
                <a:gd name="connsiteY1" fmla="*/ 0 h 692150"/>
                <a:gd name="connsiteX2" fmla="*/ 330200 w 336550"/>
                <a:gd name="connsiteY2" fmla="*/ 50800 h 692150"/>
                <a:gd name="connsiteX3" fmla="*/ 24606 w 336550"/>
                <a:gd name="connsiteY3" fmla="*/ 91282 h 692150"/>
                <a:gd name="connsiteX4" fmla="*/ 25400 w 336550"/>
                <a:gd name="connsiteY4" fmla="*/ 12700 h 692150"/>
                <a:gd name="connsiteX5" fmla="*/ 0 w 336550"/>
                <a:gd name="connsiteY5" fmla="*/ 673100 h 692150"/>
                <a:gd name="connsiteX6" fmla="*/ 19050 w 336550"/>
                <a:gd name="connsiteY6" fmla="*/ 469900 h 692150"/>
                <a:gd name="connsiteX7" fmla="*/ 304800 w 336550"/>
                <a:gd name="connsiteY7" fmla="*/ 482600 h 692150"/>
                <a:gd name="connsiteX8" fmla="*/ 320675 w 336550"/>
                <a:gd name="connsiteY8" fmla="*/ 262731 h 692150"/>
                <a:gd name="connsiteX9" fmla="*/ 6350 w 336550"/>
                <a:gd name="connsiteY9" fmla="*/ 304800 h 692150"/>
                <a:gd name="connsiteX0" fmla="*/ 298450 w 336550"/>
                <a:gd name="connsiteY0" fmla="*/ 692150 h 692150"/>
                <a:gd name="connsiteX1" fmla="*/ 336550 w 336550"/>
                <a:gd name="connsiteY1" fmla="*/ 0 h 692150"/>
                <a:gd name="connsiteX2" fmla="*/ 330200 w 336550"/>
                <a:gd name="connsiteY2" fmla="*/ 50800 h 692150"/>
                <a:gd name="connsiteX3" fmla="*/ 24606 w 336550"/>
                <a:gd name="connsiteY3" fmla="*/ 91282 h 692150"/>
                <a:gd name="connsiteX4" fmla="*/ 25400 w 336550"/>
                <a:gd name="connsiteY4" fmla="*/ 12700 h 692150"/>
                <a:gd name="connsiteX5" fmla="*/ 0 w 336550"/>
                <a:gd name="connsiteY5" fmla="*/ 673100 h 692150"/>
                <a:gd name="connsiteX6" fmla="*/ 9525 w 336550"/>
                <a:gd name="connsiteY6" fmla="*/ 469900 h 692150"/>
                <a:gd name="connsiteX7" fmla="*/ 304800 w 336550"/>
                <a:gd name="connsiteY7" fmla="*/ 482600 h 692150"/>
                <a:gd name="connsiteX8" fmla="*/ 320675 w 336550"/>
                <a:gd name="connsiteY8" fmla="*/ 262731 h 692150"/>
                <a:gd name="connsiteX9" fmla="*/ 6350 w 336550"/>
                <a:gd name="connsiteY9" fmla="*/ 304800 h 692150"/>
                <a:gd name="connsiteX0" fmla="*/ 298450 w 336550"/>
                <a:gd name="connsiteY0" fmla="*/ 692150 h 692150"/>
                <a:gd name="connsiteX1" fmla="*/ 336550 w 336550"/>
                <a:gd name="connsiteY1" fmla="*/ 0 h 692150"/>
                <a:gd name="connsiteX2" fmla="*/ 330200 w 336550"/>
                <a:gd name="connsiteY2" fmla="*/ 50800 h 692150"/>
                <a:gd name="connsiteX3" fmla="*/ 24606 w 336550"/>
                <a:gd name="connsiteY3" fmla="*/ 91282 h 692150"/>
                <a:gd name="connsiteX4" fmla="*/ 25400 w 336550"/>
                <a:gd name="connsiteY4" fmla="*/ 12700 h 692150"/>
                <a:gd name="connsiteX5" fmla="*/ 0 w 336550"/>
                <a:gd name="connsiteY5" fmla="*/ 673100 h 692150"/>
                <a:gd name="connsiteX6" fmla="*/ 9525 w 336550"/>
                <a:gd name="connsiteY6" fmla="*/ 469900 h 692150"/>
                <a:gd name="connsiteX7" fmla="*/ 304800 w 336550"/>
                <a:gd name="connsiteY7" fmla="*/ 482600 h 692150"/>
                <a:gd name="connsiteX8" fmla="*/ 320675 w 336550"/>
                <a:gd name="connsiteY8" fmla="*/ 262731 h 692150"/>
                <a:gd name="connsiteX9" fmla="*/ 13494 w 336550"/>
                <a:gd name="connsiteY9" fmla="*/ 302419 h 69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50" h="692150">
                  <a:moveTo>
                    <a:pt x="298450" y="692150"/>
                  </a:moveTo>
                  <a:lnTo>
                    <a:pt x="336550" y="0"/>
                  </a:lnTo>
                  <a:lnTo>
                    <a:pt x="330200" y="50800"/>
                  </a:lnTo>
                  <a:lnTo>
                    <a:pt x="24606" y="91282"/>
                  </a:lnTo>
                  <a:cubicBezTo>
                    <a:pt x="24871" y="65088"/>
                    <a:pt x="25135" y="38894"/>
                    <a:pt x="25400" y="12700"/>
                  </a:cubicBezTo>
                  <a:lnTo>
                    <a:pt x="0" y="673100"/>
                  </a:lnTo>
                  <a:lnTo>
                    <a:pt x="9525" y="469900"/>
                  </a:lnTo>
                  <a:lnTo>
                    <a:pt x="304800" y="482600"/>
                  </a:lnTo>
                  <a:lnTo>
                    <a:pt x="320675" y="262731"/>
                  </a:lnTo>
                  <a:lnTo>
                    <a:pt x="13494" y="302419"/>
                  </a:lnTo>
                </a:path>
              </a:pathLst>
            </a:custGeom>
            <a:noFill/>
            <a:ln w="31750" cap="rnd">
              <a:solidFill>
                <a:srgbClr val="01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91000" y="2425700"/>
              <a:ext cx="692150" cy="222250"/>
            </a:xfrm>
            <a:custGeom>
              <a:avLst/>
              <a:gdLst>
                <a:gd name="connsiteX0" fmla="*/ 95250 w 692150"/>
                <a:gd name="connsiteY0" fmla="*/ 50800 h 222250"/>
                <a:gd name="connsiteX1" fmla="*/ 692150 w 692150"/>
                <a:gd name="connsiteY1" fmla="*/ 0 h 222250"/>
                <a:gd name="connsiteX2" fmla="*/ 330200 w 692150"/>
                <a:gd name="connsiteY2" fmla="*/ 31750 h 222250"/>
                <a:gd name="connsiteX3" fmla="*/ 431800 w 692150"/>
                <a:gd name="connsiteY3" fmla="*/ 209550 h 222250"/>
                <a:gd name="connsiteX4" fmla="*/ 0 w 692150"/>
                <a:gd name="connsiteY4" fmla="*/ 222250 h 222250"/>
                <a:gd name="connsiteX5" fmla="*/ 666750 w 692150"/>
                <a:gd name="connsiteY5" fmla="*/ 222250 h 222250"/>
                <a:gd name="connsiteX0" fmla="*/ 95250 w 692150"/>
                <a:gd name="connsiteY0" fmla="*/ 50800 h 222250"/>
                <a:gd name="connsiteX1" fmla="*/ 692150 w 692150"/>
                <a:gd name="connsiteY1" fmla="*/ 0 h 222250"/>
                <a:gd name="connsiteX2" fmla="*/ 330200 w 692150"/>
                <a:gd name="connsiteY2" fmla="*/ 31750 h 222250"/>
                <a:gd name="connsiteX3" fmla="*/ 443706 w 692150"/>
                <a:gd name="connsiteY3" fmla="*/ 221457 h 222250"/>
                <a:gd name="connsiteX4" fmla="*/ 0 w 692150"/>
                <a:gd name="connsiteY4" fmla="*/ 222250 h 222250"/>
                <a:gd name="connsiteX5" fmla="*/ 666750 w 692150"/>
                <a:gd name="connsiteY5" fmla="*/ 22225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150" h="222250">
                  <a:moveTo>
                    <a:pt x="95250" y="50800"/>
                  </a:moveTo>
                  <a:lnTo>
                    <a:pt x="692150" y="0"/>
                  </a:lnTo>
                  <a:lnTo>
                    <a:pt x="330200" y="31750"/>
                  </a:lnTo>
                  <a:lnTo>
                    <a:pt x="443706" y="221457"/>
                  </a:lnTo>
                  <a:lnTo>
                    <a:pt x="0" y="222250"/>
                  </a:lnTo>
                  <a:lnTo>
                    <a:pt x="666750" y="222250"/>
                  </a:lnTo>
                </a:path>
              </a:pathLst>
            </a:custGeom>
            <a:noFill/>
            <a:ln w="31750" cap="rnd">
              <a:solidFill>
                <a:srgbClr val="01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676650" y="2520950"/>
              <a:ext cx="590550" cy="387350"/>
            </a:xfrm>
            <a:custGeom>
              <a:avLst/>
              <a:gdLst>
                <a:gd name="connsiteX0" fmla="*/ 590550 w 590550"/>
                <a:gd name="connsiteY0" fmla="*/ 355600 h 387350"/>
                <a:gd name="connsiteX1" fmla="*/ 292100 w 590550"/>
                <a:gd name="connsiteY1" fmla="*/ 387350 h 387350"/>
                <a:gd name="connsiteX2" fmla="*/ 304800 w 590550"/>
                <a:gd name="connsiteY2" fmla="*/ 177800 h 387350"/>
                <a:gd name="connsiteX3" fmla="*/ 31750 w 590550"/>
                <a:gd name="connsiteY3" fmla="*/ 254000 h 387350"/>
                <a:gd name="connsiteX4" fmla="*/ 311150 w 590550"/>
                <a:gd name="connsiteY4" fmla="*/ 184150 h 387350"/>
                <a:gd name="connsiteX5" fmla="*/ 311150 w 590550"/>
                <a:gd name="connsiteY5" fmla="*/ 0 h 387350"/>
                <a:gd name="connsiteX6" fmla="*/ 0 w 590550"/>
                <a:gd name="connsiteY6" fmla="*/ 120650 h 387350"/>
                <a:gd name="connsiteX0" fmla="*/ 590550 w 590550"/>
                <a:gd name="connsiteY0" fmla="*/ 355600 h 387350"/>
                <a:gd name="connsiteX1" fmla="*/ 292100 w 590550"/>
                <a:gd name="connsiteY1" fmla="*/ 387350 h 387350"/>
                <a:gd name="connsiteX2" fmla="*/ 304800 w 590550"/>
                <a:gd name="connsiteY2" fmla="*/ 177800 h 387350"/>
                <a:gd name="connsiteX3" fmla="*/ 31750 w 590550"/>
                <a:gd name="connsiteY3" fmla="*/ 254000 h 387350"/>
                <a:gd name="connsiteX4" fmla="*/ 308769 w 590550"/>
                <a:gd name="connsiteY4" fmla="*/ 184150 h 387350"/>
                <a:gd name="connsiteX5" fmla="*/ 311150 w 590550"/>
                <a:gd name="connsiteY5" fmla="*/ 0 h 387350"/>
                <a:gd name="connsiteX6" fmla="*/ 0 w 590550"/>
                <a:gd name="connsiteY6" fmla="*/ 120650 h 387350"/>
                <a:gd name="connsiteX0" fmla="*/ 590550 w 590550"/>
                <a:gd name="connsiteY0" fmla="*/ 355600 h 387350"/>
                <a:gd name="connsiteX1" fmla="*/ 292100 w 590550"/>
                <a:gd name="connsiteY1" fmla="*/ 387350 h 387350"/>
                <a:gd name="connsiteX2" fmla="*/ 304800 w 590550"/>
                <a:gd name="connsiteY2" fmla="*/ 177800 h 387350"/>
                <a:gd name="connsiteX3" fmla="*/ 31750 w 590550"/>
                <a:gd name="connsiteY3" fmla="*/ 254000 h 387350"/>
                <a:gd name="connsiteX4" fmla="*/ 301626 w 590550"/>
                <a:gd name="connsiteY4" fmla="*/ 188913 h 387350"/>
                <a:gd name="connsiteX5" fmla="*/ 311150 w 590550"/>
                <a:gd name="connsiteY5" fmla="*/ 0 h 387350"/>
                <a:gd name="connsiteX6" fmla="*/ 0 w 590550"/>
                <a:gd name="connsiteY6" fmla="*/ 12065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387350">
                  <a:moveTo>
                    <a:pt x="590550" y="355600"/>
                  </a:moveTo>
                  <a:lnTo>
                    <a:pt x="292100" y="387350"/>
                  </a:lnTo>
                  <a:lnTo>
                    <a:pt x="304800" y="177800"/>
                  </a:lnTo>
                  <a:lnTo>
                    <a:pt x="31750" y="254000"/>
                  </a:lnTo>
                  <a:lnTo>
                    <a:pt x="301626" y="188913"/>
                  </a:lnTo>
                  <a:cubicBezTo>
                    <a:pt x="302420" y="127530"/>
                    <a:pt x="310356" y="61383"/>
                    <a:pt x="311150" y="0"/>
                  </a:cubicBezTo>
                  <a:lnTo>
                    <a:pt x="0" y="120650"/>
                  </a:lnTo>
                </a:path>
              </a:pathLst>
            </a:custGeom>
            <a:noFill/>
            <a:ln w="31750" cap="rnd">
              <a:solidFill>
                <a:srgbClr val="01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111500" y="2489200"/>
              <a:ext cx="398463" cy="565150"/>
            </a:xfrm>
            <a:custGeom>
              <a:avLst/>
              <a:gdLst>
                <a:gd name="connsiteX0" fmla="*/ 330200 w 393700"/>
                <a:gd name="connsiteY0" fmla="*/ 565150 h 565150"/>
                <a:gd name="connsiteX1" fmla="*/ 393700 w 393700"/>
                <a:gd name="connsiteY1" fmla="*/ 0 h 565150"/>
                <a:gd name="connsiteX2" fmla="*/ 69850 w 393700"/>
                <a:gd name="connsiteY2" fmla="*/ 95250 h 565150"/>
                <a:gd name="connsiteX3" fmla="*/ 393700 w 393700"/>
                <a:gd name="connsiteY3" fmla="*/ 12700 h 565150"/>
                <a:gd name="connsiteX4" fmla="*/ 368300 w 393700"/>
                <a:gd name="connsiteY4" fmla="*/ 184150 h 565150"/>
                <a:gd name="connsiteX5" fmla="*/ 31750 w 393700"/>
                <a:gd name="connsiteY5" fmla="*/ 254000 h 565150"/>
                <a:gd name="connsiteX6" fmla="*/ 381000 w 393700"/>
                <a:gd name="connsiteY6" fmla="*/ 171450 h 565150"/>
                <a:gd name="connsiteX7" fmla="*/ 342900 w 393700"/>
                <a:gd name="connsiteY7" fmla="*/ 355600 h 565150"/>
                <a:gd name="connsiteX8" fmla="*/ 0 w 393700"/>
                <a:gd name="connsiteY8" fmla="*/ 425450 h 565150"/>
                <a:gd name="connsiteX0" fmla="*/ 330200 w 393700"/>
                <a:gd name="connsiteY0" fmla="*/ 565150 h 565150"/>
                <a:gd name="connsiteX1" fmla="*/ 393700 w 393700"/>
                <a:gd name="connsiteY1" fmla="*/ 0 h 565150"/>
                <a:gd name="connsiteX2" fmla="*/ 69850 w 393700"/>
                <a:gd name="connsiteY2" fmla="*/ 95250 h 565150"/>
                <a:gd name="connsiteX3" fmla="*/ 393700 w 393700"/>
                <a:gd name="connsiteY3" fmla="*/ 12700 h 565150"/>
                <a:gd name="connsiteX4" fmla="*/ 368300 w 393700"/>
                <a:gd name="connsiteY4" fmla="*/ 184150 h 565150"/>
                <a:gd name="connsiteX5" fmla="*/ 31750 w 393700"/>
                <a:gd name="connsiteY5" fmla="*/ 254000 h 565150"/>
                <a:gd name="connsiteX6" fmla="*/ 369093 w 393700"/>
                <a:gd name="connsiteY6" fmla="*/ 183357 h 565150"/>
                <a:gd name="connsiteX7" fmla="*/ 342900 w 393700"/>
                <a:gd name="connsiteY7" fmla="*/ 355600 h 565150"/>
                <a:gd name="connsiteX8" fmla="*/ 0 w 393700"/>
                <a:gd name="connsiteY8" fmla="*/ 425450 h 565150"/>
                <a:gd name="connsiteX0" fmla="*/ 330200 w 393700"/>
                <a:gd name="connsiteY0" fmla="*/ 565150 h 565150"/>
                <a:gd name="connsiteX1" fmla="*/ 393700 w 393700"/>
                <a:gd name="connsiteY1" fmla="*/ 0 h 565150"/>
                <a:gd name="connsiteX2" fmla="*/ 69850 w 393700"/>
                <a:gd name="connsiteY2" fmla="*/ 95250 h 565150"/>
                <a:gd name="connsiteX3" fmla="*/ 393700 w 393700"/>
                <a:gd name="connsiteY3" fmla="*/ 12700 h 565150"/>
                <a:gd name="connsiteX4" fmla="*/ 368300 w 393700"/>
                <a:gd name="connsiteY4" fmla="*/ 184150 h 565150"/>
                <a:gd name="connsiteX5" fmla="*/ 31750 w 393700"/>
                <a:gd name="connsiteY5" fmla="*/ 254000 h 565150"/>
                <a:gd name="connsiteX6" fmla="*/ 369093 w 393700"/>
                <a:gd name="connsiteY6" fmla="*/ 183357 h 565150"/>
                <a:gd name="connsiteX7" fmla="*/ 347662 w 393700"/>
                <a:gd name="connsiteY7" fmla="*/ 353218 h 565150"/>
                <a:gd name="connsiteX8" fmla="*/ 0 w 393700"/>
                <a:gd name="connsiteY8" fmla="*/ 425450 h 565150"/>
                <a:gd name="connsiteX0" fmla="*/ 330200 w 398463"/>
                <a:gd name="connsiteY0" fmla="*/ 565150 h 565150"/>
                <a:gd name="connsiteX1" fmla="*/ 393700 w 398463"/>
                <a:gd name="connsiteY1" fmla="*/ 0 h 565150"/>
                <a:gd name="connsiteX2" fmla="*/ 69850 w 398463"/>
                <a:gd name="connsiteY2" fmla="*/ 95250 h 565150"/>
                <a:gd name="connsiteX3" fmla="*/ 398463 w 398463"/>
                <a:gd name="connsiteY3" fmla="*/ 793 h 565150"/>
                <a:gd name="connsiteX4" fmla="*/ 368300 w 398463"/>
                <a:gd name="connsiteY4" fmla="*/ 184150 h 565150"/>
                <a:gd name="connsiteX5" fmla="*/ 31750 w 398463"/>
                <a:gd name="connsiteY5" fmla="*/ 254000 h 565150"/>
                <a:gd name="connsiteX6" fmla="*/ 369093 w 398463"/>
                <a:gd name="connsiteY6" fmla="*/ 183357 h 565150"/>
                <a:gd name="connsiteX7" fmla="*/ 347662 w 398463"/>
                <a:gd name="connsiteY7" fmla="*/ 353218 h 565150"/>
                <a:gd name="connsiteX8" fmla="*/ 0 w 398463"/>
                <a:gd name="connsiteY8" fmla="*/ 425450 h 56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463" h="565150">
                  <a:moveTo>
                    <a:pt x="330200" y="565150"/>
                  </a:moveTo>
                  <a:lnTo>
                    <a:pt x="393700" y="0"/>
                  </a:lnTo>
                  <a:lnTo>
                    <a:pt x="69850" y="95250"/>
                  </a:lnTo>
                  <a:lnTo>
                    <a:pt x="398463" y="793"/>
                  </a:lnTo>
                  <a:lnTo>
                    <a:pt x="368300" y="184150"/>
                  </a:lnTo>
                  <a:lnTo>
                    <a:pt x="31750" y="254000"/>
                  </a:lnTo>
                  <a:lnTo>
                    <a:pt x="369093" y="183357"/>
                  </a:lnTo>
                  <a:lnTo>
                    <a:pt x="347662" y="353218"/>
                  </a:lnTo>
                  <a:lnTo>
                    <a:pt x="0" y="425450"/>
                  </a:lnTo>
                </a:path>
              </a:pathLst>
            </a:custGeom>
            <a:noFill/>
            <a:ln w="31750" cap="rnd">
              <a:solidFill>
                <a:srgbClr val="01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344424" y="3497580"/>
              <a:ext cx="347716" cy="356327"/>
            </a:xfrm>
            <a:custGeom>
              <a:avLst/>
              <a:gdLst>
                <a:gd name="connsiteX0" fmla="*/ 76200 w 350520"/>
                <a:gd name="connsiteY0" fmla="*/ 30480 h 403860"/>
                <a:gd name="connsiteX1" fmla="*/ 0 w 350520"/>
                <a:gd name="connsiteY1" fmla="*/ 403860 h 403860"/>
                <a:gd name="connsiteX2" fmla="*/ 350520 w 350520"/>
                <a:gd name="connsiteY2" fmla="*/ 0 h 403860"/>
                <a:gd name="connsiteX3" fmla="*/ 350520 w 350520"/>
                <a:gd name="connsiteY3" fmla="*/ 0 h 403860"/>
                <a:gd name="connsiteX0" fmla="*/ 88322 w 362642"/>
                <a:gd name="connsiteY0" fmla="*/ 30480 h 403935"/>
                <a:gd name="connsiteX1" fmla="*/ 12122 w 362642"/>
                <a:gd name="connsiteY1" fmla="*/ 403860 h 403935"/>
                <a:gd name="connsiteX2" fmla="*/ 362642 w 362642"/>
                <a:gd name="connsiteY2" fmla="*/ 0 h 403935"/>
                <a:gd name="connsiteX3" fmla="*/ 362642 w 362642"/>
                <a:gd name="connsiteY3" fmla="*/ 0 h 403935"/>
                <a:gd name="connsiteX0" fmla="*/ 73396 w 347716"/>
                <a:gd name="connsiteY0" fmla="*/ 30480 h 356327"/>
                <a:gd name="connsiteX1" fmla="*/ 13865 w 347716"/>
                <a:gd name="connsiteY1" fmla="*/ 356235 h 356327"/>
                <a:gd name="connsiteX2" fmla="*/ 347716 w 347716"/>
                <a:gd name="connsiteY2" fmla="*/ 0 h 356327"/>
                <a:gd name="connsiteX3" fmla="*/ 347716 w 347716"/>
                <a:gd name="connsiteY3" fmla="*/ 0 h 356327"/>
              </a:gdLst>
              <a:ahLst/>
              <a:cxnLst>
                <a:cxn ang="0">
                  <a:pos x="connsiteX0" y="connsiteY0"/>
                </a:cxn>
                <a:cxn ang="0">
                  <a:pos x="connsiteX1" y="connsiteY1"/>
                </a:cxn>
                <a:cxn ang="0">
                  <a:pos x="connsiteX2" y="connsiteY2"/>
                </a:cxn>
                <a:cxn ang="0">
                  <a:pos x="connsiteX3" y="connsiteY3"/>
                </a:cxn>
              </a:cxnLst>
              <a:rect l="l" t="t" r="r" b="b"/>
              <a:pathLst>
                <a:path w="347716" h="356327">
                  <a:moveTo>
                    <a:pt x="73396" y="30480"/>
                  </a:moveTo>
                  <a:cubicBezTo>
                    <a:pt x="47996" y="154940"/>
                    <a:pt x="-31855" y="361315"/>
                    <a:pt x="13865" y="356235"/>
                  </a:cubicBezTo>
                  <a:cubicBezTo>
                    <a:pt x="59585" y="351155"/>
                    <a:pt x="292074" y="59373"/>
                    <a:pt x="347716" y="0"/>
                  </a:cubicBezTo>
                  <a:lnTo>
                    <a:pt x="347716" y="0"/>
                  </a:lnTo>
                </a:path>
              </a:pathLst>
            </a:custGeom>
            <a:noFill/>
            <a:ln w="31750" cap="rnd">
              <a:solidFill>
                <a:srgbClr val="010000">
                  <a:alpha val="6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554980" y="3726180"/>
              <a:ext cx="0" cy="441960"/>
            </a:xfrm>
            <a:custGeom>
              <a:avLst/>
              <a:gdLst>
                <a:gd name="connsiteX0" fmla="*/ 0 w 0"/>
                <a:gd name="connsiteY0" fmla="*/ 0 h 441960"/>
                <a:gd name="connsiteX1" fmla="*/ 0 w 0"/>
                <a:gd name="connsiteY1" fmla="*/ 441960 h 441960"/>
              </a:gdLst>
              <a:ahLst/>
              <a:cxnLst>
                <a:cxn ang="0">
                  <a:pos x="connsiteX0" y="connsiteY0"/>
                </a:cxn>
                <a:cxn ang="0">
                  <a:pos x="connsiteX1" y="connsiteY1"/>
                </a:cxn>
              </a:cxnLst>
              <a:rect l="l" t="t" r="r" b="b"/>
              <a:pathLst>
                <a:path h="441960">
                  <a:moveTo>
                    <a:pt x="0" y="0"/>
                  </a:moveTo>
                  <a:lnTo>
                    <a:pt x="0" y="441960"/>
                  </a:lnTo>
                </a:path>
              </a:pathLst>
            </a:custGeom>
            <a:noFill/>
            <a:ln w="31750" cap="rnd">
              <a:solidFill>
                <a:srgbClr val="010000">
                  <a:alpha val="65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C:\Users\Kris\Downloads\Ahazi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
            <a:ext cx="9144000" cy="653588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Jar handle stamped “Ahaziah, son of </a:t>
            </a:r>
            <a:r>
              <a:rPr lang="en-US" dirty="0" err="1"/>
              <a:t>Tanhum</a:t>
            </a:r>
            <a:r>
              <a:rPr lang="en-US" dirty="0"/>
              <a:t>,” from Judah, circa 700 BC</a:t>
            </a:r>
          </a:p>
        </p:txBody>
      </p:sp>
      <p:sp>
        <p:nvSpPr>
          <p:cNvPr id="3" name="Text Placeholder 2"/>
          <p:cNvSpPr>
            <a:spLocks noGrp="1"/>
          </p:cNvSpPr>
          <p:nvPr>
            <p:ph type="body" sz="quarter" idx="12"/>
          </p:nvPr>
        </p:nvSpPr>
        <p:spPr/>
        <p:txBody>
          <a:bodyPr/>
          <a:lstStyle/>
          <a:p>
            <a:r>
              <a:rPr lang="en-US" dirty="0"/>
              <a:t>8:24</a:t>
            </a:r>
          </a:p>
        </p:txBody>
      </p:sp>
      <p:sp>
        <p:nvSpPr>
          <p:cNvPr id="4" name="Title 3"/>
          <p:cNvSpPr>
            <a:spLocks noGrp="1"/>
          </p:cNvSpPr>
          <p:nvPr>
            <p:ph type="title"/>
          </p:nvPr>
        </p:nvSpPr>
        <p:spPr/>
        <p:txBody>
          <a:bodyPr/>
          <a:lstStyle/>
          <a:p>
            <a:r>
              <a:rPr lang="en-US" dirty="0"/>
              <a:t>And Ahaziah his son became king in his place</a:t>
            </a:r>
          </a:p>
        </p:txBody>
      </p:sp>
    </p:spTree>
    <p:extLst>
      <p:ext uri="{BB962C8B-B14F-4D97-AF65-F5344CB8AC3E}">
        <p14:creationId xmlns:p14="http://schemas.microsoft.com/office/powerpoint/2010/main" val="3437209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hek aerial from northeast, ws032715905-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Aphek (aerial view from the northeast)</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She went with her household and stayed in the land of the Philistines for seven years</a:t>
            </a:r>
          </a:p>
        </p:txBody>
      </p:sp>
    </p:spTree>
    <p:extLst>
      <p:ext uri="{BB962C8B-B14F-4D97-AF65-F5344CB8AC3E}">
        <p14:creationId xmlns:p14="http://schemas.microsoft.com/office/powerpoint/2010/main" val="34381743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Chronology chart of the reign of King Ahaziah</a:t>
            </a:r>
          </a:p>
        </p:txBody>
      </p:sp>
      <p:sp>
        <p:nvSpPr>
          <p:cNvPr id="3" name="Text Placeholder 2"/>
          <p:cNvSpPr>
            <a:spLocks noGrp="1"/>
          </p:cNvSpPr>
          <p:nvPr>
            <p:ph type="body" sz="quarter" idx="12"/>
          </p:nvPr>
        </p:nvSpPr>
        <p:spPr/>
        <p:txBody>
          <a:bodyPr/>
          <a:lstStyle/>
          <a:p>
            <a:r>
              <a:rPr lang="en-US" dirty="0"/>
              <a:t>8:25</a:t>
            </a:r>
          </a:p>
        </p:txBody>
      </p:sp>
      <p:sp>
        <p:nvSpPr>
          <p:cNvPr id="4" name="Title 3"/>
          <p:cNvSpPr>
            <a:spLocks noGrp="1"/>
          </p:cNvSpPr>
          <p:nvPr>
            <p:ph type="title"/>
          </p:nvPr>
        </p:nvSpPr>
        <p:spPr/>
        <p:txBody>
          <a:bodyPr/>
          <a:lstStyle/>
          <a:p>
            <a:r>
              <a:rPr lang="en-US" dirty="0"/>
              <a:t>Ahaziah son of Jehoram king of Judah began to reign in the twelfth year of Joram son of Ahab</a:t>
            </a:r>
          </a:p>
        </p:txBody>
      </p:sp>
      <p:pic>
        <p:nvPicPr>
          <p:cNvPr id="6" name="Picture 5" descr="5. Pane 850-8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3264408"/>
          </a:xfrm>
          <a:prstGeom prst="rect">
            <a:avLst/>
          </a:prstGeom>
        </p:spPr>
      </p:pic>
      <p:pic>
        <p:nvPicPr>
          <p:cNvPr id="9" name="Picture 8" descr="Screen Shot 2016-01-18 at 3.47.45 P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43400"/>
            <a:ext cx="4024647" cy="1143000"/>
          </a:xfrm>
          <a:prstGeom prst="rect">
            <a:avLst/>
          </a:prstGeom>
          <a:ln>
            <a:noFill/>
          </a:ln>
          <a:effectLst>
            <a:outerShdw blurRad="292100" dist="139700" dir="2700000" algn="tl" rotWithShape="0">
              <a:srgbClr val="333333">
                <a:alpha val="65000"/>
              </a:srgbClr>
            </a:outerShdw>
          </a:effectLst>
        </p:spPr>
      </p:pic>
      <p:pic>
        <p:nvPicPr>
          <p:cNvPr id="10" name="Picture 9" descr="Screen Shot 2016-01-26 at 1.03.58 P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4419600"/>
            <a:ext cx="1843463" cy="1055605"/>
          </a:xfrm>
          <a:prstGeom prst="rect">
            <a:avLst/>
          </a:prstGeom>
        </p:spPr>
      </p:pic>
      <p:pic>
        <p:nvPicPr>
          <p:cNvPr id="11" name="Picture 10" descr="Dynasties of Israel and Judah.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638800"/>
            <a:ext cx="6103225" cy="685800"/>
          </a:xfrm>
          <a:prstGeom prst="rect">
            <a:avLst/>
          </a:prstGeom>
        </p:spPr>
      </p:pic>
      <p:pic>
        <p:nvPicPr>
          <p:cNvPr id="7" name="Picture 6" descr="Screen Shot 2016-01-28 at 9.45.05 A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5764" y="4343400"/>
            <a:ext cx="2988236" cy="1981200"/>
          </a:xfrm>
          <a:prstGeom prst="rect">
            <a:avLst/>
          </a:prstGeom>
        </p:spPr>
      </p:pic>
    </p:spTree>
    <p:extLst>
      <p:ext uri="{BB962C8B-B14F-4D97-AF65-F5344CB8AC3E}">
        <p14:creationId xmlns:p14="http://schemas.microsoft.com/office/powerpoint/2010/main" val="795975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 Pane 850-800.jpg"/>
          <p:cNvPicPr>
            <a:picLocks noChangeAspect="1"/>
          </p:cNvPicPr>
          <p:nvPr/>
        </p:nvPicPr>
        <p:blipFill rotWithShape="1">
          <a:blip r:embed="rId3">
            <a:extLst>
              <a:ext uri="{28A0092B-C50C-407E-A947-70E740481C1C}">
                <a14:useLocalDpi xmlns:a14="http://schemas.microsoft.com/office/drawing/2010/main" val="0"/>
              </a:ext>
            </a:extLst>
          </a:blip>
          <a:srcRect r="43689" b="33511"/>
          <a:stretch/>
        </p:blipFill>
        <p:spPr>
          <a:xfrm>
            <a:off x="427" y="1501960"/>
            <a:ext cx="9143147" cy="3854080"/>
          </a:xfrm>
          <a:prstGeom prst="rect">
            <a:avLst/>
          </a:prstGeom>
        </p:spPr>
      </p:pic>
      <p:sp>
        <p:nvSpPr>
          <p:cNvPr id="2" name="Text Placeholder 1"/>
          <p:cNvSpPr>
            <a:spLocks noGrp="1"/>
          </p:cNvSpPr>
          <p:nvPr>
            <p:ph type="body" sz="quarter" idx="10"/>
          </p:nvPr>
        </p:nvSpPr>
        <p:spPr/>
        <p:txBody>
          <a:bodyPr/>
          <a:lstStyle/>
          <a:p>
            <a:r>
              <a:rPr lang="en-US" dirty="0"/>
              <a:t>Chronology chart of the reign of King Ahaziah</a:t>
            </a:r>
          </a:p>
        </p:txBody>
      </p:sp>
      <p:sp>
        <p:nvSpPr>
          <p:cNvPr id="3" name="Text Placeholder 2"/>
          <p:cNvSpPr>
            <a:spLocks noGrp="1"/>
          </p:cNvSpPr>
          <p:nvPr>
            <p:ph type="body" sz="quarter" idx="12"/>
          </p:nvPr>
        </p:nvSpPr>
        <p:spPr/>
        <p:txBody>
          <a:bodyPr/>
          <a:lstStyle/>
          <a:p>
            <a:r>
              <a:rPr lang="en-US" dirty="0"/>
              <a:t>8:26</a:t>
            </a:r>
          </a:p>
        </p:txBody>
      </p:sp>
      <p:sp>
        <p:nvSpPr>
          <p:cNvPr id="4" name="Title 3"/>
          <p:cNvSpPr>
            <a:spLocks noGrp="1"/>
          </p:cNvSpPr>
          <p:nvPr>
            <p:ph type="title"/>
          </p:nvPr>
        </p:nvSpPr>
        <p:spPr/>
        <p:txBody>
          <a:bodyPr/>
          <a:lstStyle/>
          <a:p>
            <a:r>
              <a:rPr lang="en-US" dirty="0"/>
              <a:t>Ahaziah was twenty-two years old when he became king, and he reigned one year in Jerusalem</a:t>
            </a:r>
          </a:p>
        </p:txBody>
      </p:sp>
    </p:spTree>
    <p:extLst>
      <p:ext uri="{BB962C8B-B14F-4D97-AF65-F5344CB8AC3E}">
        <p14:creationId xmlns:p14="http://schemas.microsoft.com/office/powerpoint/2010/main" val="26107588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PCB size\British Museum 2019-pcb\Greco-Roman\Bronze head of woman or goddess with diadem, from Mersin, 150-100 BC, tb0930199228.jpg"/>
          <p:cNvPicPr>
            <a:picLocks noChangeAspect="1" noChangeArrowheads="1"/>
          </p:cNvPicPr>
          <p:nvPr/>
        </p:nvPicPr>
        <p:blipFill rotWithShape="1">
          <a:blip r:embed="rId3">
            <a:extLst>
              <a:ext uri="{28A0092B-C50C-407E-A947-70E740481C1C}">
                <a14:useLocalDpi xmlns:a14="http://schemas.microsoft.com/office/drawing/2010/main" val="0"/>
              </a:ext>
            </a:extLst>
          </a:blip>
          <a:srcRect t="11458" b="13542"/>
          <a:stretch/>
        </p:blipFill>
        <p:spPr bwMode="auto">
          <a:xfrm>
            <a:off x="858838" y="0"/>
            <a:ext cx="7424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Bronze head of a woman with a diadem, from Mersin, circa 150–100 BC</a:t>
            </a:r>
          </a:p>
        </p:txBody>
      </p:sp>
      <p:sp>
        <p:nvSpPr>
          <p:cNvPr id="3" name="Text Placeholder 2"/>
          <p:cNvSpPr>
            <a:spLocks noGrp="1"/>
          </p:cNvSpPr>
          <p:nvPr>
            <p:ph type="body" sz="quarter" idx="12"/>
          </p:nvPr>
        </p:nvSpPr>
        <p:spPr/>
        <p:txBody>
          <a:bodyPr/>
          <a:lstStyle/>
          <a:p>
            <a:r>
              <a:rPr lang="en-US" dirty="0"/>
              <a:t>8:26</a:t>
            </a:r>
          </a:p>
        </p:txBody>
      </p:sp>
      <p:sp>
        <p:nvSpPr>
          <p:cNvPr id="4" name="Title 3"/>
          <p:cNvSpPr>
            <a:spLocks noGrp="1"/>
          </p:cNvSpPr>
          <p:nvPr>
            <p:ph type="title"/>
          </p:nvPr>
        </p:nvSpPr>
        <p:spPr/>
        <p:txBody>
          <a:bodyPr/>
          <a:lstStyle/>
          <a:p>
            <a:r>
              <a:rPr lang="en-US" dirty="0"/>
              <a:t>His mother’s name was Athaliah the granddaughter of Omri king of Israel</a:t>
            </a:r>
          </a:p>
        </p:txBody>
      </p:sp>
    </p:spTree>
    <p:extLst>
      <p:ext uri="{BB962C8B-B14F-4D97-AF65-F5344CB8AC3E}">
        <p14:creationId xmlns:p14="http://schemas.microsoft.com/office/powerpoint/2010/main" val="31861910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Kris\Downloads\Shamash, Brooklyn Muse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786" y="142875"/>
            <a:ext cx="5702428" cy="6607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Copper statue of the sun god Shamash, from Syria, circa 17th century BC</a:t>
            </a:r>
          </a:p>
        </p:txBody>
      </p:sp>
      <p:sp>
        <p:nvSpPr>
          <p:cNvPr id="3" name="Text Placeholder 2"/>
          <p:cNvSpPr>
            <a:spLocks noGrp="1"/>
          </p:cNvSpPr>
          <p:nvPr>
            <p:ph type="body" sz="quarter" idx="12"/>
          </p:nvPr>
        </p:nvSpPr>
        <p:spPr/>
        <p:txBody>
          <a:bodyPr/>
          <a:lstStyle/>
          <a:p>
            <a:r>
              <a:rPr lang="en-US" dirty="0"/>
              <a:t>8:27</a:t>
            </a:r>
          </a:p>
        </p:txBody>
      </p:sp>
      <p:sp>
        <p:nvSpPr>
          <p:cNvPr id="4" name="Title 3"/>
          <p:cNvSpPr>
            <a:spLocks noGrp="1"/>
          </p:cNvSpPr>
          <p:nvPr>
            <p:ph type="title"/>
          </p:nvPr>
        </p:nvSpPr>
        <p:spPr/>
        <p:txBody>
          <a:bodyPr/>
          <a:lstStyle/>
          <a:p>
            <a:r>
              <a:rPr lang="en-US" dirty="0"/>
              <a:t>Ahaziah walked in the way of the house of Ahab and did evil in the sight of Yahweh</a:t>
            </a:r>
          </a:p>
        </p:txBody>
      </p:sp>
    </p:spTree>
    <p:extLst>
      <p:ext uri="{BB962C8B-B14F-4D97-AF65-F5344CB8AC3E}">
        <p14:creationId xmlns:p14="http://schemas.microsoft.com/office/powerpoint/2010/main" val="4807606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24872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470" y="0"/>
            <a:ext cx="548506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Glass figurine of Astarte, from northern Syria, circa 1500 BC</a:t>
            </a:r>
          </a:p>
        </p:txBody>
      </p:sp>
      <p:sp>
        <p:nvSpPr>
          <p:cNvPr id="3" name="Text Placeholder 2"/>
          <p:cNvSpPr>
            <a:spLocks noGrp="1"/>
          </p:cNvSpPr>
          <p:nvPr>
            <p:ph type="body" sz="quarter" idx="12"/>
          </p:nvPr>
        </p:nvSpPr>
        <p:spPr/>
        <p:txBody>
          <a:bodyPr/>
          <a:lstStyle/>
          <a:p>
            <a:r>
              <a:rPr lang="en-US" dirty="0"/>
              <a:t>8:27</a:t>
            </a:r>
          </a:p>
        </p:txBody>
      </p:sp>
      <p:sp>
        <p:nvSpPr>
          <p:cNvPr id="4" name="Title 3"/>
          <p:cNvSpPr>
            <a:spLocks noGrp="1"/>
          </p:cNvSpPr>
          <p:nvPr>
            <p:ph type="title"/>
          </p:nvPr>
        </p:nvSpPr>
        <p:spPr/>
        <p:txBody>
          <a:bodyPr/>
          <a:lstStyle/>
          <a:p>
            <a:r>
              <a:rPr lang="en-US" dirty="0"/>
              <a:t>Ahaziah walked in the way of the house of Ahab and did evil in the sight of Yahweh</a:t>
            </a:r>
          </a:p>
        </p:txBody>
      </p:sp>
    </p:spTree>
    <p:extLst>
      <p:ext uri="{BB962C8B-B14F-4D97-AF65-F5344CB8AC3E}">
        <p14:creationId xmlns:p14="http://schemas.microsoft.com/office/powerpoint/2010/main" val="36215595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Omride and Davidic family tree, circa 900–800 BC</a:t>
            </a:r>
          </a:p>
        </p:txBody>
      </p:sp>
      <p:sp>
        <p:nvSpPr>
          <p:cNvPr id="3" name="Text Placeholder 2"/>
          <p:cNvSpPr>
            <a:spLocks noGrp="1"/>
          </p:cNvSpPr>
          <p:nvPr>
            <p:ph type="body" sz="quarter" idx="12"/>
          </p:nvPr>
        </p:nvSpPr>
        <p:spPr/>
        <p:txBody>
          <a:bodyPr/>
          <a:lstStyle/>
          <a:p>
            <a:r>
              <a:rPr lang="en-US" dirty="0"/>
              <a:t>8:27</a:t>
            </a:r>
          </a:p>
        </p:txBody>
      </p:sp>
      <p:sp>
        <p:nvSpPr>
          <p:cNvPr id="4" name="Title 3"/>
          <p:cNvSpPr>
            <a:spLocks noGrp="1"/>
          </p:cNvSpPr>
          <p:nvPr>
            <p:ph type="title"/>
          </p:nvPr>
        </p:nvSpPr>
        <p:spPr/>
        <p:txBody>
          <a:bodyPr/>
          <a:lstStyle/>
          <a:p>
            <a:r>
              <a:rPr lang="en-US" dirty="0"/>
              <a:t>For he was the son-in-law of the house of Ahab </a:t>
            </a:r>
          </a:p>
        </p:txBody>
      </p:sp>
      <p:pic>
        <p:nvPicPr>
          <p:cNvPr id="5" name="Picture 4" descr="Omride and Davided Family Tree - c. 910-830 BCE.png"/>
          <p:cNvPicPr>
            <a:picLocks noChangeAspect="1"/>
          </p:cNvPicPr>
          <p:nvPr/>
        </p:nvPicPr>
        <p:blipFill rotWithShape="1">
          <a:blip r:embed="rId3">
            <a:extLst>
              <a:ext uri="{28A0092B-C50C-407E-A947-70E740481C1C}">
                <a14:useLocalDpi xmlns:a14="http://schemas.microsoft.com/office/drawing/2010/main" val="0"/>
              </a:ext>
            </a:extLst>
          </a:blip>
          <a:srcRect t="13608"/>
          <a:stretch/>
        </p:blipFill>
        <p:spPr>
          <a:xfrm>
            <a:off x="53640" y="2057400"/>
            <a:ext cx="8937960" cy="2775521"/>
          </a:xfrm>
          <a:prstGeom prst="rect">
            <a:avLst/>
          </a:prstGeom>
        </p:spPr>
      </p:pic>
    </p:spTree>
    <p:extLst>
      <p:ext uri="{BB962C8B-B14F-4D97-AF65-F5344CB8AC3E}">
        <p14:creationId xmlns:p14="http://schemas.microsoft.com/office/powerpoint/2010/main" val="104986967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ell er Rumeith, possible Ramoth Gilead, from west"/>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Tell er-Rumeith, possibly </a:t>
            </a:r>
            <a:r>
              <a:rPr lang="en-US" dirty="0" err="1"/>
              <a:t>Ramoth-gilead</a:t>
            </a:r>
            <a:r>
              <a:rPr lang="en-US" dirty="0"/>
              <a:t> (from the west)</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He and Joram the son of Ahab went to war against Hazael king of Aram at Ramoth-gilead</a:t>
            </a:r>
          </a:p>
        </p:txBody>
      </p:sp>
    </p:spTree>
    <p:extLst>
      <p:ext uri="{BB962C8B-B14F-4D97-AF65-F5344CB8AC3E}">
        <p14:creationId xmlns:p14="http://schemas.microsoft.com/office/powerpoint/2010/main" val="40603067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ell er Rumeith, possible Ramoth Gilead, from east"/>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Tell er-Rumeith, possibly Ramoth Gilead (from the west)</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He and Joram the son of Ahab went to war against Hazael king of Aram at Ramoth-gilead</a:t>
            </a:r>
          </a:p>
        </p:txBody>
      </p:sp>
    </p:spTree>
    <p:extLst>
      <p:ext uri="{BB962C8B-B14F-4D97-AF65-F5344CB8AC3E}">
        <p14:creationId xmlns:p14="http://schemas.microsoft.com/office/powerpoint/2010/main" val="8464015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Tell er Rumeith, possible Ramoth Gilead, excavations, tb060503006"/>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Tell er-Rumeith, possibly Ramoth Gilead (from the west)</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He and Joram the son of Ahab went to war against Hazael king of Aram at Ramoth-gilead</a:t>
            </a:r>
          </a:p>
        </p:txBody>
      </p:sp>
    </p:spTree>
    <p:extLst>
      <p:ext uri="{BB962C8B-B14F-4D97-AF65-F5344CB8AC3E}">
        <p14:creationId xmlns:p14="http://schemas.microsoft.com/office/powerpoint/2010/main" val="38388569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Tell el Husn, possible Ramoth Gilead, from ne"/>
          <p:cNvPicPr preferRelativeResize="0">
            <a:picLocks noChangeAspect="1" noChangeArrowheads="1"/>
          </p:cNvPicPr>
          <p:nvPr>
            <p:custDataLst>
              <p:tags r:id="rId1"/>
            </p:custDataLst>
          </p:nvPr>
        </p:nvPicPr>
        <p:blipFill>
          <a:blip r:embed="rId4"/>
          <a:srcRect/>
          <a:stretch>
            <a:fillRect/>
          </a:stretch>
        </p:blipFill>
        <p:spPr bwMode="auto">
          <a:xfrm>
            <a:off x="0" y="-1588"/>
            <a:ext cx="9144000" cy="686117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Tell el-Husn, possibly </a:t>
            </a:r>
            <a:r>
              <a:rPr lang="en-US" dirty="0" err="1"/>
              <a:t>Ramoth-gilead</a:t>
            </a:r>
            <a:r>
              <a:rPr lang="en-US" dirty="0"/>
              <a:t> (from the northeast)</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He and Joram the son of Ahab went to war against Hazael king of Aram at Ramoth-gilead</a:t>
            </a:r>
          </a:p>
        </p:txBody>
      </p:sp>
    </p:spTree>
    <p:extLst>
      <p:ext uri="{BB962C8B-B14F-4D97-AF65-F5344CB8AC3E}">
        <p14:creationId xmlns:p14="http://schemas.microsoft.com/office/powerpoint/2010/main" val="72241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Turkish fort and Late Bronze Egyptian fort at </a:t>
            </a:r>
            <a:r>
              <a:rPr lang="en-US" dirty="0" err="1"/>
              <a:t>Aphek</a:t>
            </a:r>
            <a:r>
              <a:rPr lang="en-US" dirty="0"/>
              <a:t> (aerial view from the southeast)</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She went with her household and stayed in the land of the Philistines for seven years</a:t>
            </a:r>
          </a:p>
        </p:txBody>
      </p:sp>
    </p:spTree>
    <p:extLst>
      <p:ext uri="{BB962C8B-B14F-4D97-AF65-F5344CB8AC3E}">
        <p14:creationId xmlns:p14="http://schemas.microsoft.com/office/powerpoint/2010/main" val="33114792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ell er Rumeith, view nw to Ramtha, possible Ramoth Gilead"/>
          <p:cNvPicPr preferRelativeResize="0">
            <a:picLocks noChangeAspect="1" noChangeArrowheads="1"/>
          </p:cNvPicPr>
          <p:nvPr>
            <p:custDataLst>
              <p:tags r:id="rId1"/>
            </p:custDataLst>
          </p:nvPr>
        </p:nvPicPr>
        <p:blipFill>
          <a:blip r:embed="rId4"/>
          <a:srcRect/>
          <a:stretch>
            <a:fillRect/>
          </a:stretch>
        </p:blipFill>
        <p:spPr bwMode="auto">
          <a:xfrm>
            <a:off x="0" y="-198"/>
            <a:ext cx="9144000" cy="6858396"/>
          </a:xfrm>
          <a:prstGeom prst="rect">
            <a:avLst/>
          </a:prstGeom>
          <a:noFill/>
          <a:ln w="9525">
            <a:noFill/>
            <a:miter lim="800000"/>
            <a:headEnd/>
            <a:tailEnd/>
          </a:ln>
        </p:spPr>
      </p:pic>
      <p:sp>
        <p:nvSpPr>
          <p:cNvPr id="2" name="Text Placeholder 1"/>
          <p:cNvSpPr>
            <a:spLocks noGrp="1"/>
          </p:cNvSpPr>
          <p:nvPr>
            <p:ph type="body" sz="quarter" idx="10"/>
          </p:nvPr>
        </p:nvSpPr>
        <p:spPr/>
        <p:txBody>
          <a:bodyPr/>
          <a:lstStyle/>
          <a:p>
            <a:r>
              <a:rPr lang="en-US" dirty="0"/>
              <a:t>Ramtha, a possible location of Ramoth-gilead, from Tell er-Rumeith (from the south)</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He and Joram the son of Ahab went to war against Hazael king of Aram at Ramoth-gilead</a:t>
            </a:r>
          </a:p>
        </p:txBody>
      </p:sp>
    </p:spTree>
    <p:extLst>
      <p:ext uri="{BB962C8B-B14F-4D97-AF65-F5344CB8AC3E}">
        <p14:creationId xmlns:p14="http://schemas.microsoft.com/office/powerpoint/2010/main" val="39191529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 y="369333"/>
            <a:ext cx="9144000" cy="6150340"/>
            <a:chOff x="1" y="369333"/>
            <a:chExt cx="9144000" cy="6150340"/>
          </a:xfrm>
        </p:grpSpPr>
        <p:pic>
          <p:nvPicPr>
            <p:cNvPr id="4099" name="Picture 3" descr="C:\Users\Kris\Downloads\1.3 North Regional Ramoth-gilead.jpg"/>
            <p:cNvPicPr>
              <a:picLocks noChangeAspect="1" noChangeArrowheads="1"/>
            </p:cNvPicPr>
            <p:nvPr/>
          </p:nvPicPr>
          <p:blipFill rotWithShape="1">
            <a:blip r:embed="rId3">
              <a:extLst>
                <a:ext uri="{28A0092B-C50C-407E-A947-70E740481C1C}">
                  <a14:useLocalDpi xmlns:a14="http://schemas.microsoft.com/office/drawing/2010/main" val="0"/>
                </a:ext>
              </a:extLst>
            </a:blip>
            <a:srcRect r="1256"/>
            <a:stretch/>
          </p:blipFill>
          <p:spPr bwMode="auto">
            <a:xfrm>
              <a:off x="1"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7324724" y="3083719"/>
              <a:ext cx="64008" cy="64008"/>
            </a:xfrm>
            <a:prstGeom prst="ellipse">
              <a:avLst/>
            </a:prstGeom>
            <a:solidFill>
              <a:srgbClr val="FEFF00"/>
            </a:solidFill>
            <a:ln w="9525">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274843" y="2512219"/>
              <a:ext cx="64008" cy="64008"/>
            </a:xfrm>
            <a:prstGeom prst="ellipse">
              <a:avLst/>
            </a:prstGeom>
            <a:solidFill>
              <a:srgbClr val="FEFF00"/>
            </a:solidFill>
            <a:ln w="9525">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1649" y="2911473"/>
              <a:ext cx="869950" cy="169277"/>
            </a:xfrm>
            <a:prstGeom prst="rect">
              <a:avLst/>
            </a:prstGeom>
            <a:noFill/>
          </p:spPr>
          <p:txBody>
            <a:bodyPr wrap="square" lIns="0" tIns="0" rIns="0" bIns="0" rtlCol="0">
              <a:spAutoFit/>
            </a:bodyPr>
            <a:lstStyle/>
            <a:p>
              <a:r>
                <a:rPr lang="en-US" sz="1100" b="1" dirty="0">
                  <a:solidFill>
                    <a:srgbClr val="010000"/>
                  </a:solidFill>
                </a:rPr>
                <a:t>Tell el-</a:t>
              </a:r>
              <a:r>
                <a:rPr lang="en-US" sz="1100" b="1" dirty="0" err="1">
                  <a:solidFill>
                    <a:srgbClr val="010000"/>
                  </a:solidFill>
                </a:rPr>
                <a:t>Husn</a:t>
              </a:r>
              <a:endParaRPr lang="en-US" sz="1100" b="1" dirty="0">
                <a:solidFill>
                  <a:srgbClr val="010000"/>
                </a:solidFill>
              </a:endParaRPr>
            </a:p>
          </p:txBody>
        </p:sp>
        <p:sp>
          <p:nvSpPr>
            <p:cNvPr id="10" name="TextBox 9"/>
            <p:cNvSpPr txBox="1"/>
            <p:nvPr/>
          </p:nvSpPr>
          <p:spPr>
            <a:xfrm>
              <a:off x="8047042" y="2338179"/>
              <a:ext cx="635002" cy="169277"/>
            </a:xfrm>
            <a:prstGeom prst="rect">
              <a:avLst/>
            </a:prstGeom>
            <a:noFill/>
          </p:spPr>
          <p:txBody>
            <a:bodyPr wrap="square" lIns="0" tIns="0" rIns="0" bIns="0" rtlCol="0">
              <a:spAutoFit/>
            </a:bodyPr>
            <a:lstStyle/>
            <a:p>
              <a:r>
                <a:rPr lang="en-US" sz="1100" b="1" dirty="0">
                  <a:solidFill>
                    <a:srgbClr val="010000"/>
                  </a:solidFill>
                </a:rPr>
                <a:t>Ramtha</a:t>
              </a:r>
            </a:p>
          </p:txBody>
        </p:sp>
        <p:sp>
          <p:nvSpPr>
            <p:cNvPr id="11" name="TextBox 10"/>
            <p:cNvSpPr txBox="1"/>
            <p:nvPr/>
          </p:nvSpPr>
          <p:spPr>
            <a:xfrm>
              <a:off x="8020827" y="2821695"/>
              <a:ext cx="958851" cy="169277"/>
            </a:xfrm>
            <a:prstGeom prst="rect">
              <a:avLst/>
            </a:prstGeom>
            <a:noFill/>
          </p:spPr>
          <p:txBody>
            <a:bodyPr wrap="square" lIns="0" tIns="0" rIns="0" bIns="0" rtlCol="0">
              <a:spAutoFit/>
            </a:bodyPr>
            <a:lstStyle/>
            <a:p>
              <a:r>
                <a:rPr lang="en-US" sz="1100" b="1" dirty="0">
                  <a:solidFill>
                    <a:srgbClr val="010000"/>
                  </a:solidFill>
                </a:rPr>
                <a:t>Tell er-Rumeith</a:t>
              </a:r>
            </a:p>
          </p:txBody>
        </p:sp>
        <p:sp>
          <p:nvSpPr>
            <p:cNvPr id="13" name="Oval 12"/>
            <p:cNvSpPr/>
            <p:nvPr/>
          </p:nvSpPr>
          <p:spPr>
            <a:xfrm>
              <a:off x="8270081" y="2987825"/>
              <a:ext cx="64008" cy="64008"/>
            </a:xfrm>
            <a:prstGeom prst="ellipse">
              <a:avLst/>
            </a:prstGeom>
            <a:solidFill>
              <a:srgbClr val="FEFF00"/>
            </a:solidFill>
            <a:ln w="9525">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13706" y="5308750"/>
              <a:ext cx="64008" cy="64008"/>
            </a:xfrm>
            <a:prstGeom prst="ellipse">
              <a:avLst/>
            </a:prstGeom>
            <a:solidFill>
              <a:srgbClr val="FEFF00"/>
            </a:solidFill>
            <a:ln w="9525">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00" name="Picture 4" descr="C:\Users\Kris\Downloads\Ramoth-gil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4330"/>
            <a:ext cx="9144001" cy="6149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Map with possible locations of Ramoth-gilead</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He and Joram the son of Ahab went to war against Hazael king of Aram at Ramoth-gilead</a:t>
            </a:r>
          </a:p>
        </p:txBody>
      </p:sp>
    </p:spTree>
    <p:extLst>
      <p:ext uri="{BB962C8B-B14F-4D97-AF65-F5344CB8AC3E}">
        <p14:creationId xmlns:p14="http://schemas.microsoft.com/office/powerpoint/2010/main" val="44322886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ields near Ramoth Gilead2"/>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Plain of </a:t>
            </a:r>
            <a:r>
              <a:rPr lang="en-US" dirty="0" err="1"/>
              <a:t>Ramoth-gilead</a:t>
            </a:r>
            <a:endParaRPr lang="en-US" dirty="0"/>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He and Joram the son of Ahab went to war against Hazael king of Aram at Ramoth-gilead</a:t>
            </a:r>
          </a:p>
        </p:txBody>
      </p:sp>
    </p:spTree>
    <p:extLst>
      <p:ext uri="{BB962C8B-B14F-4D97-AF65-F5344CB8AC3E}">
        <p14:creationId xmlns:p14="http://schemas.microsoft.com/office/powerpoint/2010/main" val="38825046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Asiatic pierced by an arrow, from Egypt, reign of Amenhotep II, circa 1425 BC</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The Arameans wounded Joram</a:t>
            </a:r>
          </a:p>
        </p:txBody>
      </p:sp>
      <p:pic>
        <p:nvPicPr>
          <p:cNvPr id="7" name="Picture 2" descr="C:\Users\Kris\Documents\Bolen\El-Asasif, Asiatic soldiers trampled by royal chariot, reign of Amenhotep II perhaps, enemy dead, killed met5447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1832"/>
            <a:ext cx="9144000" cy="497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666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Relief of melee at the Battle of </a:t>
            </a:r>
            <a:r>
              <a:rPr lang="en-US" dirty="0" err="1"/>
              <a:t>Ulai</a:t>
            </a:r>
            <a:r>
              <a:rPr lang="en-US" dirty="0"/>
              <a:t>, reign of Ashurbanipal, 7th century BC (sketch)</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The Arameans wounded Joram</a:t>
            </a:r>
          </a:p>
        </p:txBody>
      </p:sp>
      <p:pic>
        <p:nvPicPr>
          <p:cNvPr id="5" name="Picture 4" descr="Assyrian soldiers battle secne Sennacherib Nineveh wounded and dead men, Lay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056"/>
            <a:ext cx="9144000" cy="5989320"/>
          </a:xfrm>
          <a:prstGeom prst="rect">
            <a:avLst/>
          </a:prstGeom>
        </p:spPr>
      </p:pic>
    </p:spTree>
    <p:extLst>
      <p:ext uri="{BB962C8B-B14F-4D97-AF65-F5344CB8AC3E}">
        <p14:creationId xmlns:p14="http://schemas.microsoft.com/office/powerpoint/2010/main" val="34874789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4 0Adds 2012\19 Museum\Rome Museums\Capitoline Museum\Palazzo Nuovo\Capitoline Galatian, known as Dying Gaul, 1st c BC copy of 230-220 BC monument statue erected by Attalus I, from Gardens of Sallust in Rome, tb05141799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576" y="1"/>
            <a:ext cx="7018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Capitoline Galatian, known as the “Dying Gaul,” 1st century BC</a:t>
            </a:r>
          </a:p>
        </p:txBody>
      </p:sp>
      <p:sp>
        <p:nvSpPr>
          <p:cNvPr id="3" name="Text Placeholder 2"/>
          <p:cNvSpPr>
            <a:spLocks noGrp="1"/>
          </p:cNvSpPr>
          <p:nvPr>
            <p:ph type="body" sz="quarter" idx="12"/>
          </p:nvPr>
        </p:nvSpPr>
        <p:spPr/>
        <p:txBody>
          <a:bodyPr/>
          <a:lstStyle/>
          <a:p>
            <a:r>
              <a:rPr lang="en-US" dirty="0"/>
              <a:t>8:28</a:t>
            </a:r>
          </a:p>
        </p:txBody>
      </p:sp>
      <p:sp>
        <p:nvSpPr>
          <p:cNvPr id="4" name="Title 3"/>
          <p:cNvSpPr>
            <a:spLocks noGrp="1"/>
          </p:cNvSpPr>
          <p:nvPr>
            <p:ph type="title"/>
          </p:nvPr>
        </p:nvSpPr>
        <p:spPr/>
        <p:txBody>
          <a:bodyPr/>
          <a:lstStyle/>
          <a:p>
            <a:r>
              <a:rPr lang="en-US" dirty="0"/>
              <a:t>The Arameans wounded Joram</a:t>
            </a:r>
          </a:p>
        </p:txBody>
      </p:sp>
    </p:spTree>
    <p:extLst>
      <p:ext uri="{BB962C8B-B14F-4D97-AF65-F5344CB8AC3E}">
        <p14:creationId xmlns:p14="http://schemas.microsoft.com/office/powerpoint/2010/main" val="39881410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l Jezreel aerial from west, tb121704015.jpg"/>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Tel Jezreel (aerial view from the west)</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King Joram returned to Jezreel</a:t>
            </a:r>
          </a:p>
        </p:txBody>
      </p:sp>
    </p:spTree>
    <p:extLst>
      <p:ext uri="{BB962C8B-B14F-4D97-AF65-F5344CB8AC3E}">
        <p14:creationId xmlns:p14="http://schemas.microsoft.com/office/powerpoint/2010/main" val="24533876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el Jezreel aerial from west, tb121704015.jpg"/>
          <p:cNvPicPr>
            <a:picLocks noChangeAspect="1"/>
          </p:cNvPicPr>
          <p:nvPr/>
        </p:nvPicPr>
        <p:blipFill rotWithShape="1">
          <a:blip r:embed="rId3">
            <a:extLst>
              <a:ext uri="{28A0092B-C50C-407E-A947-70E740481C1C}">
                <a14:useLocalDpi xmlns:a14="http://schemas.microsoft.com/office/drawing/2010/main" val="0"/>
              </a:ext>
            </a:extLst>
          </a:blip>
          <a:srcRect l="1131"/>
          <a:stretch/>
        </p:blipFill>
        <p:spPr>
          <a:xfrm>
            <a:off x="0" y="369332"/>
            <a:ext cx="9144000" cy="6150340"/>
          </a:xfrm>
          <a:prstGeom prst="rect">
            <a:avLst/>
          </a:prstGeom>
        </p:spPr>
      </p:pic>
      <p:sp>
        <p:nvSpPr>
          <p:cNvPr id="2" name="Text Placeholder 1"/>
          <p:cNvSpPr>
            <a:spLocks noGrp="1"/>
          </p:cNvSpPr>
          <p:nvPr>
            <p:ph type="body" sz="quarter" idx="10"/>
          </p:nvPr>
        </p:nvSpPr>
        <p:spPr/>
        <p:txBody>
          <a:bodyPr/>
          <a:lstStyle/>
          <a:p>
            <a:r>
              <a:rPr lang="en-US" dirty="0"/>
              <a:t>Tel Jezreel (aerial view from the west)</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King Joram returned to Jezreel</a:t>
            </a:r>
          </a:p>
        </p:txBody>
      </p:sp>
      <p:sp>
        <p:nvSpPr>
          <p:cNvPr id="20" name="Text Box 15"/>
          <p:cNvSpPr txBox="1">
            <a:spLocks noChangeArrowheads="1"/>
          </p:cNvSpPr>
          <p:nvPr/>
        </p:nvSpPr>
        <p:spPr bwMode="auto">
          <a:xfrm>
            <a:off x="7619524" y="1524000"/>
            <a:ext cx="128592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Mt.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Gilboa</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1" name="Text Box 15"/>
          <p:cNvSpPr txBox="1">
            <a:spLocks noChangeArrowheads="1"/>
          </p:cNvSpPr>
          <p:nvPr/>
        </p:nvSpPr>
        <p:spPr bwMode="auto">
          <a:xfrm>
            <a:off x="5608158" y="3676455"/>
            <a:ext cx="124284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Tel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Jezreel</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2" name="Text Box 15"/>
          <p:cNvSpPr txBox="1">
            <a:spLocks noChangeArrowheads="1"/>
          </p:cNvSpPr>
          <p:nvPr/>
        </p:nvSpPr>
        <p:spPr bwMode="auto">
          <a:xfrm>
            <a:off x="4798533" y="1920438"/>
            <a:ext cx="120007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Ein</a:t>
            </a: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Harod</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23" name="Line 9"/>
          <p:cNvSpPr>
            <a:spLocks noChangeShapeType="1"/>
          </p:cNvSpPr>
          <p:nvPr/>
        </p:nvSpPr>
        <p:spPr bwMode="auto">
          <a:xfrm>
            <a:off x="5105400" y="2286000"/>
            <a:ext cx="304800" cy="304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6" name="Text Box 15"/>
          <p:cNvSpPr txBox="1">
            <a:spLocks noChangeArrowheads="1"/>
          </p:cNvSpPr>
          <p:nvPr/>
        </p:nvSpPr>
        <p:spPr bwMode="auto">
          <a:xfrm>
            <a:off x="1172817" y="2644616"/>
            <a:ext cx="164820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Tel Ein Jezreel</a:t>
            </a:r>
          </a:p>
        </p:txBody>
      </p:sp>
      <p:sp>
        <p:nvSpPr>
          <p:cNvPr id="27" name="Line 9"/>
          <p:cNvSpPr>
            <a:spLocks noChangeShapeType="1"/>
          </p:cNvSpPr>
          <p:nvPr/>
        </p:nvSpPr>
        <p:spPr bwMode="auto">
          <a:xfrm>
            <a:off x="2501900" y="3044726"/>
            <a:ext cx="384344" cy="460474"/>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28" name="Text Box 15"/>
          <p:cNvSpPr txBox="1">
            <a:spLocks noChangeArrowheads="1"/>
          </p:cNvSpPr>
          <p:nvPr/>
        </p:nvSpPr>
        <p:spPr bwMode="auto">
          <a:xfrm>
            <a:off x="1014436" y="3880708"/>
            <a:ext cx="127791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Ein Jezreel</a:t>
            </a:r>
          </a:p>
        </p:txBody>
      </p:sp>
      <p:sp>
        <p:nvSpPr>
          <p:cNvPr id="29" name="Line 9"/>
          <p:cNvSpPr>
            <a:spLocks noChangeShapeType="1"/>
          </p:cNvSpPr>
          <p:nvPr/>
        </p:nvSpPr>
        <p:spPr bwMode="auto">
          <a:xfrm flipV="1">
            <a:off x="2011975" y="3595672"/>
            <a:ext cx="192172" cy="294918"/>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30" name="Line 9"/>
          <p:cNvSpPr>
            <a:spLocks noChangeShapeType="1"/>
          </p:cNvSpPr>
          <p:nvPr/>
        </p:nvSpPr>
        <p:spPr bwMode="auto">
          <a:xfrm flipH="1" flipV="1">
            <a:off x="4906067" y="3647880"/>
            <a:ext cx="723205" cy="228793"/>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28773312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1b PLBL, PCB size\02 Samaria and the Center\Jezreel Valley\Tel Jezreel aerial from east, tbs11923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5198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Tel Jezreel (aerial view from the east)</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King Joram returned to Jezreel</a:t>
            </a:r>
          </a:p>
        </p:txBody>
      </p:sp>
    </p:spTree>
    <p:extLst>
      <p:ext uri="{BB962C8B-B14F-4D97-AF65-F5344CB8AC3E}">
        <p14:creationId xmlns:p14="http://schemas.microsoft.com/office/powerpoint/2010/main" val="31340223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zreel, Harod Valley, and Hill of Moreh aerial from southeast, ws011215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01384"/>
          </a:xfrm>
          <a:prstGeom prst="rect">
            <a:avLst/>
          </a:prstGeom>
        </p:spPr>
      </p:pic>
      <p:sp>
        <p:nvSpPr>
          <p:cNvPr id="2" name="Text Placeholder 1"/>
          <p:cNvSpPr>
            <a:spLocks noGrp="1"/>
          </p:cNvSpPr>
          <p:nvPr>
            <p:ph type="body" sz="quarter" idx="10"/>
          </p:nvPr>
        </p:nvSpPr>
        <p:spPr/>
        <p:txBody>
          <a:bodyPr/>
          <a:lstStyle/>
          <a:p>
            <a:r>
              <a:rPr lang="en-US"/>
              <a:t>Jezreel, the </a:t>
            </a:r>
            <a:r>
              <a:rPr lang="en-US" err="1"/>
              <a:t>Harod</a:t>
            </a:r>
            <a:r>
              <a:rPr lang="en-US"/>
              <a:t> Valley, and the Hill of </a:t>
            </a:r>
            <a:r>
              <a:rPr lang="en-US" err="1"/>
              <a:t>Moreh</a:t>
            </a:r>
            <a:r>
              <a:rPr lang="en-US"/>
              <a:t> (aerial view from the southeast)</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King Joram returned to Jezreel</a:t>
            </a:r>
          </a:p>
        </p:txBody>
      </p:sp>
    </p:spTree>
    <p:extLst>
      <p:ext uri="{BB962C8B-B14F-4D97-AF65-F5344CB8AC3E}">
        <p14:creationId xmlns:p14="http://schemas.microsoft.com/office/powerpoint/2010/main" val="288999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ell Miqne, Ekron, tb n031500 sr"/>
          <p:cNvPicPr preferRelativeResize="0">
            <a:picLocks noChangeAspect="1" noChangeArrowheads="1"/>
          </p:cNvPicPr>
          <p:nvPr>
            <p:custDataLst>
              <p:tags r:id="rId1"/>
            </p:custDataLst>
          </p:nvPr>
        </p:nvPicPr>
        <p:blipFill>
          <a:blip r:embed="rId4"/>
          <a:srcRect/>
          <a:stretch>
            <a:fillRect/>
          </a:stretch>
        </p:blipFill>
        <p:spPr bwMode="auto">
          <a:xfrm>
            <a:off x="1" y="1"/>
            <a:ext cx="9144000" cy="6858000"/>
          </a:xfrm>
          <a:prstGeom prst="rect">
            <a:avLst/>
          </a:prstGeom>
          <a:noFill/>
          <a:ln w="101600" cmpd="thinThick">
            <a:noFill/>
            <a:miter lim="800000"/>
            <a:headEnd/>
            <a:tailEnd/>
          </a:ln>
        </p:spPr>
      </p:pic>
      <p:sp>
        <p:nvSpPr>
          <p:cNvPr id="2" name="Text Placeholder 1"/>
          <p:cNvSpPr>
            <a:spLocks noGrp="1"/>
          </p:cNvSpPr>
          <p:nvPr>
            <p:ph type="body" sz="quarter" idx="10"/>
          </p:nvPr>
        </p:nvSpPr>
        <p:spPr/>
        <p:txBody>
          <a:bodyPr/>
          <a:lstStyle/>
          <a:p>
            <a:r>
              <a:rPr lang="en-US" dirty="0"/>
              <a:t>Ekron</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She went with her household and stayed in the land of the Philistines for seven years</a:t>
            </a:r>
          </a:p>
        </p:txBody>
      </p:sp>
    </p:spTree>
    <p:extLst>
      <p:ext uri="{BB962C8B-B14F-4D97-AF65-F5344CB8AC3E}">
        <p14:creationId xmlns:p14="http://schemas.microsoft.com/office/powerpoint/2010/main" val="25336349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zreel, Harod Valley, and Hill of Moreh aerial from southeast, ws011215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501384"/>
          </a:xfrm>
          <a:prstGeom prst="rect">
            <a:avLst/>
          </a:prstGeom>
        </p:spPr>
      </p:pic>
      <p:sp>
        <p:nvSpPr>
          <p:cNvPr id="2" name="Text Placeholder 1"/>
          <p:cNvSpPr>
            <a:spLocks noGrp="1"/>
          </p:cNvSpPr>
          <p:nvPr>
            <p:ph type="body" sz="quarter" idx="10"/>
          </p:nvPr>
        </p:nvSpPr>
        <p:spPr/>
        <p:txBody>
          <a:bodyPr/>
          <a:lstStyle/>
          <a:p>
            <a:r>
              <a:rPr lang="en-US" dirty="0"/>
              <a:t>Jezreel, the Harod Valley, and the Hill of Moreh (aerial view from the southeast)</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King Joram returned to Jezreel</a:t>
            </a:r>
          </a:p>
        </p:txBody>
      </p:sp>
      <p:sp>
        <p:nvSpPr>
          <p:cNvPr id="8" name="Text Box 16"/>
          <p:cNvSpPr txBox="1">
            <a:spLocks noChangeArrowheads="1"/>
          </p:cNvSpPr>
          <p:nvPr/>
        </p:nvSpPr>
        <p:spPr bwMode="auto">
          <a:xfrm>
            <a:off x="3581400" y="3352800"/>
            <a:ext cx="89887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Jezreel</a:t>
            </a:r>
          </a:p>
        </p:txBody>
      </p:sp>
      <p:sp>
        <p:nvSpPr>
          <p:cNvPr id="11" name="Text Box 16"/>
          <p:cNvSpPr txBox="1">
            <a:spLocks noChangeArrowheads="1"/>
          </p:cNvSpPr>
          <p:nvPr/>
        </p:nvSpPr>
        <p:spPr bwMode="auto">
          <a:xfrm>
            <a:off x="6507674" y="914400"/>
            <a:ext cx="1282722" cy="338554"/>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Hill of Moreh</a:t>
            </a:r>
          </a:p>
        </p:txBody>
      </p:sp>
      <p:cxnSp>
        <p:nvCxnSpPr>
          <p:cNvPr id="15" name="Straight Connector 14"/>
          <p:cNvCxnSpPr/>
          <p:nvPr/>
        </p:nvCxnSpPr>
        <p:spPr>
          <a:xfrm>
            <a:off x="144639" y="4419600"/>
            <a:ext cx="3756801" cy="1234440"/>
          </a:xfrm>
          <a:prstGeom prst="line">
            <a:avLst/>
          </a:prstGeom>
          <a:noFill/>
          <a:ln w="22225" cap="flat" cmpd="sng" algn="ctr">
            <a:solidFill>
              <a:srgbClr val="FFFFFF"/>
            </a:solidFill>
            <a:prstDash val="sysDash"/>
            <a:round/>
            <a:headEnd type="triangle" w="med" len="med"/>
            <a:tailEnd type="triangle" w="med" len="med"/>
          </a:ln>
          <a:effectLst>
            <a:glow rad="25400">
              <a:srgbClr val="000000">
                <a:alpha val="60000"/>
              </a:srgbClr>
            </a:glow>
            <a:outerShdw blurRad="40000" dist="20000" dir="5400000" rotWithShape="0">
              <a:srgbClr val="000000">
                <a:alpha val="38000"/>
              </a:srgbClr>
            </a:outerShdw>
          </a:effectLst>
        </p:spPr>
      </p:cxnSp>
      <p:sp>
        <p:nvSpPr>
          <p:cNvPr id="16" name="TextBox 15"/>
          <p:cNvSpPr txBox="1"/>
          <p:nvPr/>
        </p:nvSpPr>
        <p:spPr>
          <a:xfrm rot="962943">
            <a:off x="2510299" y="4962752"/>
            <a:ext cx="621965" cy="338554"/>
          </a:xfrm>
          <a:prstGeom prst="rect">
            <a:avLst/>
          </a:prstGeom>
          <a:noFill/>
        </p:spPr>
        <p:txBody>
          <a:bodyPr wrap="none" rtlCol="0">
            <a:spAutoFit/>
          </a:bodyPr>
          <a:lstStyle/>
          <a:p>
            <a:pPr fontAlgn="auto">
              <a:spcBef>
                <a:spcPts val="0"/>
              </a:spcBef>
              <a:spcAft>
                <a:spcPts val="0"/>
              </a:spcAft>
            </a:pPr>
            <a:r>
              <a:rPr lang="en-US" sz="1600">
                <a:solidFill>
                  <a:prstClr val="white"/>
                </a:solidFill>
                <a:effectLst>
                  <a:glow rad="76200">
                    <a:prstClr val="black">
                      <a:alpha val="60000"/>
                    </a:prstClr>
                  </a:glow>
                </a:effectLst>
                <a:latin typeface="Calibri" pitchFamily="34" charset="0"/>
                <a:cs typeface="Calibri" pitchFamily="34" charset="0"/>
              </a:rPr>
              <a:t>moat</a:t>
            </a:r>
          </a:p>
        </p:txBody>
      </p:sp>
      <p:sp>
        <p:nvSpPr>
          <p:cNvPr id="20" name="Freeform 19"/>
          <p:cNvSpPr/>
          <p:nvPr/>
        </p:nvSpPr>
        <p:spPr>
          <a:xfrm>
            <a:off x="3855720" y="4000500"/>
            <a:ext cx="1508760" cy="982980"/>
          </a:xfrm>
          <a:custGeom>
            <a:avLst/>
            <a:gdLst>
              <a:gd name="connsiteX0" fmla="*/ 556260 w 1508760"/>
              <a:gd name="connsiteY0" fmla="*/ 0 h 982980"/>
              <a:gd name="connsiteX1" fmla="*/ 1508760 w 1508760"/>
              <a:gd name="connsiteY1" fmla="*/ 320040 h 982980"/>
              <a:gd name="connsiteX2" fmla="*/ 1135380 w 1508760"/>
              <a:gd name="connsiteY2" fmla="*/ 982980 h 982980"/>
              <a:gd name="connsiteX3" fmla="*/ 0 w 1508760"/>
              <a:gd name="connsiteY3" fmla="*/ 601980 h 982980"/>
              <a:gd name="connsiteX4" fmla="*/ 556260 w 1508760"/>
              <a:gd name="connsiteY4" fmla="*/ 0 h 98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982980">
                <a:moveTo>
                  <a:pt x="556260" y="0"/>
                </a:moveTo>
                <a:lnTo>
                  <a:pt x="1508760" y="320040"/>
                </a:lnTo>
                <a:lnTo>
                  <a:pt x="1135380" y="982980"/>
                </a:lnTo>
                <a:lnTo>
                  <a:pt x="0" y="601980"/>
                </a:lnTo>
                <a:lnTo>
                  <a:pt x="556260" y="0"/>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02920" y="3299460"/>
            <a:ext cx="2948940" cy="1539240"/>
          </a:xfrm>
          <a:custGeom>
            <a:avLst/>
            <a:gdLst>
              <a:gd name="connsiteX0" fmla="*/ 0 w 2865120"/>
              <a:gd name="connsiteY0" fmla="*/ 990600 h 1539240"/>
              <a:gd name="connsiteX1" fmla="*/ 1363980 w 2865120"/>
              <a:gd name="connsiteY1" fmla="*/ 1539240 h 1539240"/>
              <a:gd name="connsiteX2" fmla="*/ 1996440 w 2865120"/>
              <a:gd name="connsiteY2" fmla="*/ 906780 h 1539240"/>
              <a:gd name="connsiteX3" fmla="*/ 2865120 w 2865120"/>
              <a:gd name="connsiteY3" fmla="*/ 358140 h 1539240"/>
              <a:gd name="connsiteX4" fmla="*/ 1866900 w 2865120"/>
              <a:gd name="connsiteY4" fmla="*/ 0 h 1539240"/>
              <a:gd name="connsiteX5" fmla="*/ 53340 w 2865120"/>
              <a:gd name="connsiteY5" fmla="*/ 998220 h 1539240"/>
              <a:gd name="connsiteX6" fmla="*/ 0 w 2865120"/>
              <a:gd name="connsiteY6" fmla="*/ 990600 h 1539240"/>
              <a:gd name="connsiteX0" fmla="*/ 0 w 2865120"/>
              <a:gd name="connsiteY0" fmla="*/ 990600 h 1539240"/>
              <a:gd name="connsiteX1" fmla="*/ 1363980 w 2865120"/>
              <a:gd name="connsiteY1" fmla="*/ 1539240 h 1539240"/>
              <a:gd name="connsiteX2" fmla="*/ 1996440 w 2865120"/>
              <a:gd name="connsiteY2" fmla="*/ 906780 h 1539240"/>
              <a:gd name="connsiteX3" fmla="*/ 2865120 w 2865120"/>
              <a:gd name="connsiteY3" fmla="*/ 358140 h 1539240"/>
              <a:gd name="connsiteX4" fmla="*/ 1866900 w 2865120"/>
              <a:gd name="connsiteY4" fmla="*/ 0 h 1539240"/>
              <a:gd name="connsiteX5" fmla="*/ 53340 w 2865120"/>
              <a:gd name="connsiteY5" fmla="*/ 998220 h 1539240"/>
              <a:gd name="connsiteX6" fmla="*/ 0 w 2865120"/>
              <a:gd name="connsiteY6" fmla="*/ 990600 h 1539240"/>
              <a:gd name="connsiteX0" fmla="*/ 0 w 2865653"/>
              <a:gd name="connsiteY0" fmla="*/ 990600 h 1539240"/>
              <a:gd name="connsiteX1" fmla="*/ 1363980 w 2865653"/>
              <a:gd name="connsiteY1" fmla="*/ 1539240 h 1539240"/>
              <a:gd name="connsiteX2" fmla="*/ 1996440 w 2865653"/>
              <a:gd name="connsiteY2" fmla="*/ 906780 h 1539240"/>
              <a:gd name="connsiteX3" fmla="*/ 2865120 w 2865653"/>
              <a:gd name="connsiteY3" fmla="*/ 358140 h 1539240"/>
              <a:gd name="connsiteX4" fmla="*/ 1866900 w 2865653"/>
              <a:gd name="connsiteY4" fmla="*/ 0 h 1539240"/>
              <a:gd name="connsiteX5" fmla="*/ 53340 w 2865653"/>
              <a:gd name="connsiteY5" fmla="*/ 998220 h 1539240"/>
              <a:gd name="connsiteX6" fmla="*/ 0 w 2865653"/>
              <a:gd name="connsiteY6" fmla="*/ 990600 h 1539240"/>
              <a:gd name="connsiteX0" fmla="*/ 0 w 2865565"/>
              <a:gd name="connsiteY0" fmla="*/ 990600 h 1539240"/>
              <a:gd name="connsiteX1" fmla="*/ 1363980 w 2865565"/>
              <a:gd name="connsiteY1" fmla="*/ 1539240 h 1539240"/>
              <a:gd name="connsiteX2" fmla="*/ 1996440 w 2865565"/>
              <a:gd name="connsiteY2" fmla="*/ 906780 h 1539240"/>
              <a:gd name="connsiteX3" fmla="*/ 2865120 w 2865565"/>
              <a:gd name="connsiteY3" fmla="*/ 358140 h 1539240"/>
              <a:gd name="connsiteX4" fmla="*/ 1866900 w 2865565"/>
              <a:gd name="connsiteY4" fmla="*/ 0 h 1539240"/>
              <a:gd name="connsiteX5" fmla="*/ 53340 w 2865565"/>
              <a:gd name="connsiteY5" fmla="*/ 998220 h 1539240"/>
              <a:gd name="connsiteX6" fmla="*/ 0 w 2865565"/>
              <a:gd name="connsiteY6" fmla="*/ 990600 h 1539240"/>
              <a:gd name="connsiteX0" fmla="*/ 0 w 2865565"/>
              <a:gd name="connsiteY0" fmla="*/ 990600 h 1539240"/>
              <a:gd name="connsiteX1" fmla="*/ 1363980 w 2865565"/>
              <a:gd name="connsiteY1" fmla="*/ 1539240 h 1539240"/>
              <a:gd name="connsiteX2" fmla="*/ 1996440 w 2865565"/>
              <a:gd name="connsiteY2" fmla="*/ 906780 h 1539240"/>
              <a:gd name="connsiteX3" fmla="*/ 2865120 w 2865565"/>
              <a:gd name="connsiteY3" fmla="*/ 358140 h 1539240"/>
              <a:gd name="connsiteX4" fmla="*/ 1866900 w 2865565"/>
              <a:gd name="connsiteY4" fmla="*/ 0 h 1539240"/>
              <a:gd name="connsiteX5" fmla="*/ 53340 w 2865565"/>
              <a:gd name="connsiteY5" fmla="*/ 998220 h 1539240"/>
              <a:gd name="connsiteX6" fmla="*/ 0 w 2865565"/>
              <a:gd name="connsiteY6" fmla="*/ 990600 h 1539240"/>
              <a:gd name="connsiteX0" fmla="*/ 0 w 2865565"/>
              <a:gd name="connsiteY0" fmla="*/ 990600 h 1539240"/>
              <a:gd name="connsiteX1" fmla="*/ 1363980 w 2865565"/>
              <a:gd name="connsiteY1" fmla="*/ 1539240 h 1539240"/>
              <a:gd name="connsiteX2" fmla="*/ 1996440 w 2865565"/>
              <a:gd name="connsiteY2" fmla="*/ 906780 h 1539240"/>
              <a:gd name="connsiteX3" fmla="*/ 2865120 w 2865565"/>
              <a:gd name="connsiteY3" fmla="*/ 358140 h 1539240"/>
              <a:gd name="connsiteX4" fmla="*/ 1866900 w 2865565"/>
              <a:gd name="connsiteY4" fmla="*/ 0 h 1539240"/>
              <a:gd name="connsiteX5" fmla="*/ 53340 w 2865565"/>
              <a:gd name="connsiteY5" fmla="*/ 998220 h 1539240"/>
              <a:gd name="connsiteX6" fmla="*/ 0 w 2865565"/>
              <a:gd name="connsiteY6" fmla="*/ 990600 h 1539240"/>
              <a:gd name="connsiteX0" fmla="*/ 0 w 2865593"/>
              <a:gd name="connsiteY0" fmla="*/ 990600 h 1539240"/>
              <a:gd name="connsiteX1" fmla="*/ 1363980 w 2865593"/>
              <a:gd name="connsiteY1" fmla="*/ 1539240 h 1539240"/>
              <a:gd name="connsiteX2" fmla="*/ 2042160 w 2865593"/>
              <a:gd name="connsiteY2" fmla="*/ 906780 h 1539240"/>
              <a:gd name="connsiteX3" fmla="*/ 2865120 w 2865593"/>
              <a:gd name="connsiteY3" fmla="*/ 358140 h 1539240"/>
              <a:gd name="connsiteX4" fmla="*/ 1866900 w 2865593"/>
              <a:gd name="connsiteY4" fmla="*/ 0 h 1539240"/>
              <a:gd name="connsiteX5" fmla="*/ 53340 w 2865593"/>
              <a:gd name="connsiteY5" fmla="*/ 998220 h 1539240"/>
              <a:gd name="connsiteX6" fmla="*/ 0 w 2865593"/>
              <a:gd name="connsiteY6" fmla="*/ 990600 h 1539240"/>
              <a:gd name="connsiteX0" fmla="*/ 0 w 2865537"/>
              <a:gd name="connsiteY0" fmla="*/ 990600 h 1539240"/>
              <a:gd name="connsiteX1" fmla="*/ 1363980 w 2865537"/>
              <a:gd name="connsiteY1" fmla="*/ 1539240 h 1539240"/>
              <a:gd name="connsiteX2" fmla="*/ 2042160 w 2865537"/>
              <a:gd name="connsiteY2" fmla="*/ 906780 h 1539240"/>
              <a:gd name="connsiteX3" fmla="*/ 2865120 w 2865537"/>
              <a:gd name="connsiteY3" fmla="*/ 358140 h 1539240"/>
              <a:gd name="connsiteX4" fmla="*/ 1866900 w 2865537"/>
              <a:gd name="connsiteY4" fmla="*/ 0 h 1539240"/>
              <a:gd name="connsiteX5" fmla="*/ 53340 w 2865537"/>
              <a:gd name="connsiteY5" fmla="*/ 998220 h 1539240"/>
              <a:gd name="connsiteX6" fmla="*/ 0 w 2865537"/>
              <a:gd name="connsiteY6" fmla="*/ 990600 h 1539240"/>
              <a:gd name="connsiteX0" fmla="*/ 0 w 2865120"/>
              <a:gd name="connsiteY0" fmla="*/ 990600 h 1539240"/>
              <a:gd name="connsiteX1" fmla="*/ 1363980 w 2865120"/>
              <a:gd name="connsiteY1" fmla="*/ 1539240 h 1539240"/>
              <a:gd name="connsiteX2" fmla="*/ 2042160 w 2865120"/>
              <a:gd name="connsiteY2" fmla="*/ 906780 h 1539240"/>
              <a:gd name="connsiteX3" fmla="*/ 2865120 w 2865120"/>
              <a:gd name="connsiteY3" fmla="*/ 358140 h 1539240"/>
              <a:gd name="connsiteX4" fmla="*/ 1866900 w 2865120"/>
              <a:gd name="connsiteY4" fmla="*/ 0 h 1539240"/>
              <a:gd name="connsiteX5" fmla="*/ 53340 w 2865120"/>
              <a:gd name="connsiteY5" fmla="*/ 998220 h 1539240"/>
              <a:gd name="connsiteX6" fmla="*/ 0 w 2865120"/>
              <a:gd name="connsiteY6" fmla="*/ 990600 h 1539240"/>
              <a:gd name="connsiteX0" fmla="*/ 0 w 2811780"/>
              <a:gd name="connsiteY0" fmla="*/ 998220 h 1539240"/>
              <a:gd name="connsiteX1" fmla="*/ 1310640 w 2811780"/>
              <a:gd name="connsiteY1" fmla="*/ 1539240 h 1539240"/>
              <a:gd name="connsiteX2" fmla="*/ 1988820 w 2811780"/>
              <a:gd name="connsiteY2" fmla="*/ 906780 h 1539240"/>
              <a:gd name="connsiteX3" fmla="*/ 2811780 w 2811780"/>
              <a:gd name="connsiteY3" fmla="*/ 358140 h 1539240"/>
              <a:gd name="connsiteX4" fmla="*/ 1813560 w 2811780"/>
              <a:gd name="connsiteY4" fmla="*/ 0 h 1539240"/>
              <a:gd name="connsiteX5" fmla="*/ 0 w 2811780"/>
              <a:gd name="connsiteY5" fmla="*/ 998220 h 1539240"/>
              <a:gd name="connsiteX0" fmla="*/ 0 w 2819400"/>
              <a:gd name="connsiteY0" fmla="*/ 1051560 h 1539240"/>
              <a:gd name="connsiteX1" fmla="*/ 1318260 w 2819400"/>
              <a:gd name="connsiteY1" fmla="*/ 1539240 h 1539240"/>
              <a:gd name="connsiteX2" fmla="*/ 1996440 w 2819400"/>
              <a:gd name="connsiteY2" fmla="*/ 906780 h 1539240"/>
              <a:gd name="connsiteX3" fmla="*/ 2819400 w 2819400"/>
              <a:gd name="connsiteY3" fmla="*/ 358140 h 1539240"/>
              <a:gd name="connsiteX4" fmla="*/ 1821180 w 2819400"/>
              <a:gd name="connsiteY4" fmla="*/ 0 h 1539240"/>
              <a:gd name="connsiteX5" fmla="*/ 0 w 2819400"/>
              <a:gd name="connsiteY5" fmla="*/ 1051560 h 1539240"/>
              <a:gd name="connsiteX0" fmla="*/ 0 w 2819400"/>
              <a:gd name="connsiteY0" fmla="*/ 1051560 h 1539240"/>
              <a:gd name="connsiteX1" fmla="*/ 1318260 w 2819400"/>
              <a:gd name="connsiteY1" fmla="*/ 1539240 h 1539240"/>
              <a:gd name="connsiteX2" fmla="*/ 1996440 w 2819400"/>
              <a:gd name="connsiteY2" fmla="*/ 906780 h 1539240"/>
              <a:gd name="connsiteX3" fmla="*/ 2819400 w 2819400"/>
              <a:gd name="connsiteY3" fmla="*/ 358140 h 1539240"/>
              <a:gd name="connsiteX4" fmla="*/ 1821180 w 2819400"/>
              <a:gd name="connsiteY4" fmla="*/ 0 h 1539240"/>
              <a:gd name="connsiteX5" fmla="*/ 861060 w 2819400"/>
              <a:gd name="connsiteY5" fmla="*/ 518160 h 1539240"/>
              <a:gd name="connsiteX6" fmla="*/ 0 w 2819400"/>
              <a:gd name="connsiteY6" fmla="*/ 1051560 h 1539240"/>
              <a:gd name="connsiteX0" fmla="*/ 0 w 2819400"/>
              <a:gd name="connsiteY0" fmla="*/ 1051560 h 1539240"/>
              <a:gd name="connsiteX1" fmla="*/ 1318260 w 2819400"/>
              <a:gd name="connsiteY1" fmla="*/ 1539240 h 1539240"/>
              <a:gd name="connsiteX2" fmla="*/ 1996440 w 2819400"/>
              <a:gd name="connsiteY2" fmla="*/ 906780 h 1539240"/>
              <a:gd name="connsiteX3" fmla="*/ 2819400 w 2819400"/>
              <a:gd name="connsiteY3" fmla="*/ 358140 h 1539240"/>
              <a:gd name="connsiteX4" fmla="*/ 1821180 w 2819400"/>
              <a:gd name="connsiteY4" fmla="*/ 0 h 1539240"/>
              <a:gd name="connsiteX5" fmla="*/ 861060 w 2819400"/>
              <a:gd name="connsiteY5" fmla="*/ 518160 h 1539240"/>
              <a:gd name="connsiteX6" fmla="*/ 0 w 2819400"/>
              <a:gd name="connsiteY6" fmla="*/ 1051560 h 1539240"/>
              <a:gd name="connsiteX0" fmla="*/ 0 w 2819400"/>
              <a:gd name="connsiteY0" fmla="*/ 1051560 h 1539240"/>
              <a:gd name="connsiteX1" fmla="*/ 1318260 w 2819400"/>
              <a:gd name="connsiteY1" fmla="*/ 1539240 h 1539240"/>
              <a:gd name="connsiteX2" fmla="*/ 1996440 w 2819400"/>
              <a:gd name="connsiteY2" fmla="*/ 906780 h 1539240"/>
              <a:gd name="connsiteX3" fmla="*/ 2819400 w 2819400"/>
              <a:gd name="connsiteY3" fmla="*/ 358140 h 1539240"/>
              <a:gd name="connsiteX4" fmla="*/ 1821180 w 2819400"/>
              <a:gd name="connsiteY4" fmla="*/ 0 h 1539240"/>
              <a:gd name="connsiteX5" fmla="*/ 861060 w 2819400"/>
              <a:gd name="connsiteY5" fmla="*/ 518160 h 1539240"/>
              <a:gd name="connsiteX6" fmla="*/ 0 w 2819400"/>
              <a:gd name="connsiteY6" fmla="*/ 1051560 h 1539240"/>
              <a:gd name="connsiteX0" fmla="*/ 0 w 2819400"/>
              <a:gd name="connsiteY0" fmla="*/ 1051560 h 1539240"/>
              <a:gd name="connsiteX1" fmla="*/ 1318260 w 2819400"/>
              <a:gd name="connsiteY1" fmla="*/ 1539240 h 1539240"/>
              <a:gd name="connsiteX2" fmla="*/ 1996440 w 2819400"/>
              <a:gd name="connsiteY2" fmla="*/ 906780 h 1539240"/>
              <a:gd name="connsiteX3" fmla="*/ 2819400 w 2819400"/>
              <a:gd name="connsiteY3" fmla="*/ 358140 h 1539240"/>
              <a:gd name="connsiteX4" fmla="*/ 1821180 w 2819400"/>
              <a:gd name="connsiteY4" fmla="*/ 0 h 1539240"/>
              <a:gd name="connsiteX5" fmla="*/ 861060 w 2819400"/>
              <a:gd name="connsiteY5" fmla="*/ 518160 h 1539240"/>
              <a:gd name="connsiteX6" fmla="*/ 0 w 2819400"/>
              <a:gd name="connsiteY6" fmla="*/ 1051560 h 1539240"/>
              <a:gd name="connsiteX0" fmla="*/ 0 w 2880360"/>
              <a:gd name="connsiteY0" fmla="*/ 1104900 h 1539240"/>
              <a:gd name="connsiteX1" fmla="*/ 1379220 w 2880360"/>
              <a:gd name="connsiteY1" fmla="*/ 1539240 h 1539240"/>
              <a:gd name="connsiteX2" fmla="*/ 2057400 w 2880360"/>
              <a:gd name="connsiteY2" fmla="*/ 906780 h 1539240"/>
              <a:gd name="connsiteX3" fmla="*/ 2880360 w 2880360"/>
              <a:gd name="connsiteY3" fmla="*/ 358140 h 1539240"/>
              <a:gd name="connsiteX4" fmla="*/ 1882140 w 2880360"/>
              <a:gd name="connsiteY4" fmla="*/ 0 h 1539240"/>
              <a:gd name="connsiteX5" fmla="*/ 922020 w 2880360"/>
              <a:gd name="connsiteY5" fmla="*/ 518160 h 1539240"/>
              <a:gd name="connsiteX6" fmla="*/ 0 w 2880360"/>
              <a:gd name="connsiteY6" fmla="*/ 1104900 h 1539240"/>
              <a:gd name="connsiteX0" fmla="*/ 0 w 2948940"/>
              <a:gd name="connsiteY0" fmla="*/ 1104900 h 1539240"/>
              <a:gd name="connsiteX1" fmla="*/ 1379220 w 2948940"/>
              <a:gd name="connsiteY1" fmla="*/ 1539240 h 1539240"/>
              <a:gd name="connsiteX2" fmla="*/ 2057400 w 2948940"/>
              <a:gd name="connsiteY2" fmla="*/ 906780 h 1539240"/>
              <a:gd name="connsiteX3" fmla="*/ 2948940 w 2948940"/>
              <a:gd name="connsiteY3" fmla="*/ 297180 h 1539240"/>
              <a:gd name="connsiteX4" fmla="*/ 1882140 w 2948940"/>
              <a:gd name="connsiteY4" fmla="*/ 0 h 1539240"/>
              <a:gd name="connsiteX5" fmla="*/ 922020 w 2948940"/>
              <a:gd name="connsiteY5" fmla="*/ 518160 h 1539240"/>
              <a:gd name="connsiteX6" fmla="*/ 0 w 2948940"/>
              <a:gd name="connsiteY6" fmla="*/ 1104900 h 1539240"/>
              <a:gd name="connsiteX0" fmla="*/ 0 w 2948940"/>
              <a:gd name="connsiteY0" fmla="*/ 1104900 h 1539240"/>
              <a:gd name="connsiteX1" fmla="*/ 1379220 w 2948940"/>
              <a:gd name="connsiteY1" fmla="*/ 1539240 h 1539240"/>
              <a:gd name="connsiteX2" fmla="*/ 2057400 w 2948940"/>
              <a:gd name="connsiteY2" fmla="*/ 906780 h 1539240"/>
              <a:gd name="connsiteX3" fmla="*/ 2948940 w 2948940"/>
              <a:gd name="connsiteY3" fmla="*/ 297180 h 1539240"/>
              <a:gd name="connsiteX4" fmla="*/ 1882140 w 2948940"/>
              <a:gd name="connsiteY4" fmla="*/ 0 h 1539240"/>
              <a:gd name="connsiteX5" fmla="*/ 922020 w 2948940"/>
              <a:gd name="connsiteY5" fmla="*/ 518160 h 1539240"/>
              <a:gd name="connsiteX6" fmla="*/ 0 w 2948940"/>
              <a:gd name="connsiteY6" fmla="*/ 1104900 h 153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8940" h="1539240">
                <a:moveTo>
                  <a:pt x="0" y="1104900"/>
                </a:moveTo>
                <a:lnTo>
                  <a:pt x="1379220" y="1539240"/>
                </a:lnTo>
                <a:cubicBezTo>
                  <a:pt x="1711960" y="1281430"/>
                  <a:pt x="1820871" y="1142051"/>
                  <a:pt x="2057400" y="906780"/>
                </a:cubicBezTo>
                <a:cubicBezTo>
                  <a:pt x="2296160" y="669290"/>
                  <a:pt x="2780030" y="402590"/>
                  <a:pt x="2948940" y="297180"/>
                </a:cubicBezTo>
                <a:lnTo>
                  <a:pt x="1882140" y="0"/>
                </a:lnTo>
                <a:cubicBezTo>
                  <a:pt x="1555750" y="26670"/>
                  <a:pt x="1235710" y="334010"/>
                  <a:pt x="922020" y="518160"/>
                </a:cubicBezTo>
                <a:cubicBezTo>
                  <a:pt x="608330" y="702310"/>
                  <a:pt x="287020" y="927100"/>
                  <a:pt x="0" y="1104900"/>
                </a:cubicBez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565318" y="3834825"/>
            <a:ext cx="1598323" cy="584775"/>
          </a:xfrm>
          <a:prstGeom prst="rect">
            <a:avLst/>
          </a:prstGeom>
          <a:noFill/>
        </p:spPr>
        <p:txBody>
          <a:bodyPr wrap="none" rtlCol="0">
            <a:spAutoFit/>
          </a:bodyPr>
          <a:lstStyle/>
          <a:p>
            <a:pPr algn="ctr" fontAlgn="auto">
              <a:spcBef>
                <a:spcPts val="0"/>
              </a:spcBef>
              <a:spcAft>
                <a:spcPts val="0"/>
              </a:spcAft>
            </a:pPr>
            <a:r>
              <a:rPr lang="en-US" sz="1600" dirty="0">
                <a:solidFill>
                  <a:prstClr val="white"/>
                </a:solidFill>
                <a:effectLst>
                  <a:glow rad="76200">
                    <a:prstClr val="black">
                      <a:alpha val="60000"/>
                    </a:prstClr>
                  </a:glow>
                </a:effectLst>
                <a:latin typeface="Calibri" pitchFamily="34" charset="0"/>
                <a:cs typeface="Calibri" pitchFamily="34" charset="0"/>
              </a:rPr>
              <a:t>Area B southeast</a:t>
            </a:r>
          </a:p>
          <a:p>
            <a:pPr algn="ctr" fontAlgn="auto">
              <a:spcBef>
                <a:spcPts val="0"/>
              </a:spcBef>
              <a:spcAft>
                <a:spcPts val="0"/>
              </a:spcAft>
            </a:pPr>
            <a:r>
              <a:rPr lang="en-US" sz="1600" dirty="0">
                <a:solidFill>
                  <a:prstClr val="white"/>
                </a:solidFill>
                <a:effectLst>
                  <a:glow rad="76200">
                    <a:prstClr val="black">
                      <a:alpha val="60000"/>
                    </a:prstClr>
                  </a:glow>
                </a:effectLst>
                <a:latin typeface="Calibri" pitchFamily="34" charset="0"/>
                <a:cs typeface="Calibri" pitchFamily="34" charset="0"/>
              </a:rPr>
              <a:t>corner tower</a:t>
            </a:r>
          </a:p>
        </p:txBody>
      </p:sp>
      <p:sp>
        <p:nvSpPr>
          <p:cNvPr id="12" name="TextBox 11"/>
          <p:cNvSpPr txBox="1"/>
          <p:nvPr/>
        </p:nvSpPr>
        <p:spPr>
          <a:xfrm>
            <a:off x="483326" y="3460522"/>
            <a:ext cx="1144737" cy="584775"/>
          </a:xfrm>
          <a:prstGeom prst="rect">
            <a:avLst/>
          </a:prstGeom>
          <a:noFill/>
        </p:spPr>
        <p:txBody>
          <a:bodyPr wrap="none" rtlCol="0">
            <a:spAutoFit/>
          </a:bodyPr>
          <a:lstStyle/>
          <a:p>
            <a:pPr fontAlgn="auto">
              <a:spcBef>
                <a:spcPts val="0"/>
              </a:spcBef>
              <a:spcAft>
                <a:spcPts val="0"/>
              </a:spcAft>
            </a:pPr>
            <a:r>
              <a:rPr lang="en-US" sz="1600">
                <a:solidFill>
                  <a:prstClr val="white"/>
                </a:solidFill>
                <a:effectLst>
                  <a:glow rad="76200">
                    <a:prstClr val="black">
                      <a:alpha val="60000"/>
                    </a:prstClr>
                  </a:glow>
                </a:effectLst>
                <a:latin typeface="Calibri" pitchFamily="34" charset="0"/>
                <a:cs typeface="Calibri" pitchFamily="34" charset="0"/>
              </a:rPr>
              <a:t>Area A gate</a:t>
            </a:r>
          </a:p>
          <a:p>
            <a:pPr fontAlgn="auto">
              <a:spcBef>
                <a:spcPts val="0"/>
              </a:spcBef>
              <a:spcAft>
                <a:spcPts val="0"/>
              </a:spcAft>
            </a:pPr>
            <a:r>
              <a:rPr lang="en-US" sz="1600">
                <a:solidFill>
                  <a:prstClr val="white"/>
                </a:solidFill>
                <a:effectLst>
                  <a:glow rad="76200">
                    <a:prstClr val="black">
                      <a:alpha val="60000"/>
                    </a:prstClr>
                  </a:glow>
                </a:effectLst>
                <a:latin typeface="Calibri" pitchFamily="34" charset="0"/>
                <a:cs typeface="Calibri" pitchFamily="34" charset="0"/>
              </a:rPr>
              <a:t>excavations</a:t>
            </a:r>
          </a:p>
        </p:txBody>
      </p:sp>
    </p:spTree>
    <p:extLst>
      <p:ext uri="{BB962C8B-B14F-4D97-AF65-F5344CB8AC3E}">
        <p14:creationId xmlns:p14="http://schemas.microsoft.com/office/powerpoint/2010/main" val="15714300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zreel excavations aerial, ws011215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Casemate walls and tower at the northeast corner of Jezreel, 9th century BC (aerial view)</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King Joram returned to Jezreel</a:t>
            </a:r>
          </a:p>
        </p:txBody>
      </p:sp>
    </p:spTree>
    <p:extLst>
      <p:ext uri="{BB962C8B-B14F-4D97-AF65-F5344CB8AC3E}">
        <p14:creationId xmlns:p14="http://schemas.microsoft.com/office/powerpoint/2010/main" val="26416947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zreel excavations aerial, ws011215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Casemate walls and tower at the northeast corner of Jezreel, 9th century BC (aerial view)</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King Joram returned to Jezreel</a:t>
            </a:r>
          </a:p>
        </p:txBody>
      </p:sp>
      <p:sp>
        <p:nvSpPr>
          <p:cNvPr id="6" name="Freeform 5"/>
          <p:cNvSpPr/>
          <p:nvPr/>
        </p:nvSpPr>
        <p:spPr>
          <a:xfrm>
            <a:off x="2192655" y="1435100"/>
            <a:ext cx="6684645" cy="4946650"/>
          </a:xfrm>
          <a:custGeom>
            <a:avLst/>
            <a:gdLst>
              <a:gd name="connsiteX0" fmla="*/ 6743700 w 6743700"/>
              <a:gd name="connsiteY0" fmla="*/ 4076700 h 4457700"/>
              <a:gd name="connsiteX1" fmla="*/ 2209800 w 6743700"/>
              <a:gd name="connsiteY1" fmla="*/ 400050 h 4457700"/>
              <a:gd name="connsiteX2" fmla="*/ 2895600 w 6743700"/>
              <a:gd name="connsiteY2" fmla="*/ 0 h 4457700"/>
              <a:gd name="connsiteX3" fmla="*/ 4572000 w 6743700"/>
              <a:gd name="connsiteY3" fmla="*/ 12954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276600 w 6743700"/>
              <a:gd name="connsiteY10" fmla="*/ 41910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4000500 w 6743700"/>
              <a:gd name="connsiteY16" fmla="*/ 1809750 h 4457700"/>
              <a:gd name="connsiteX17" fmla="*/ 3524250 w 6743700"/>
              <a:gd name="connsiteY17" fmla="*/ 2286000 h 4457700"/>
              <a:gd name="connsiteX18" fmla="*/ 6038850 w 6743700"/>
              <a:gd name="connsiteY18" fmla="*/ 4457700 h 4457700"/>
              <a:gd name="connsiteX19" fmla="*/ 5238750 w 6743700"/>
              <a:gd name="connsiteY19" fmla="*/ 3695700 h 4457700"/>
              <a:gd name="connsiteX20" fmla="*/ 5581650 w 6743700"/>
              <a:gd name="connsiteY20" fmla="*/ 32194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572000 w 6743700"/>
              <a:gd name="connsiteY3" fmla="*/ 12954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4000500 w 6743700"/>
              <a:gd name="connsiteY16" fmla="*/ 1809750 h 4457700"/>
              <a:gd name="connsiteX17" fmla="*/ 3524250 w 6743700"/>
              <a:gd name="connsiteY17" fmla="*/ 2286000 h 4457700"/>
              <a:gd name="connsiteX18" fmla="*/ 6038850 w 6743700"/>
              <a:gd name="connsiteY18" fmla="*/ 4457700 h 4457700"/>
              <a:gd name="connsiteX19" fmla="*/ 5238750 w 6743700"/>
              <a:gd name="connsiteY19" fmla="*/ 3695700 h 4457700"/>
              <a:gd name="connsiteX20" fmla="*/ 5581650 w 6743700"/>
              <a:gd name="connsiteY20" fmla="*/ 32194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4000500 w 6743700"/>
              <a:gd name="connsiteY16" fmla="*/ 1809750 h 4457700"/>
              <a:gd name="connsiteX17" fmla="*/ 3524250 w 6743700"/>
              <a:gd name="connsiteY17" fmla="*/ 2286000 h 4457700"/>
              <a:gd name="connsiteX18" fmla="*/ 6038850 w 6743700"/>
              <a:gd name="connsiteY18" fmla="*/ 4457700 h 4457700"/>
              <a:gd name="connsiteX19" fmla="*/ 5238750 w 6743700"/>
              <a:gd name="connsiteY19" fmla="*/ 3695700 h 4457700"/>
              <a:gd name="connsiteX20" fmla="*/ 5581650 w 6743700"/>
              <a:gd name="connsiteY20" fmla="*/ 32194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4000500 w 6743700"/>
              <a:gd name="connsiteY16" fmla="*/ 1809750 h 4457700"/>
              <a:gd name="connsiteX17" fmla="*/ 3441700 w 6743700"/>
              <a:gd name="connsiteY17" fmla="*/ 2286000 h 4457700"/>
              <a:gd name="connsiteX18" fmla="*/ 6038850 w 6743700"/>
              <a:gd name="connsiteY18" fmla="*/ 4457700 h 4457700"/>
              <a:gd name="connsiteX19" fmla="*/ 5238750 w 6743700"/>
              <a:gd name="connsiteY19" fmla="*/ 3695700 h 4457700"/>
              <a:gd name="connsiteX20" fmla="*/ 5581650 w 6743700"/>
              <a:gd name="connsiteY20" fmla="*/ 32194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238750 w 6743700"/>
              <a:gd name="connsiteY19" fmla="*/ 3695700 h 4457700"/>
              <a:gd name="connsiteX20" fmla="*/ 5581650 w 6743700"/>
              <a:gd name="connsiteY20" fmla="*/ 32194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581650 w 6743700"/>
              <a:gd name="connsiteY20" fmla="*/ 32194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26100 w 6743700"/>
              <a:gd name="connsiteY20" fmla="*/ 31940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45150 w 6743700"/>
              <a:gd name="connsiteY20" fmla="*/ 320675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71800 w 6743700"/>
              <a:gd name="connsiteY14" fmla="*/ 19431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76900 w 6743700"/>
              <a:gd name="connsiteY20"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52750 w 6743700"/>
              <a:gd name="connsiteY14" fmla="*/ 189865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76900 w 6743700"/>
              <a:gd name="connsiteY20"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504950 w 6743700"/>
              <a:gd name="connsiteY8" fmla="*/ 21907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21000 w 6743700"/>
              <a:gd name="connsiteY14" fmla="*/ 18796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76900 w 6743700"/>
              <a:gd name="connsiteY20"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676400 w 6743700"/>
              <a:gd name="connsiteY11" fmla="*/ 1847850 h 4457700"/>
              <a:gd name="connsiteX12" fmla="*/ 1123950 w 6743700"/>
              <a:gd name="connsiteY12" fmla="*/ 1085850 h 4457700"/>
              <a:gd name="connsiteX13" fmla="*/ 1752600 w 6743700"/>
              <a:gd name="connsiteY13" fmla="*/ 781050 h 4457700"/>
              <a:gd name="connsiteX14" fmla="*/ 2921000 w 6743700"/>
              <a:gd name="connsiteY14" fmla="*/ 18796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76900 w 6743700"/>
              <a:gd name="connsiteY20"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123950 w 6743700"/>
              <a:gd name="connsiteY12" fmla="*/ 1085850 h 4457700"/>
              <a:gd name="connsiteX13" fmla="*/ 1752600 w 6743700"/>
              <a:gd name="connsiteY13" fmla="*/ 781050 h 4457700"/>
              <a:gd name="connsiteX14" fmla="*/ 2921000 w 6743700"/>
              <a:gd name="connsiteY14" fmla="*/ 18796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76900 w 6743700"/>
              <a:gd name="connsiteY20"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752600 w 6743700"/>
              <a:gd name="connsiteY13" fmla="*/ 781050 h 4457700"/>
              <a:gd name="connsiteX14" fmla="*/ 2921000 w 6743700"/>
              <a:gd name="connsiteY14" fmla="*/ 1879600 h 4457700"/>
              <a:gd name="connsiteX15" fmla="*/ 3429000 w 6743700"/>
              <a:gd name="connsiteY15" fmla="*/ 1371600 h 4457700"/>
              <a:gd name="connsiteX16" fmla="*/ 3937000 w 6743700"/>
              <a:gd name="connsiteY16" fmla="*/ 1797050 h 4457700"/>
              <a:gd name="connsiteX17" fmla="*/ 3441700 w 6743700"/>
              <a:gd name="connsiteY17" fmla="*/ 2286000 h 4457700"/>
              <a:gd name="connsiteX18" fmla="*/ 6038850 w 6743700"/>
              <a:gd name="connsiteY18" fmla="*/ 4457700 h 4457700"/>
              <a:gd name="connsiteX19" fmla="*/ 5187950 w 6743700"/>
              <a:gd name="connsiteY19" fmla="*/ 3746500 h 4457700"/>
              <a:gd name="connsiteX20" fmla="*/ 5676900 w 6743700"/>
              <a:gd name="connsiteY20"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752600 w 6743700"/>
              <a:gd name="connsiteY13" fmla="*/ 781050 h 4457700"/>
              <a:gd name="connsiteX14" fmla="*/ 2209800 w 6743700"/>
              <a:gd name="connsiteY14" fmla="*/ 400050 h 4457700"/>
              <a:gd name="connsiteX15" fmla="*/ 2921000 w 6743700"/>
              <a:gd name="connsiteY15" fmla="*/ 1879600 h 4457700"/>
              <a:gd name="connsiteX16" fmla="*/ 3429000 w 6743700"/>
              <a:gd name="connsiteY16" fmla="*/ 1371600 h 4457700"/>
              <a:gd name="connsiteX17" fmla="*/ 3937000 w 6743700"/>
              <a:gd name="connsiteY17" fmla="*/ 1797050 h 4457700"/>
              <a:gd name="connsiteX18" fmla="*/ 3441700 w 6743700"/>
              <a:gd name="connsiteY18" fmla="*/ 2286000 h 4457700"/>
              <a:gd name="connsiteX19" fmla="*/ 6038850 w 6743700"/>
              <a:gd name="connsiteY19" fmla="*/ 4457700 h 4457700"/>
              <a:gd name="connsiteX20" fmla="*/ 5187950 w 6743700"/>
              <a:gd name="connsiteY20" fmla="*/ 3746500 h 4457700"/>
              <a:gd name="connsiteX21" fmla="*/ 5676900 w 6743700"/>
              <a:gd name="connsiteY21"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09800 w 6743700"/>
              <a:gd name="connsiteY14" fmla="*/ 400050 h 4457700"/>
              <a:gd name="connsiteX15" fmla="*/ 2921000 w 6743700"/>
              <a:gd name="connsiteY15" fmla="*/ 1879600 h 4457700"/>
              <a:gd name="connsiteX16" fmla="*/ 3429000 w 6743700"/>
              <a:gd name="connsiteY16" fmla="*/ 1371600 h 4457700"/>
              <a:gd name="connsiteX17" fmla="*/ 3937000 w 6743700"/>
              <a:gd name="connsiteY17" fmla="*/ 1797050 h 4457700"/>
              <a:gd name="connsiteX18" fmla="*/ 3441700 w 6743700"/>
              <a:gd name="connsiteY18" fmla="*/ 2286000 h 4457700"/>
              <a:gd name="connsiteX19" fmla="*/ 6038850 w 6743700"/>
              <a:gd name="connsiteY19" fmla="*/ 4457700 h 4457700"/>
              <a:gd name="connsiteX20" fmla="*/ 5187950 w 6743700"/>
              <a:gd name="connsiteY20" fmla="*/ 3746500 h 4457700"/>
              <a:gd name="connsiteX21" fmla="*/ 5676900 w 6743700"/>
              <a:gd name="connsiteY21"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09800 w 6743700"/>
              <a:gd name="connsiteY14" fmla="*/ 400050 h 4457700"/>
              <a:gd name="connsiteX15" fmla="*/ 1631950 w 6743700"/>
              <a:gd name="connsiteY15" fmla="*/ 78740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09800 w 6743700"/>
              <a:gd name="connsiteY14" fmla="*/ 400050 h 4457700"/>
              <a:gd name="connsiteX15" fmla="*/ 1631950 w 6743700"/>
              <a:gd name="connsiteY15" fmla="*/ 78740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41550 w 6743700"/>
              <a:gd name="connsiteY14" fmla="*/ 488950 h 4457700"/>
              <a:gd name="connsiteX15" fmla="*/ 1631950 w 6743700"/>
              <a:gd name="connsiteY15" fmla="*/ 78740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41550 w 6743700"/>
              <a:gd name="connsiteY14" fmla="*/ 488950 h 4457700"/>
              <a:gd name="connsiteX15" fmla="*/ 1631950 w 6743700"/>
              <a:gd name="connsiteY15" fmla="*/ 78740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41550 w 6743700"/>
              <a:gd name="connsiteY14" fmla="*/ 488950 h 4457700"/>
              <a:gd name="connsiteX15" fmla="*/ 1631950 w 6743700"/>
              <a:gd name="connsiteY15" fmla="*/ 78740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03450 w 6743700"/>
              <a:gd name="connsiteY14" fmla="*/ 387350 h 4457700"/>
              <a:gd name="connsiteX15" fmla="*/ 1631950 w 6743700"/>
              <a:gd name="connsiteY15" fmla="*/ 78740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03450 w 6743700"/>
              <a:gd name="connsiteY14" fmla="*/ 387350 h 4457700"/>
              <a:gd name="connsiteX15" fmla="*/ 1631950 w 6743700"/>
              <a:gd name="connsiteY15" fmla="*/ 78740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076700 h 4457700"/>
              <a:gd name="connsiteX1" fmla="*/ 2209800 w 6743700"/>
              <a:gd name="connsiteY1" fmla="*/ 400050 h 4457700"/>
              <a:gd name="connsiteX2" fmla="*/ 2895600 w 6743700"/>
              <a:gd name="connsiteY2" fmla="*/ 0 h 4457700"/>
              <a:gd name="connsiteX3" fmla="*/ 4495800 w 6743700"/>
              <a:gd name="connsiteY3" fmla="*/ 1244600 h 4457700"/>
              <a:gd name="connsiteX4" fmla="*/ 3429000 w 6743700"/>
              <a:gd name="connsiteY4" fmla="*/ 2286000 h 4457700"/>
              <a:gd name="connsiteX5" fmla="*/ 1619250 w 6743700"/>
              <a:gd name="connsiteY5" fmla="*/ 781050 h 4457700"/>
              <a:gd name="connsiteX6" fmla="*/ 0 w 6743700"/>
              <a:gd name="connsiteY6" fmla="*/ 1924050 h 4457700"/>
              <a:gd name="connsiteX7" fmla="*/ 742950 w 6743700"/>
              <a:gd name="connsiteY7" fmla="*/ 1447800 h 4457700"/>
              <a:gd name="connsiteX8" fmla="*/ 1397000 w 6743700"/>
              <a:gd name="connsiteY8" fmla="*/ 2076450 h 4457700"/>
              <a:gd name="connsiteX9" fmla="*/ 647700 w 6743700"/>
              <a:gd name="connsiteY9" fmla="*/ 2743200 h 4457700"/>
              <a:gd name="connsiteX10" fmla="*/ 3340100 w 6743700"/>
              <a:gd name="connsiteY10" fmla="*/ 349250 h 4457700"/>
              <a:gd name="connsiteX11" fmla="*/ 1714500 w 6743700"/>
              <a:gd name="connsiteY11" fmla="*/ 1797050 h 4457700"/>
              <a:gd name="connsiteX12" fmla="*/ 1079500 w 6743700"/>
              <a:gd name="connsiteY12" fmla="*/ 1155700 h 4457700"/>
              <a:gd name="connsiteX13" fmla="*/ 1619250 w 6743700"/>
              <a:gd name="connsiteY13" fmla="*/ 781050 h 4457700"/>
              <a:gd name="connsiteX14" fmla="*/ 2203450 w 6743700"/>
              <a:gd name="connsiteY14" fmla="*/ 387350 h 4457700"/>
              <a:gd name="connsiteX15" fmla="*/ 1625600 w 6743700"/>
              <a:gd name="connsiteY15" fmla="*/ 781050 h 4457700"/>
              <a:gd name="connsiteX16" fmla="*/ 2921000 w 6743700"/>
              <a:gd name="connsiteY16" fmla="*/ 1879600 h 4457700"/>
              <a:gd name="connsiteX17" fmla="*/ 3429000 w 6743700"/>
              <a:gd name="connsiteY17" fmla="*/ 1371600 h 4457700"/>
              <a:gd name="connsiteX18" fmla="*/ 3937000 w 6743700"/>
              <a:gd name="connsiteY18" fmla="*/ 1797050 h 4457700"/>
              <a:gd name="connsiteX19" fmla="*/ 3441700 w 6743700"/>
              <a:gd name="connsiteY19" fmla="*/ 2286000 h 4457700"/>
              <a:gd name="connsiteX20" fmla="*/ 6038850 w 6743700"/>
              <a:gd name="connsiteY20" fmla="*/ 4457700 h 4457700"/>
              <a:gd name="connsiteX21" fmla="*/ 5187950 w 6743700"/>
              <a:gd name="connsiteY21" fmla="*/ 3746500 h 4457700"/>
              <a:gd name="connsiteX22" fmla="*/ 5676900 w 6743700"/>
              <a:gd name="connsiteY22" fmla="*/ 3225800 h 4457700"/>
              <a:gd name="connsiteX0" fmla="*/ 6743700 w 6743700"/>
              <a:gd name="connsiteY0" fmla="*/ 4133850 h 4514850"/>
              <a:gd name="connsiteX1" fmla="*/ 2209800 w 6743700"/>
              <a:gd name="connsiteY1" fmla="*/ 457200 h 4514850"/>
              <a:gd name="connsiteX2" fmla="*/ 2838450 w 6743700"/>
              <a:gd name="connsiteY2" fmla="*/ 0 h 4514850"/>
              <a:gd name="connsiteX3" fmla="*/ 4495800 w 6743700"/>
              <a:gd name="connsiteY3" fmla="*/ 1301750 h 4514850"/>
              <a:gd name="connsiteX4" fmla="*/ 3429000 w 6743700"/>
              <a:gd name="connsiteY4" fmla="*/ 2343150 h 4514850"/>
              <a:gd name="connsiteX5" fmla="*/ 1619250 w 6743700"/>
              <a:gd name="connsiteY5" fmla="*/ 838200 h 4514850"/>
              <a:gd name="connsiteX6" fmla="*/ 0 w 6743700"/>
              <a:gd name="connsiteY6" fmla="*/ 1981200 h 4514850"/>
              <a:gd name="connsiteX7" fmla="*/ 742950 w 6743700"/>
              <a:gd name="connsiteY7" fmla="*/ 1504950 h 4514850"/>
              <a:gd name="connsiteX8" fmla="*/ 1397000 w 6743700"/>
              <a:gd name="connsiteY8" fmla="*/ 2133600 h 4514850"/>
              <a:gd name="connsiteX9" fmla="*/ 647700 w 6743700"/>
              <a:gd name="connsiteY9" fmla="*/ 2800350 h 4514850"/>
              <a:gd name="connsiteX10" fmla="*/ 3340100 w 6743700"/>
              <a:gd name="connsiteY10" fmla="*/ 406400 h 4514850"/>
              <a:gd name="connsiteX11" fmla="*/ 1714500 w 6743700"/>
              <a:gd name="connsiteY11" fmla="*/ 1854200 h 4514850"/>
              <a:gd name="connsiteX12" fmla="*/ 1079500 w 6743700"/>
              <a:gd name="connsiteY12" fmla="*/ 1212850 h 4514850"/>
              <a:gd name="connsiteX13" fmla="*/ 1619250 w 6743700"/>
              <a:gd name="connsiteY13" fmla="*/ 838200 h 4514850"/>
              <a:gd name="connsiteX14" fmla="*/ 2203450 w 6743700"/>
              <a:gd name="connsiteY14" fmla="*/ 444500 h 4514850"/>
              <a:gd name="connsiteX15" fmla="*/ 1625600 w 6743700"/>
              <a:gd name="connsiteY15" fmla="*/ 838200 h 4514850"/>
              <a:gd name="connsiteX16" fmla="*/ 2921000 w 6743700"/>
              <a:gd name="connsiteY16" fmla="*/ 1936750 h 4514850"/>
              <a:gd name="connsiteX17" fmla="*/ 3429000 w 6743700"/>
              <a:gd name="connsiteY17" fmla="*/ 1428750 h 4514850"/>
              <a:gd name="connsiteX18" fmla="*/ 3937000 w 6743700"/>
              <a:gd name="connsiteY18" fmla="*/ 1854200 h 4514850"/>
              <a:gd name="connsiteX19" fmla="*/ 3441700 w 6743700"/>
              <a:gd name="connsiteY19" fmla="*/ 2343150 h 4514850"/>
              <a:gd name="connsiteX20" fmla="*/ 6038850 w 6743700"/>
              <a:gd name="connsiteY20" fmla="*/ 4514850 h 4514850"/>
              <a:gd name="connsiteX21" fmla="*/ 5187950 w 6743700"/>
              <a:gd name="connsiteY21" fmla="*/ 3803650 h 4514850"/>
              <a:gd name="connsiteX22" fmla="*/ 5676900 w 6743700"/>
              <a:gd name="connsiteY22" fmla="*/ 3282950 h 4514850"/>
              <a:gd name="connsiteX0" fmla="*/ 6743700 w 6743700"/>
              <a:gd name="connsiteY0" fmla="*/ 4133850 h 4514850"/>
              <a:gd name="connsiteX1" fmla="*/ 2209800 w 6743700"/>
              <a:gd name="connsiteY1" fmla="*/ 457200 h 4514850"/>
              <a:gd name="connsiteX2" fmla="*/ 2838450 w 6743700"/>
              <a:gd name="connsiteY2" fmla="*/ 0 h 4514850"/>
              <a:gd name="connsiteX3" fmla="*/ 4495800 w 6743700"/>
              <a:gd name="connsiteY3" fmla="*/ 1301750 h 4514850"/>
              <a:gd name="connsiteX4" fmla="*/ 3429000 w 6743700"/>
              <a:gd name="connsiteY4" fmla="*/ 2343150 h 4514850"/>
              <a:gd name="connsiteX5" fmla="*/ 1619250 w 6743700"/>
              <a:gd name="connsiteY5" fmla="*/ 838200 h 4514850"/>
              <a:gd name="connsiteX6" fmla="*/ 0 w 6743700"/>
              <a:gd name="connsiteY6" fmla="*/ 1981200 h 4514850"/>
              <a:gd name="connsiteX7" fmla="*/ 717550 w 6743700"/>
              <a:gd name="connsiteY7" fmla="*/ 1473200 h 4514850"/>
              <a:gd name="connsiteX8" fmla="*/ 1397000 w 6743700"/>
              <a:gd name="connsiteY8" fmla="*/ 2133600 h 4514850"/>
              <a:gd name="connsiteX9" fmla="*/ 647700 w 6743700"/>
              <a:gd name="connsiteY9" fmla="*/ 2800350 h 4514850"/>
              <a:gd name="connsiteX10" fmla="*/ 3340100 w 6743700"/>
              <a:gd name="connsiteY10" fmla="*/ 406400 h 4514850"/>
              <a:gd name="connsiteX11" fmla="*/ 1714500 w 6743700"/>
              <a:gd name="connsiteY11" fmla="*/ 1854200 h 4514850"/>
              <a:gd name="connsiteX12" fmla="*/ 1079500 w 6743700"/>
              <a:gd name="connsiteY12" fmla="*/ 1212850 h 4514850"/>
              <a:gd name="connsiteX13" fmla="*/ 1619250 w 6743700"/>
              <a:gd name="connsiteY13" fmla="*/ 838200 h 4514850"/>
              <a:gd name="connsiteX14" fmla="*/ 2203450 w 6743700"/>
              <a:gd name="connsiteY14" fmla="*/ 444500 h 4514850"/>
              <a:gd name="connsiteX15" fmla="*/ 1625600 w 6743700"/>
              <a:gd name="connsiteY15" fmla="*/ 838200 h 4514850"/>
              <a:gd name="connsiteX16" fmla="*/ 2921000 w 6743700"/>
              <a:gd name="connsiteY16" fmla="*/ 1936750 h 4514850"/>
              <a:gd name="connsiteX17" fmla="*/ 3429000 w 6743700"/>
              <a:gd name="connsiteY17" fmla="*/ 1428750 h 4514850"/>
              <a:gd name="connsiteX18" fmla="*/ 3937000 w 6743700"/>
              <a:gd name="connsiteY18" fmla="*/ 1854200 h 4514850"/>
              <a:gd name="connsiteX19" fmla="*/ 3441700 w 6743700"/>
              <a:gd name="connsiteY19" fmla="*/ 2343150 h 4514850"/>
              <a:gd name="connsiteX20" fmla="*/ 6038850 w 6743700"/>
              <a:gd name="connsiteY20" fmla="*/ 4514850 h 4514850"/>
              <a:gd name="connsiteX21" fmla="*/ 5187950 w 6743700"/>
              <a:gd name="connsiteY21" fmla="*/ 3803650 h 4514850"/>
              <a:gd name="connsiteX22" fmla="*/ 5676900 w 6743700"/>
              <a:gd name="connsiteY22" fmla="*/ 3282950 h 4514850"/>
              <a:gd name="connsiteX0" fmla="*/ 6743700 w 6743700"/>
              <a:gd name="connsiteY0" fmla="*/ 4133850 h 4514850"/>
              <a:gd name="connsiteX1" fmla="*/ 2209800 w 6743700"/>
              <a:gd name="connsiteY1" fmla="*/ 457200 h 4514850"/>
              <a:gd name="connsiteX2" fmla="*/ 2838450 w 6743700"/>
              <a:gd name="connsiteY2" fmla="*/ 0 h 4514850"/>
              <a:gd name="connsiteX3" fmla="*/ 4495800 w 6743700"/>
              <a:gd name="connsiteY3" fmla="*/ 1301750 h 4514850"/>
              <a:gd name="connsiteX4" fmla="*/ 3429000 w 6743700"/>
              <a:gd name="connsiteY4" fmla="*/ 2343150 h 4514850"/>
              <a:gd name="connsiteX5" fmla="*/ 1619250 w 6743700"/>
              <a:gd name="connsiteY5" fmla="*/ 838200 h 4514850"/>
              <a:gd name="connsiteX6" fmla="*/ 0 w 6743700"/>
              <a:gd name="connsiteY6" fmla="*/ 1981200 h 4514850"/>
              <a:gd name="connsiteX7" fmla="*/ 717550 w 6743700"/>
              <a:gd name="connsiteY7" fmla="*/ 1473200 h 4514850"/>
              <a:gd name="connsiteX8" fmla="*/ 1397000 w 6743700"/>
              <a:gd name="connsiteY8" fmla="*/ 2133600 h 4514850"/>
              <a:gd name="connsiteX9" fmla="*/ 647700 w 6743700"/>
              <a:gd name="connsiteY9" fmla="*/ 2800350 h 4514850"/>
              <a:gd name="connsiteX10" fmla="*/ 3340100 w 6743700"/>
              <a:gd name="connsiteY10" fmla="*/ 406400 h 4514850"/>
              <a:gd name="connsiteX11" fmla="*/ 1714500 w 6743700"/>
              <a:gd name="connsiteY11" fmla="*/ 1854200 h 4514850"/>
              <a:gd name="connsiteX12" fmla="*/ 1079500 w 6743700"/>
              <a:gd name="connsiteY12" fmla="*/ 1212850 h 4514850"/>
              <a:gd name="connsiteX13" fmla="*/ 1619250 w 6743700"/>
              <a:gd name="connsiteY13" fmla="*/ 838200 h 4514850"/>
              <a:gd name="connsiteX14" fmla="*/ 2203450 w 6743700"/>
              <a:gd name="connsiteY14" fmla="*/ 444500 h 4514850"/>
              <a:gd name="connsiteX15" fmla="*/ 1625600 w 6743700"/>
              <a:gd name="connsiteY15" fmla="*/ 838200 h 4514850"/>
              <a:gd name="connsiteX16" fmla="*/ 2940050 w 6743700"/>
              <a:gd name="connsiteY16" fmla="*/ 1930400 h 4514850"/>
              <a:gd name="connsiteX17" fmla="*/ 3429000 w 6743700"/>
              <a:gd name="connsiteY17" fmla="*/ 1428750 h 4514850"/>
              <a:gd name="connsiteX18" fmla="*/ 3937000 w 6743700"/>
              <a:gd name="connsiteY18" fmla="*/ 1854200 h 4514850"/>
              <a:gd name="connsiteX19" fmla="*/ 3441700 w 6743700"/>
              <a:gd name="connsiteY19" fmla="*/ 2343150 h 4514850"/>
              <a:gd name="connsiteX20" fmla="*/ 6038850 w 6743700"/>
              <a:gd name="connsiteY20" fmla="*/ 4514850 h 4514850"/>
              <a:gd name="connsiteX21" fmla="*/ 5187950 w 6743700"/>
              <a:gd name="connsiteY21" fmla="*/ 3803650 h 4514850"/>
              <a:gd name="connsiteX22" fmla="*/ 5676900 w 6743700"/>
              <a:gd name="connsiteY22" fmla="*/ 3282950 h 4514850"/>
              <a:gd name="connsiteX0" fmla="*/ 6743700 w 6743700"/>
              <a:gd name="connsiteY0" fmla="*/ 4133850 h 4514850"/>
              <a:gd name="connsiteX1" fmla="*/ 2209800 w 6743700"/>
              <a:gd name="connsiteY1" fmla="*/ 457200 h 4514850"/>
              <a:gd name="connsiteX2" fmla="*/ 2838450 w 6743700"/>
              <a:gd name="connsiteY2" fmla="*/ 0 h 4514850"/>
              <a:gd name="connsiteX3" fmla="*/ 4495800 w 6743700"/>
              <a:gd name="connsiteY3" fmla="*/ 1301750 h 4514850"/>
              <a:gd name="connsiteX4" fmla="*/ 3429000 w 6743700"/>
              <a:gd name="connsiteY4" fmla="*/ 2343150 h 4514850"/>
              <a:gd name="connsiteX5" fmla="*/ 1619250 w 6743700"/>
              <a:gd name="connsiteY5" fmla="*/ 838200 h 4514850"/>
              <a:gd name="connsiteX6" fmla="*/ 0 w 6743700"/>
              <a:gd name="connsiteY6" fmla="*/ 1981200 h 4514850"/>
              <a:gd name="connsiteX7" fmla="*/ 717550 w 6743700"/>
              <a:gd name="connsiteY7" fmla="*/ 1473200 h 4514850"/>
              <a:gd name="connsiteX8" fmla="*/ 1397000 w 6743700"/>
              <a:gd name="connsiteY8" fmla="*/ 2133600 h 4514850"/>
              <a:gd name="connsiteX9" fmla="*/ 590550 w 6743700"/>
              <a:gd name="connsiteY9" fmla="*/ 2781300 h 4514850"/>
              <a:gd name="connsiteX10" fmla="*/ 3340100 w 6743700"/>
              <a:gd name="connsiteY10" fmla="*/ 406400 h 4514850"/>
              <a:gd name="connsiteX11" fmla="*/ 1714500 w 6743700"/>
              <a:gd name="connsiteY11" fmla="*/ 1854200 h 4514850"/>
              <a:gd name="connsiteX12" fmla="*/ 1079500 w 6743700"/>
              <a:gd name="connsiteY12" fmla="*/ 1212850 h 4514850"/>
              <a:gd name="connsiteX13" fmla="*/ 1619250 w 6743700"/>
              <a:gd name="connsiteY13" fmla="*/ 838200 h 4514850"/>
              <a:gd name="connsiteX14" fmla="*/ 2203450 w 6743700"/>
              <a:gd name="connsiteY14" fmla="*/ 444500 h 4514850"/>
              <a:gd name="connsiteX15" fmla="*/ 1625600 w 6743700"/>
              <a:gd name="connsiteY15" fmla="*/ 838200 h 4514850"/>
              <a:gd name="connsiteX16" fmla="*/ 2940050 w 6743700"/>
              <a:gd name="connsiteY16" fmla="*/ 1930400 h 4514850"/>
              <a:gd name="connsiteX17" fmla="*/ 3429000 w 6743700"/>
              <a:gd name="connsiteY17" fmla="*/ 1428750 h 4514850"/>
              <a:gd name="connsiteX18" fmla="*/ 3937000 w 6743700"/>
              <a:gd name="connsiteY18" fmla="*/ 1854200 h 4514850"/>
              <a:gd name="connsiteX19" fmla="*/ 3441700 w 6743700"/>
              <a:gd name="connsiteY19" fmla="*/ 2343150 h 4514850"/>
              <a:gd name="connsiteX20" fmla="*/ 6038850 w 6743700"/>
              <a:gd name="connsiteY20" fmla="*/ 4514850 h 4514850"/>
              <a:gd name="connsiteX21" fmla="*/ 5187950 w 6743700"/>
              <a:gd name="connsiteY21" fmla="*/ 3803650 h 4514850"/>
              <a:gd name="connsiteX22" fmla="*/ 5676900 w 6743700"/>
              <a:gd name="connsiteY22" fmla="*/ 3282950 h 4514850"/>
              <a:gd name="connsiteX0" fmla="*/ 6743700 w 6743700"/>
              <a:gd name="connsiteY0" fmla="*/ 4133850 h 4514850"/>
              <a:gd name="connsiteX1" fmla="*/ 2209800 w 6743700"/>
              <a:gd name="connsiteY1" fmla="*/ 457200 h 4514850"/>
              <a:gd name="connsiteX2" fmla="*/ 2838450 w 6743700"/>
              <a:gd name="connsiteY2" fmla="*/ 0 h 4514850"/>
              <a:gd name="connsiteX3" fmla="*/ 4495800 w 6743700"/>
              <a:gd name="connsiteY3" fmla="*/ 1301750 h 4514850"/>
              <a:gd name="connsiteX4" fmla="*/ 3429000 w 6743700"/>
              <a:gd name="connsiteY4" fmla="*/ 2343150 h 4514850"/>
              <a:gd name="connsiteX5" fmla="*/ 1619250 w 6743700"/>
              <a:gd name="connsiteY5" fmla="*/ 838200 h 4514850"/>
              <a:gd name="connsiteX6" fmla="*/ 0 w 6743700"/>
              <a:gd name="connsiteY6" fmla="*/ 1981200 h 4514850"/>
              <a:gd name="connsiteX7" fmla="*/ 717550 w 6743700"/>
              <a:gd name="connsiteY7" fmla="*/ 1473200 h 4514850"/>
              <a:gd name="connsiteX8" fmla="*/ 1374140 w 6743700"/>
              <a:gd name="connsiteY8" fmla="*/ 2103120 h 4514850"/>
              <a:gd name="connsiteX9" fmla="*/ 590550 w 6743700"/>
              <a:gd name="connsiteY9" fmla="*/ 2781300 h 4514850"/>
              <a:gd name="connsiteX10" fmla="*/ 3340100 w 6743700"/>
              <a:gd name="connsiteY10" fmla="*/ 406400 h 4514850"/>
              <a:gd name="connsiteX11" fmla="*/ 1714500 w 6743700"/>
              <a:gd name="connsiteY11" fmla="*/ 1854200 h 4514850"/>
              <a:gd name="connsiteX12" fmla="*/ 1079500 w 6743700"/>
              <a:gd name="connsiteY12" fmla="*/ 1212850 h 4514850"/>
              <a:gd name="connsiteX13" fmla="*/ 1619250 w 6743700"/>
              <a:gd name="connsiteY13" fmla="*/ 838200 h 4514850"/>
              <a:gd name="connsiteX14" fmla="*/ 2203450 w 6743700"/>
              <a:gd name="connsiteY14" fmla="*/ 444500 h 4514850"/>
              <a:gd name="connsiteX15" fmla="*/ 1625600 w 6743700"/>
              <a:gd name="connsiteY15" fmla="*/ 838200 h 4514850"/>
              <a:gd name="connsiteX16" fmla="*/ 2940050 w 6743700"/>
              <a:gd name="connsiteY16" fmla="*/ 1930400 h 4514850"/>
              <a:gd name="connsiteX17" fmla="*/ 3429000 w 6743700"/>
              <a:gd name="connsiteY17" fmla="*/ 1428750 h 4514850"/>
              <a:gd name="connsiteX18" fmla="*/ 3937000 w 6743700"/>
              <a:gd name="connsiteY18" fmla="*/ 1854200 h 4514850"/>
              <a:gd name="connsiteX19" fmla="*/ 3441700 w 6743700"/>
              <a:gd name="connsiteY19" fmla="*/ 2343150 h 4514850"/>
              <a:gd name="connsiteX20" fmla="*/ 6038850 w 6743700"/>
              <a:gd name="connsiteY20" fmla="*/ 4514850 h 4514850"/>
              <a:gd name="connsiteX21" fmla="*/ 5187950 w 6743700"/>
              <a:gd name="connsiteY21" fmla="*/ 3803650 h 4514850"/>
              <a:gd name="connsiteX22" fmla="*/ 5676900 w 6743700"/>
              <a:gd name="connsiteY22" fmla="*/ 3282950 h 4514850"/>
              <a:gd name="connsiteX0" fmla="*/ 6743700 w 6743700"/>
              <a:gd name="connsiteY0" fmla="*/ 4133850 h 4514850"/>
              <a:gd name="connsiteX1" fmla="*/ 2209800 w 6743700"/>
              <a:gd name="connsiteY1" fmla="*/ 457200 h 4514850"/>
              <a:gd name="connsiteX2" fmla="*/ 2838450 w 6743700"/>
              <a:gd name="connsiteY2" fmla="*/ 0 h 4514850"/>
              <a:gd name="connsiteX3" fmla="*/ 4495800 w 6743700"/>
              <a:gd name="connsiteY3" fmla="*/ 1301750 h 4514850"/>
              <a:gd name="connsiteX4" fmla="*/ 3429000 w 6743700"/>
              <a:gd name="connsiteY4" fmla="*/ 2343150 h 4514850"/>
              <a:gd name="connsiteX5" fmla="*/ 1619250 w 6743700"/>
              <a:gd name="connsiteY5" fmla="*/ 838200 h 4514850"/>
              <a:gd name="connsiteX6" fmla="*/ 0 w 6743700"/>
              <a:gd name="connsiteY6" fmla="*/ 1981200 h 4514850"/>
              <a:gd name="connsiteX7" fmla="*/ 717550 w 6743700"/>
              <a:gd name="connsiteY7" fmla="*/ 1473200 h 4514850"/>
              <a:gd name="connsiteX8" fmla="*/ 1374140 w 6743700"/>
              <a:gd name="connsiteY8" fmla="*/ 2103120 h 4514850"/>
              <a:gd name="connsiteX9" fmla="*/ 590550 w 6743700"/>
              <a:gd name="connsiteY9" fmla="*/ 2781300 h 4514850"/>
              <a:gd name="connsiteX10" fmla="*/ 3340100 w 6743700"/>
              <a:gd name="connsiteY10" fmla="*/ 406400 h 4514850"/>
              <a:gd name="connsiteX11" fmla="*/ 1684020 w 6743700"/>
              <a:gd name="connsiteY11" fmla="*/ 1838960 h 4514850"/>
              <a:gd name="connsiteX12" fmla="*/ 1079500 w 6743700"/>
              <a:gd name="connsiteY12" fmla="*/ 1212850 h 4514850"/>
              <a:gd name="connsiteX13" fmla="*/ 1619250 w 6743700"/>
              <a:gd name="connsiteY13" fmla="*/ 838200 h 4514850"/>
              <a:gd name="connsiteX14" fmla="*/ 2203450 w 6743700"/>
              <a:gd name="connsiteY14" fmla="*/ 444500 h 4514850"/>
              <a:gd name="connsiteX15" fmla="*/ 1625600 w 6743700"/>
              <a:gd name="connsiteY15" fmla="*/ 838200 h 4514850"/>
              <a:gd name="connsiteX16" fmla="*/ 2940050 w 6743700"/>
              <a:gd name="connsiteY16" fmla="*/ 1930400 h 4514850"/>
              <a:gd name="connsiteX17" fmla="*/ 3429000 w 6743700"/>
              <a:gd name="connsiteY17" fmla="*/ 1428750 h 4514850"/>
              <a:gd name="connsiteX18" fmla="*/ 3937000 w 6743700"/>
              <a:gd name="connsiteY18" fmla="*/ 1854200 h 4514850"/>
              <a:gd name="connsiteX19" fmla="*/ 3441700 w 6743700"/>
              <a:gd name="connsiteY19" fmla="*/ 2343150 h 4514850"/>
              <a:gd name="connsiteX20" fmla="*/ 6038850 w 6743700"/>
              <a:gd name="connsiteY20" fmla="*/ 4514850 h 4514850"/>
              <a:gd name="connsiteX21" fmla="*/ 5187950 w 6743700"/>
              <a:gd name="connsiteY21" fmla="*/ 3803650 h 4514850"/>
              <a:gd name="connsiteX22" fmla="*/ 5676900 w 6743700"/>
              <a:gd name="connsiteY22" fmla="*/ 3282950 h 4514850"/>
              <a:gd name="connsiteX0" fmla="*/ 6713220 w 6713220"/>
              <a:gd name="connsiteY0" fmla="*/ 4133850 h 4514850"/>
              <a:gd name="connsiteX1" fmla="*/ 2179320 w 6713220"/>
              <a:gd name="connsiteY1" fmla="*/ 457200 h 4514850"/>
              <a:gd name="connsiteX2" fmla="*/ 2807970 w 6713220"/>
              <a:gd name="connsiteY2" fmla="*/ 0 h 4514850"/>
              <a:gd name="connsiteX3" fmla="*/ 4465320 w 6713220"/>
              <a:gd name="connsiteY3" fmla="*/ 1301750 h 4514850"/>
              <a:gd name="connsiteX4" fmla="*/ 3398520 w 6713220"/>
              <a:gd name="connsiteY4" fmla="*/ 2343150 h 4514850"/>
              <a:gd name="connsiteX5" fmla="*/ 1588770 w 6713220"/>
              <a:gd name="connsiteY5" fmla="*/ 838200 h 4514850"/>
              <a:gd name="connsiteX6" fmla="*/ 0 w 6713220"/>
              <a:gd name="connsiteY6" fmla="*/ 2026920 h 4514850"/>
              <a:gd name="connsiteX7" fmla="*/ 687070 w 6713220"/>
              <a:gd name="connsiteY7" fmla="*/ 1473200 h 4514850"/>
              <a:gd name="connsiteX8" fmla="*/ 1343660 w 6713220"/>
              <a:gd name="connsiteY8" fmla="*/ 2103120 h 4514850"/>
              <a:gd name="connsiteX9" fmla="*/ 560070 w 6713220"/>
              <a:gd name="connsiteY9" fmla="*/ 2781300 h 4514850"/>
              <a:gd name="connsiteX10" fmla="*/ 3309620 w 6713220"/>
              <a:gd name="connsiteY10" fmla="*/ 406400 h 4514850"/>
              <a:gd name="connsiteX11" fmla="*/ 1653540 w 6713220"/>
              <a:gd name="connsiteY11" fmla="*/ 1838960 h 4514850"/>
              <a:gd name="connsiteX12" fmla="*/ 1049020 w 6713220"/>
              <a:gd name="connsiteY12" fmla="*/ 1212850 h 4514850"/>
              <a:gd name="connsiteX13" fmla="*/ 1588770 w 6713220"/>
              <a:gd name="connsiteY13" fmla="*/ 838200 h 4514850"/>
              <a:gd name="connsiteX14" fmla="*/ 2172970 w 6713220"/>
              <a:gd name="connsiteY14" fmla="*/ 444500 h 4514850"/>
              <a:gd name="connsiteX15" fmla="*/ 1595120 w 6713220"/>
              <a:gd name="connsiteY15" fmla="*/ 838200 h 4514850"/>
              <a:gd name="connsiteX16" fmla="*/ 2909570 w 6713220"/>
              <a:gd name="connsiteY16" fmla="*/ 1930400 h 4514850"/>
              <a:gd name="connsiteX17" fmla="*/ 3398520 w 6713220"/>
              <a:gd name="connsiteY17" fmla="*/ 1428750 h 4514850"/>
              <a:gd name="connsiteX18" fmla="*/ 3906520 w 6713220"/>
              <a:gd name="connsiteY18" fmla="*/ 1854200 h 4514850"/>
              <a:gd name="connsiteX19" fmla="*/ 3411220 w 6713220"/>
              <a:gd name="connsiteY19" fmla="*/ 2343150 h 4514850"/>
              <a:gd name="connsiteX20" fmla="*/ 6008370 w 6713220"/>
              <a:gd name="connsiteY20" fmla="*/ 4514850 h 4514850"/>
              <a:gd name="connsiteX21" fmla="*/ 5157470 w 6713220"/>
              <a:gd name="connsiteY21" fmla="*/ 3803650 h 4514850"/>
              <a:gd name="connsiteX22" fmla="*/ 5646420 w 6713220"/>
              <a:gd name="connsiteY22" fmla="*/ 3282950 h 4514850"/>
              <a:gd name="connsiteX0" fmla="*/ 6713220 w 6713220"/>
              <a:gd name="connsiteY0" fmla="*/ 4133850 h 4514850"/>
              <a:gd name="connsiteX1" fmla="*/ 2179320 w 6713220"/>
              <a:gd name="connsiteY1" fmla="*/ 457200 h 4514850"/>
              <a:gd name="connsiteX2" fmla="*/ 2807970 w 6713220"/>
              <a:gd name="connsiteY2" fmla="*/ 0 h 4514850"/>
              <a:gd name="connsiteX3" fmla="*/ 4465320 w 6713220"/>
              <a:gd name="connsiteY3" fmla="*/ 1301750 h 4514850"/>
              <a:gd name="connsiteX4" fmla="*/ 3398520 w 6713220"/>
              <a:gd name="connsiteY4" fmla="*/ 2343150 h 4514850"/>
              <a:gd name="connsiteX5" fmla="*/ 1588770 w 6713220"/>
              <a:gd name="connsiteY5" fmla="*/ 838200 h 4514850"/>
              <a:gd name="connsiteX6" fmla="*/ 0 w 6713220"/>
              <a:gd name="connsiteY6" fmla="*/ 2026920 h 4514850"/>
              <a:gd name="connsiteX7" fmla="*/ 709930 w 6713220"/>
              <a:gd name="connsiteY7" fmla="*/ 1496060 h 4514850"/>
              <a:gd name="connsiteX8" fmla="*/ 1343660 w 6713220"/>
              <a:gd name="connsiteY8" fmla="*/ 2103120 h 4514850"/>
              <a:gd name="connsiteX9" fmla="*/ 560070 w 6713220"/>
              <a:gd name="connsiteY9" fmla="*/ 2781300 h 4514850"/>
              <a:gd name="connsiteX10" fmla="*/ 3309620 w 6713220"/>
              <a:gd name="connsiteY10" fmla="*/ 406400 h 4514850"/>
              <a:gd name="connsiteX11" fmla="*/ 1653540 w 6713220"/>
              <a:gd name="connsiteY11" fmla="*/ 1838960 h 4514850"/>
              <a:gd name="connsiteX12" fmla="*/ 1049020 w 6713220"/>
              <a:gd name="connsiteY12" fmla="*/ 1212850 h 4514850"/>
              <a:gd name="connsiteX13" fmla="*/ 1588770 w 6713220"/>
              <a:gd name="connsiteY13" fmla="*/ 838200 h 4514850"/>
              <a:gd name="connsiteX14" fmla="*/ 2172970 w 6713220"/>
              <a:gd name="connsiteY14" fmla="*/ 444500 h 4514850"/>
              <a:gd name="connsiteX15" fmla="*/ 1595120 w 6713220"/>
              <a:gd name="connsiteY15" fmla="*/ 838200 h 4514850"/>
              <a:gd name="connsiteX16" fmla="*/ 2909570 w 6713220"/>
              <a:gd name="connsiteY16" fmla="*/ 1930400 h 4514850"/>
              <a:gd name="connsiteX17" fmla="*/ 3398520 w 6713220"/>
              <a:gd name="connsiteY17" fmla="*/ 1428750 h 4514850"/>
              <a:gd name="connsiteX18" fmla="*/ 3906520 w 6713220"/>
              <a:gd name="connsiteY18" fmla="*/ 1854200 h 4514850"/>
              <a:gd name="connsiteX19" fmla="*/ 3411220 w 6713220"/>
              <a:gd name="connsiteY19" fmla="*/ 2343150 h 4514850"/>
              <a:gd name="connsiteX20" fmla="*/ 6008370 w 6713220"/>
              <a:gd name="connsiteY20" fmla="*/ 4514850 h 4514850"/>
              <a:gd name="connsiteX21" fmla="*/ 5157470 w 6713220"/>
              <a:gd name="connsiteY21" fmla="*/ 3803650 h 4514850"/>
              <a:gd name="connsiteX22" fmla="*/ 5646420 w 6713220"/>
              <a:gd name="connsiteY22" fmla="*/ 3282950 h 4514850"/>
              <a:gd name="connsiteX0" fmla="*/ 6713220 w 6713220"/>
              <a:gd name="connsiteY0" fmla="*/ 4133850 h 4514850"/>
              <a:gd name="connsiteX1" fmla="*/ 2179320 w 6713220"/>
              <a:gd name="connsiteY1" fmla="*/ 457200 h 4514850"/>
              <a:gd name="connsiteX2" fmla="*/ 2807970 w 6713220"/>
              <a:gd name="connsiteY2" fmla="*/ 0 h 4514850"/>
              <a:gd name="connsiteX3" fmla="*/ 4465320 w 6713220"/>
              <a:gd name="connsiteY3" fmla="*/ 1301750 h 4514850"/>
              <a:gd name="connsiteX4" fmla="*/ 3398520 w 6713220"/>
              <a:gd name="connsiteY4" fmla="*/ 2343150 h 4514850"/>
              <a:gd name="connsiteX5" fmla="*/ 1588770 w 6713220"/>
              <a:gd name="connsiteY5" fmla="*/ 838200 h 4514850"/>
              <a:gd name="connsiteX6" fmla="*/ 0 w 6713220"/>
              <a:gd name="connsiteY6" fmla="*/ 2026920 h 4514850"/>
              <a:gd name="connsiteX7" fmla="*/ 709930 w 6713220"/>
              <a:gd name="connsiteY7" fmla="*/ 1496060 h 4514850"/>
              <a:gd name="connsiteX8" fmla="*/ 1343660 w 6713220"/>
              <a:gd name="connsiteY8" fmla="*/ 2103120 h 4514850"/>
              <a:gd name="connsiteX9" fmla="*/ 560070 w 6713220"/>
              <a:gd name="connsiteY9" fmla="*/ 2781300 h 4514850"/>
              <a:gd name="connsiteX10" fmla="*/ 3309620 w 6713220"/>
              <a:gd name="connsiteY10" fmla="*/ 406400 h 4514850"/>
              <a:gd name="connsiteX11" fmla="*/ 1653540 w 6713220"/>
              <a:gd name="connsiteY11" fmla="*/ 1838960 h 4514850"/>
              <a:gd name="connsiteX12" fmla="*/ 1049020 w 6713220"/>
              <a:gd name="connsiteY12" fmla="*/ 1243330 h 4514850"/>
              <a:gd name="connsiteX13" fmla="*/ 1588770 w 6713220"/>
              <a:gd name="connsiteY13" fmla="*/ 838200 h 4514850"/>
              <a:gd name="connsiteX14" fmla="*/ 2172970 w 6713220"/>
              <a:gd name="connsiteY14" fmla="*/ 444500 h 4514850"/>
              <a:gd name="connsiteX15" fmla="*/ 1595120 w 6713220"/>
              <a:gd name="connsiteY15" fmla="*/ 838200 h 4514850"/>
              <a:gd name="connsiteX16" fmla="*/ 2909570 w 6713220"/>
              <a:gd name="connsiteY16" fmla="*/ 1930400 h 4514850"/>
              <a:gd name="connsiteX17" fmla="*/ 3398520 w 6713220"/>
              <a:gd name="connsiteY17" fmla="*/ 1428750 h 4514850"/>
              <a:gd name="connsiteX18" fmla="*/ 3906520 w 6713220"/>
              <a:gd name="connsiteY18" fmla="*/ 1854200 h 4514850"/>
              <a:gd name="connsiteX19" fmla="*/ 3411220 w 6713220"/>
              <a:gd name="connsiteY19" fmla="*/ 2343150 h 4514850"/>
              <a:gd name="connsiteX20" fmla="*/ 6008370 w 6713220"/>
              <a:gd name="connsiteY20" fmla="*/ 4514850 h 4514850"/>
              <a:gd name="connsiteX21" fmla="*/ 5157470 w 6713220"/>
              <a:gd name="connsiteY21" fmla="*/ 3803650 h 4514850"/>
              <a:gd name="connsiteX22" fmla="*/ 5646420 w 6713220"/>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60195 w 6684645"/>
              <a:gd name="connsiteY13" fmla="*/ 838200 h 4514850"/>
              <a:gd name="connsiteX14" fmla="*/ 2144395 w 6684645"/>
              <a:gd name="connsiteY14" fmla="*/ 444500 h 4514850"/>
              <a:gd name="connsiteX15" fmla="*/ 1566545 w 6684645"/>
              <a:gd name="connsiteY15" fmla="*/ 838200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60195 w 6684645"/>
              <a:gd name="connsiteY13" fmla="*/ 838200 h 4514850"/>
              <a:gd name="connsiteX14" fmla="*/ 2144395 w 6684645"/>
              <a:gd name="connsiteY14" fmla="*/ 444500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79245 w 6684645"/>
              <a:gd name="connsiteY13" fmla="*/ 804862 h 4514850"/>
              <a:gd name="connsiteX14" fmla="*/ 2144395 w 6684645"/>
              <a:gd name="connsiteY14" fmla="*/ 444500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79245 w 6684645"/>
              <a:gd name="connsiteY13" fmla="*/ 804862 h 4514850"/>
              <a:gd name="connsiteX14" fmla="*/ 2144395 w 6684645"/>
              <a:gd name="connsiteY14" fmla="*/ 444500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79245 w 6684645"/>
              <a:gd name="connsiteY13" fmla="*/ 804862 h 4514850"/>
              <a:gd name="connsiteX14" fmla="*/ 2144395 w 6684645"/>
              <a:gd name="connsiteY14" fmla="*/ 444500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95913 w 6684645"/>
              <a:gd name="connsiteY13" fmla="*/ 819150 h 4514850"/>
              <a:gd name="connsiteX14" fmla="*/ 2144395 w 6684645"/>
              <a:gd name="connsiteY14" fmla="*/ 444500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95913 w 6684645"/>
              <a:gd name="connsiteY13" fmla="*/ 819150 h 4514850"/>
              <a:gd name="connsiteX14" fmla="*/ 2144395 w 6684645"/>
              <a:gd name="connsiteY14" fmla="*/ 444500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560195 w 6684645"/>
              <a:gd name="connsiteY5" fmla="*/ 838200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95913 w 6684645"/>
              <a:gd name="connsiteY13" fmla="*/ 819150 h 4514850"/>
              <a:gd name="connsiteX14" fmla="*/ 2156301 w 6684645"/>
              <a:gd name="connsiteY14" fmla="*/ 451644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617345 w 6684645"/>
              <a:gd name="connsiteY5" fmla="*/ 866775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95913 w 6684645"/>
              <a:gd name="connsiteY13" fmla="*/ 819150 h 4514850"/>
              <a:gd name="connsiteX14" fmla="*/ 2156301 w 6684645"/>
              <a:gd name="connsiteY14" fmla="*/ 451644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617345 w 6684645"/>
              <a:gd name="connsiteY5" fmla="*/ 866775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20445 w 6684645"/>
              <a:gd name="connsiteY12" fmla="*/ 1243330 h 4514850"/>
              <a:gd name="connsiteX13" fmla="*/ 1595913 w 6684645"/>
              <a:gd name="connsiteY13" fmla="*/ 819150 h 4514850"/>
              <a:gd name="connsiteX14" fmla="*/ 2156301 w 6684645"/>
              <a:gd name="connsiteY14" fmla="*/ 451644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617345 w 6684645"/>
              <a:gd name="connsiteY5" fmla="*/ 866775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53782 w 6684645"/>
              <a:gd name="connsiteY12" fmla="*/ 1279048 h 4514850"/>
              <a:gd name="connsiteX13" fmla="*/ 1595913 w 6684645"/>
              <a:gd name="connsiteY13" fmla="*/ 819150 h 4514850"/>
              <a:gd name="connsiteX14" fmla="*/ 2156301 w 6684645"/>
              <a:gd name="connsiteY14" fmla="*/ 451644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69945 w 6684645"/>
              <a:gd name="connsiteY4" fmla="*/ 2343150 h 4514850"/>
              <a:gd name="connsiteX5" fmla="*/ 1617345 w 6684645"/>
              <a:gd name="connsiteY5" fmla="*/ 866775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53782 w 6684645"/>
              <a:gd name="connsiteY12" fmla="*/ 1279048 h 4514850"/>
              <a:gd name="connsiteX13" fmla="*/ 1686401 w 6684645"/>
              <a:gd name="connsiteY13" fmla="*/ 812006 h 4514850"/>
              <a:gd name="connsiteX14" fmla="*/ 2156301 w 6684645"/>
              <a:gd name="connsiteY14" fmla="*/ 451644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81851 w 6684645"/>
              <a:gd name="connsiteY4" fmla="*/ 2340769 h 4514850"/>
              <a:gd name="connsiteX5" fmla="*/ 1617345 w 6684645"/>
              <a:gd name="connsiteY5" fmla="*/ 866775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53782 w 6684645"/>
              <a:gd name="connsiteY12" fmla="*/ 1279048 h 4514850"/>
              <a:gd name="connsiteX13" fmla="*/ 1686401 w 6684645"/>
              <a:gd name="connsiteY13" fmla="*/ 812006 h 4514850"/>
              <a:gd name="connsiteX14" fmla="*/ 2156301 w 6684645"/>
              <a:gd name="connsiteY14" fmla="*/ 451644 h 4514850"/>
              <a:gd name="connsiteX15" fmla="*/ 1614170 w 6684645"/>
              <a:gd name="connsiteY15" fmla="*/ 866775 h 4514850"/>
              <a:gd name="connsiteX16" fmla="*/ 2880995 w 6684645"/>
              <a:gd name="connsiteY16" fmla="*/ 1930400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81851 w 6684645"/>
              <a:gd name="connsiteY4" fmla="*/ 2340769 h 4514850"/>
              <a:gd name="connsiteX5" fmla="*/ 1617345 w 6684645"/>
              <a:gd name="connsiteY5" fmla="*/ 866775 h 4514850"/>
              <a:gd name="connsiteX6" fmla="*/ 0 w 6684645"/>
              <a:gd name="connsiteY6" fmla="*/ 2055495 h 4514850"/>
              <a:gd name="connsiteX7" fmla="*/ 681355 w 6684645"/>
              <a:gd name="connsiteY7" fmla="*/ 149606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53782 w 6684645"/>
              <a:gd name="connsiteY12" fmla="*/ 1279048 h 4514850"/>
              <a:gd name="connsiteX13" fmla="*/ 1686401 w 6684645"/>
              <a:gd name="connsiteY13" fmla="*/ 812006 h 4514850"/>
              <a:gd name="connsiteX14" fmla="*/ 2156301 w 6684645"/>
              <a:gd name="connsiteY14" fmla="*/ 451644 h 4514850"/>
              <a:gd name="connsiteX15" fmla="*/ 1614170 w 6684645"/>
              <a:gd name="connsiteY15" fmla="*/ 866775 h 4514850"/>
              <a:gd name="connsiteX16" fmla="*/ 2885757 w 6684645"/>
              <a:gd name="connsiteY16" fmla="*/ 1928018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81851 w 6684645"/>
              <a:gd name="connsiteY4" fmla="*/ 2340769 h 4514850"/>
              <a:gd name="connsiteX5" fmla="*/ 1617345 w 6684645"/>
              <a:gd name="connsiteY5" fmla="*/ 866775 h 4514850"/>
              <a:gd name="connsiteX6" fmla="*/ 0 w 6684645"/>
              <a:gd name="connsiteY6" fmla="*/ 2055495 h 4514850"/>
              <a:gd name="connsiteX7" fmla="*/ 713105 w 6684645"/>
              <a:gd name="connsiteY7" fmla="*/ 152781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53782 w 6684645"/>
              <a:gd name="connsiteY12" fmla="*/ 1279048 h 4514850"/>
              <a:gd name="connsiteX13" fmla="*/ 1686401 w 6684645"/>
              <a:gd name="connsiteY13" fmla="*/ 812006 h 4514850"/>
              <a:gd name="connsiteX14" fmla="*/ 2156301 w 6684645"/>
              <a:gd name="connsiteY14" fmla="*/ 451644 h 4514850"/>
              <a:gd name="connsiteX15" fmla="*/ 1614170 w 6684645"/>
              <a:gd name="connsiteY15" fmla="*/ 866775 h 4514850"/>
              <a:gd name="connsiteX16" fmla="*/ 2885757 w 6684645"/>
              <a:gd name="connsiteY16" fmla="*/ 1928018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81851 w 6684645"/>
              <a:gd name="connsiteY4" fmla="*/ 2340769 h 4514850"/>
              <a:gd name="connsiteX5" fmla="*/ 1617345 w 6684645"/>
              <a:gd name="connsiteY5" fmla="*/ 866775 h 4514850"/>
              <a:gd name="connsiteX6" fmla="*/ 0 w 6684645"/>
              <a:gd name="connsiteY6" fmla="*/ 2055495 h 4514850"/>
              <a:gd name="connsiteX7" fmla="*/ 713105 w 6684645"/>
              <a:gd name="connsiteY7" fmla="*/ 152781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53782 w 6684645"/>
              <a:gd name="connsiteY12" fmla="*/ 1279048 h 4514850"/>
              <a:gd name="connsiteX13" fmla="*/ 1686401 w 6684645"/>
              <a:gd name="connsiteY13" fmla="*/ 812006 h 4514850"/>
              <a:gd name="connsiteX14" fmla="*/ 2156301 w 6684645"/>
              <a:gd name="connsiteY14" fmla="*/ 451644 h 4514850"/>
              <a:gd name="connsiteX15" fmla="*/ 1614170 w 6684645"/>
              <a:gd name="connsiteY15" fmla="*/ 866775 h 4514850"/>
              <a:gd name="connsiteX16" fmla="*/ 2885757 w 6684645"/>
              <a:gd name="connsiteY16" fmla="*/ 1928018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133850 h 4514850"/>
              <a:gd name="connsiteX1" fmla="*/ 2150745 w 6684645"/>
              <a:gd name="connsiteY1" fmla="*/ 457200 h 4514850"/>
              <a:gd name="connsiteX2" fmla="*/ 2779395 w 6684645"/>
              <a:gd name="connsiteY2" fmla="*/ 0 h 4514850"/>
              <a:gd name="connsiteX3" fmla="*/ 4436745 w 6684645"/>
              <a:gd name="connsiteY3" fmla="*/ 1301750 h 4514850"/>
              <a:gd name="connsiteX4" fmla="*/ 3381851 w 6684645"/>
              <a:gd name="connsiteY4" fmla="*/ 2340769 h 4514850"/>
              <a:gd name="connsiteX5" fmla="*/ 1617345 w 6684645"/>
              <a:gd name="connsiteY5" fmla="*/ 866775 h 4514850"/>
              <a:gd name="connsiteX6" fmla="*/ 0 w 6684645"/>
              <a:gd name="connsiteY6" fmla="*/ 2055495 h 4514850"/>
              <a:gd name="connsiteX7" fmla="*/ 713105 w 6684645"/>
              <a:gd name="connsiteY7" fmla="*/ 1527810 h 4514850"/>
              <a:gd name="connsiteX8" fmla="*/ 1315085 w 6684645"/>
              <a:gd name="connsiteY8" fmla="*/ 2103120 h 4514850"/>
              <a:gd name="connsiteX9" fmla="*/ 531495 w 6684645"/>
              <a:gd name="connsiteY9" fmla="*/ 2781300 h 4514850"/>
              <a:gd name="connsiteX10" fmla="*/ 3281045 w 6684645"/>
              <a:gd name="connsiteY10" fmla="*/ 406400 h 4514850"/>
              <a:gd name="connsiteX11" fmla="*/ 1624965 w 6684645"/>
              <a:gd name="connsiteY11" fmla="*/ 1838960 h 4514850"/>
              <a:gd name="connsiteX12" fmla="*/ 1053782 w 6684645"/>
              <a:gd name="connsiteY12" fmla="*/ 1279048 h 4514850"/>
              <a:gd name="connsiteX13" fmla="*/ 1686401 w 6684645"/>
              <a:gd name="connsiteY13" fmla="*/ 812006 h 4514850"/>
              <a:gd name="connsiteX14" fmla="*/ 2156301 w 6684645"/>
              <a:gd name="connsiteY14" fmla="*/ 451644 h 4514850"/>
              <a:gd name="connsiteX15" fmla="*/ 1614170 w 6684645"/>
              <a:gd name="connsiteY15" fmla="*/ 866775 h 4514850"/>
              <a:gd name="connsiteX16" fmla="*/ 2885757 w 6684645"/>
              <a:gd name="connsiteY16" fmla="*/ 1928018 h 4514850"/>
              <a:gd name="connsiteX17" fmla="*/ 3369945 w 6684645"/>
              <a:gd name="connsiteY17" fmla="*/ 1428750 h 4514850"/>
              <a:gd name="connsiteX18" fmla="*/ 3877945 w 6684645"/>
              <a:gd name="connsiteY18" fmla="*/ 1854200 h 4514850"/>
              <a:gd name="connsiteX19" fmla="*/ 3382645 w 6684645"/>
              <a:gd name="connsiteY19" fmla="*/ 2343150 h 4514850"/>
              <a:gd name="connsiteX20" fmla="*/ 5979795 w 6684645"/>
              <a:gd name="connsiteY20" fmla="*/ 4514850 h 4514850"/>
              <a:gd name="connsiteX21" fmla="*/ 5128895 w 6684645"/>
              <a:gd name="connsiteY21" fmla="*/ 3803650 h 4514850"/>
              <a:gd name="connsiteX22" fmla="*/ 5617845 w 6684645"/>
              <a:gd name="connsiteY22" fmla="*/ 3282950 h 4514850"/>
              <a:gd name="connsiteX0" fmla="*/ 6684645 w 6684645"/>
              <a:gd name="connsiteY0" fmla="*/ 4565650 h 4946650"/>
              <a:gd name="connsiteX1" fmla="*/ 2150745 w 6684645"/>
              <a:gd name="connsiteY1" fmla="*/ 889000 h 4946650"/>
              <a:gd name="connsiteX2" fmla="*/ 3306445 w 6684645"/>
              <a:gd name="connsiteY2" fmla="*/ 0 h 4946650"/>
              <a:gd name="connsiteX3" fmla="*/ 4436745 w 6684645"/>
              <a:gd name="connsiteY3" fmla="*/ 1733550 h 4946650"/>
              <a:gd name="connsiteX4" fmla="*/ 3381851 w 6684645"/>
              <a:gd name="connsiteY4" fmla="*/ 2772569 h 4946650"/>
              <a:gd name="connsiteX5" fmla="*/ 1617345 w 6684645"/>
              <a:gd name="connsiteY5" fmla="*/ 1298575 h 4946650"/>
              <a:gd name="connsiteX6" fmla="*/ 0 w 6684645"/>
              <a:gd name="connsiteY6" fmla="*/ 2487295 h 4946650"/>
              <a:gd name="connsiteX7" fmla="*/ 713105 w 6684645"/>
              <a:gd name="connsiteY7" fmla="*/ 1959610 h 4946650"/>
              <a:gd name="connsiteX8" fmla="*/ 1315085 w 6684645"/>
              <a:gd name="connsiteY8" fmla="*/ 2534920 h 4946650"/>
              <a:gd name="connsiteX9" fmla="*/ 531495 w 6684645"/>
              <a:gd name="connsiteY9" fmla="*/ 3213100 h 4946650"/>
              <a:gd name="connsiteX10" fmla="*/ 3281045 w 6684645"/>
              <a:gd name="connsiteY10" fmla="*/ 838200 h 4946650"/>
              <a:gd name="connsiteX11" fmla="*/ 1624965 w 6684645"/>
              <a:gd name="connsiteY11" fmla="*/ 2270760 h 4946650"/>
              <a:gd name="connsiteX12" fmla="*/ 1053782 w 6684645"/>
              <a:gd name="connsiteY12" fmla="*/ 1710848 h 4946650"/>
              <a:gd name="connsiteX13" fmla="*/ 1686401 w 6684645"/>
              <a:gd name="connsiteY13" fmla="*/ 1243806 h 4946650"/>
              <a:gd name="connsiteX14" fmla="*/ 2156301 w 6684645"/>
              <a:gd name="connsiteY14" fmla="*/ 883444 h 4946650"/>
              <a:gd name="connsiteX15" fmla="*/ 1614170 w 6684645"/>
              <a:gd name="connsiteY15" fmla="*/ 1298575 h 4946650"/>
              <a:gd name="connsiteX16" fmla="*/ 2885757 w 6684645"/>
              <a:gd name="connsiteY16" fmla="*/ 2359818 h 4946650"/>
              <a:gd name="connsiteX17" fmla="*/ 3369945 w 6684645"/>
              <a:gd name="connsiteY17" fmla="*/ 1860550 h 4946650"/>
              <a:gd name="connsiteX18" fmla="*/ 3877945 w 6684645"/>
              <a:gd name="connsiteY18" fmla="*/ 2286000 h 4946650"/>
              <a:gd name="connsiteX19" fmla="*/ 3382645 w 6684645"/>
              <a:gd name="connsiteY19" fmla="*/ 2774950 h 4946650"/>
              <a:gd name="connsiteX20" fmla="*/ 5979795 w 6684645"/>
              <a:gd name="connsiteY20" fmla="*/ 4946650 h 4946650"/>
              <a:gd name="connsiteX21" fmla="*/ 5128895 w 6684645"/>
              <a:gd name="connsiteY21" fmla="*/ 4235450 h 4946650"/>
              <a:gd name="connsiteX22" fmla="*/ 5617845 w 6684645"/>
              <a:gd name="connsiteY22"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3381851 w 6684645"/>
              <a:gd name="connsiteY4" fmla="*/ 2772569 h 4946650"/>
              <a:gd name="connsiteX5" fmla="*/ 1617345 w 6684645"/>
              <a:gd name="connsiteY5" fmla="*/ 1298575 h 4946650"/>
              <a:gd name="connsiteX6" fmla="*/ 0 w 6684645"/>
              <a:gd name="connsiteY6" fmla="*/ 2487295 h 4946650"/>
              <a:gd name="connsiteX7" fmla="*/ 713105 w 6684645"/>
              <a:gd name="connsiteY7" fmla="*/ 1959610 h 4946650"/>
              <a:gd name="connsiteX8" fmla="*/ 1315085 w 6684645"/>
              <a:gd name="connsiteY8" fmla="*/ 2534920 h 4946650"/>
              <a:gd name="connsiteX9" fmla="*/ 531495 w 6684645"/>
              <a:gd name="connsiteY9" fmla="*/ 3213100 h 4946650"/>
              <a:gd name="connsiteX10" fmla="*/ 3281045 w 6684645"/>
              <a:gd name="connsiteY10" fmla="*/ 838200 h 4946650"/>
              <a:gd name="connsiteX11" fmla="*/ 1624965 w 6684645"/>
              <a:gd name="connsiteY11" fmla="*/ 2270760 h 4946650"/>
              <a:gd name="connsiteX12" fmla="*/ 1053782 w 6684645"/>
              <a:gd name="connsiteY12" fmla="*/ 1710848 h 4946650"/>
              <a:gd name="connsiteX13" fmla="*/ 1686401 w 6684645"/>
              <a:gd name="connsiteY13" fmla="*/ 1243806 h 4946650"/>
              <a:gd name="connsiteX14" fmla="*/ 2156301 w 6684645"/>
              <a:gd name="connsiteY14" fmla="*/ 883444 h 4946650"/>
              <a:gd name="connsiteX15" fmla="*/ 1614170 w 6684645"/>
              <a:gd name="connsiteY15" fmla="*/ 1298575 h 4946650"/>
              <a:gd name="connsiteX16" fmla="*/ 2885757 w 6684645"/>
              <a:gd name="connsiteY16" fmla="*/ 2359818 h 4946650"/>
              <a:gd name="connsiteX17" fmla="*/ 3369945 w 6684645"/>
              <a:gd name="connsiteY17" fmla="*/ 1860550 h 4946650"/>
              <a:gd name="connsiteX18" fmla="*/ 3877945 w 6684645"/>
              <a:gd name="connsiteY18" fmla="*/ 2286000 h 4946650"/>
              <a:gd name="connsiteX19" fmla="*/ 3382645 w 6684645"/>
              <a:gd name="connsiteY19" fmla="*/ 2774950 h 4946650"/>
              <a:gd name="connsiteX20" fmla="*/ 5979795 w 6684645"/>
              <a:gd name="connsiteY20" fmla="*/ 4946650 h 4946650"/>
              <a:gd name="connsiteX21" fmla="*/ 5128895 w 6684645"/>
              <a:gd name="connsiteY21" fmla="*/ 4235450 h 4946650"/>
              <a:gd name="connsiteX22" fmla="*/ 5617845 w 6684645"/>
              <a:gd name="connsiteY22"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3381851 w 6684645"/>
              <a:gd name="connsiteY4" fmla="*/ 2772569 h 4946650"/>
              <a:gd name="connsiteX5" fmla="*/ 1617345 w 6684645"/>
              <a:gd name="connsiteY5" fmla="*/ 1298575 h 4946650"/>
              <a:gd name="connsiteX6" fmla="*/ 0 w 6684645"/>
              <a:gd name="connsiteY6" fmla="*/ 2487295 h 4946650"/>
              <a:gd name="connsiteX7" fmla="*/ 713105 w 6684645"/>
              <a:gd name="connsiteY7" fmla="*/ 1959610 h 4946650"/>
              <a:gd name="connsiteX8" fmla="*/ 1315085 w 6684645"/>
              <a:gd name="connsiteY8" fmla="*/ 2534920 h 4946650"/>
              <a:gd name="connsiteX9" fmla="*/ 531495 w 6684645"/>
              <a:gd name="connsiteY9" fmla="*/ 3213100 h 4946650"/>
              <a:gd name="connsiteX10" fmla="*/ 3820795 w 6684645"/>
              <a:gd name="connsiteY10" fmla="*/ 361950 h 4946650"/>
              <a:gd name="connsiteX11" fmla="*/ 1624965 w 6684645"/>
              <a:gd name="connsiteY11" fmla="*/ 2270760 h 4946650"/>
              <a:gd name="connsiteX12" fmla="*/ 1053782 w 6684645"/>
              <a:gd name="connsiteY12" fmla="*/ 1710848 h 4946650"/>
              <a:gd name="connsiteX13" fmla="*/ 1686401 w 6684645"/>
              <a:gd name="connsiteY13" fmla="*/ 1243806 h 4946650"/>
              <a:gd name="connsiteX14" fmla="*/ 2156301 w 6684645"/>
              <a:gd name="connsiteY14" fmla="*/ 883444 h 4946650"/>
              <a:gd name="connsiteX15" fmla="*/ 1614170 w 6684645"/>
              <a:gd name="connsiteY15" fmla="*/ 1298575 h 4946650"/>
              <a:gd name="connsiteX16" fmla="*/ 2885757 w 6684645"/>
              <a:gd name="connsiteY16" fmla="*/ 2359818 h 4946650"/>
              <a:gd name="connsiteX17" fmla="*/ 3369945 w 6684645"/>
              <a:gd name="connsiteY17" fmla="*/ 1860550 h 4946650"/>
              <a:gd name="connsiteX18" fmla="*/ 3877945 w 6684645"/>
              <a:gd name="connsiteY18" fmla="*/ 2286000 h 4946650"/>
              <a:gd name="connsiteX19" fmla="*/ 3382645 w 6684645"/>
              <a:gd name="connsiteY19" fmla="*/ 2774950 h 4946650"/>
              <a:gd name="connsiteX20" fmla="*/ 5979795 w 6684645"/>
              <a:gd name="connsiteY20" fmla="*/ 4946650 h 4946650"/>
              <a:gd name="connsiteX21" fmla="*/ 5128895 w 6684645"/>
              <a:gd name="connsiteY21" fmla="*/ 4235450 h 4946650"/>
              <a:gd name="connsiteX22" fmla="*/ 5617845 w 6684645"/>
              <a:gd name="connsiteY22"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3381851 w 6684645"/>
              <a:gd name="connsiteY5" fmla="*/ 2772569 h 4946650"/>
              <a:gd name="connsiteX6" fmla="*/ 1617345 w 6684645"/>
              <a:gd name="connsiteY6" fmla="*/ 1298575 h 4946650"/>
              <a:gd name="connsiteX7" fmla="*/ 0 w 6684645"/>
              <a:gd name="connsiteY7" fmla="*/ 2487295 h 4946650"/>
              <a:gd name="connsiteX8" fmla="*/ 713105 w 6684645"/>
              <a:gd name="connsiteY8" fmla="*/ 1959610 h 4946650"/>
              <a:gd name="connsiteX9" fmla="*/ 1315085 w 6684645"/>
              <a:gd name="connsiteY9" fmla="*/ 2534920 h 4946650"/>
              <a:gd name="connsiteX10" fmla="*/ 531495 w 6684645"/>
              <a:gd name="connsiteY10" fmla="*/ 3213100 h 4946650"/>
              <a:gd name="connsiteX11" fmla="*/ 3820795 w 6684645"/>
              <a:gd name="connsiteY11" fmla="*/ 361950 h 4946650"/>
              <a:gd name="connsiteX12" fmla="*/ 1624965 w 6684645"/>
              <a:gd name="connsiteY12" fmla="*/ 2270760 h 4946650"/>
              <a:gd name="connsiteX13" fmla="*/ 1053782 w 6684645"/>
              <a:gd name="connsiteY13" fmla="*/ 1710848 h 4946650"/>
              <a:gd name="connsiteX14" fmla="*/ 1686401 w 6684645"/>
              <a:gd name="connsiteY14" fmla="*/ 1243806 h 4946650"/>
              <a:gd name="connsiteX15" fmla="*/ 2156301 w 6684645"/>
              <a:gd name="connsiteY15" fmla="*/ 883444 h 4946650"/>
              <a:gd name="connsiteX16" fmla="*/ 1614170 w 6684645"/>
              <a:gd name="connsiteY16" fmla="*/ 1298575 h 4946650"/>
              <a:gd name="connsiteX17" fmla="*/ 2885757 w 6684645"/>
              <a:gd name="connsiteY17" fmla="*/ 2359818 h 4946650"/>
              <a:gd name="connsiteX18" fmla="*/ 3369945 w 6684645"/>
              <a:gd name="connsiteY18" fmla="*/ 1860550 h 4946650"/>
              <a:gd name="connsiteX19" fmla="*/ 3877945 w 6684645"/>
              <a:gd name="connsiteY19" fmla="*/ 2286000 h 4946650"/>
              <a:gd name="connsiteX20" fmla="*/ 3382645 w 6684645"/>
              <a:gd name="connsiteY20" fmla="*/ 2774950 h 4946650"/>
              <a:gd name="connsiteX21" fmla="*/ 5979795 w 6684645"/>
              <a:gd name="connsiteY21" fmla="*/ 4946650 h 4946650"/>
              <a:gd name="connsiteX22" fmla="*/ 5128895 w 6684645"/>
              <a:gd name="connsiteY22" fmla="*/ 4235450 h 4946650"/>
              <a:gd name="connsiteX23" fmla="*/ 5617845 w 6684645"/>
              <a:gd name="connsiteY23"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4354195 w 6684645"/>
              <a:gd name="connsiteY5" fmla="*/ 1816100 h 4946650"/>
              <a:gd name="connsiteX6" fmla="*/ 3381851 w 6684645"/>
              <a:gd name="connsiteY6" fmla="*/ 2772569 h 4946650"/>
              <a:gd name="connsiteX7" fmla="*/ 1617345 w 6684645"/>
              <a:gd name="connsiteY7" fmla="*/ 1298575 h 4946650"/>
              <a:gd name="connsiteX8" fmla="*/ 0 w 6684645"/>
              <a:gd name="connsiteY8" fmla="*/ 2487295 h 4946650"/>
              <a:gd name="connsiteX9" fmla="*/ 713105 w 6684645"/>
              <a:gd name="connsiteY9" fmla="*/ 1959610 h 4946650"/>
              <a:gd name="connsiteX10" fmla="*/ 1315085 w 6684645"/>
              <a:gd name="connsiteY10" fmla="*/ 2534920 h 4946650"/>
              <a:gd name="connsiteX11" fmla="*/ 531495 w 6684645"/>
              <a:gd name="connsiteY11" fmla="*/ 3213100 h 4946650"/>
              <a:gd name="connsiteX12" fmla="*/ 3820795 w 6684645"/>
              <a:gd name="connsiteY12" fmla="*/ 361950 h 4946650"/>
              <a:gd name="connsiteX13" fmla="*/ 1624965 w 6684645"/>
              <a:gd name="connsiteY13" fmla="*/ 2270760 h 4946650"/>
              <a:gd name="connsiteX14" fmla="*/ 1053782 w 6684645"/>
              <a:gd name="connsiteY14" fmla="*/ 1710848 h 4946650"/>
              <a:gd name="connsiteX15" fmla="*/ 1686401 w 6684645"/>
              <a:gd name="connsiteY15" fmla="*/ 1243806 h 4946650"/>
              <a:gd name="connsiteX16" fmla="*/ 2156301 w 6684645"/>
              <a:gd name="connsiteY16" fmla="*/ 883444 h 4946650"/>
              <a:gd name="connsiteX17" fmla="*/ 1614170 w 6684645"/>
              <a:gd name="connsiteY17" fmla="*/ 1298575 h 4946650"/>
              <a:gd name="connsiteX18" fmla="*/ 2885757 w 6684645"/>
              <a:gd name="connsiteY18" fmla="*/ 2359818 h 4946650"/>
              <a:gd name="connsiteX19" fmla="*/ 3369945 w 6684645"/>
              <a:gd name="connsiteY19" fmla="*/ 1860550 h 4946650"/>
              <a:gd name="connsiteX20" fmla="*/ 3877945 w 6684645"/>
              <a:gd name="connsiteY20" fmla="*/ 2286000 h 4946650"/>
              <a:gd name="connsiteX21" fmla="*/ 3382645 w 6684645"/>
              <a:gd name="connsiteY21" fmla="*/ 2774950 h 4946650"/>
              <a:gd name="connsiteX22" fmla="*/ 5979795 w 6684645"/>
              <a:gd name="connsiteY22" fmla="*/ 4946650 h 4946650"/>
              <a:gd name="connsiteX23" fmla="*/ 5128895 w 6684645"/>
              <a:gd name="connsiteY23" fmla="*/ 4235450 h 4946650"/>
              <a:gd name="connsiteX24" fmla="*/ 5617845 w 6684645"/>
              <a:gd name="connsiteY24"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354195 w 6684645"/>
              <a:gd name="connsiteY6" fmla="*/ 181610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9945 w 6684645"/>
              <a:gd name="connsiteY20" fmla="*/ 1860550 h 4946650"/>
              <a:gd name="connsiteX21" fmla="*/ 3877945 w 6684645"/>
              <a:gd name="connsiteY21" fmla="*/ 2286000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354195 w 6684645"/>
              <a:gd name="connsiteY6" fmla="*/ 181610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9945 w 6684645"/>
              <a:gd name="connsiteY20" fmla="*/ 1860550 h 4946650"/>
              <a:gd name="connsiteX21" fmla="*/ 3877945 w 6684645"/>
              <a:gd name="connsiteY21" fmla="*/ 2286000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354195 w 6684645"/>
              <a:gd name="connsiteY6" fmla="*/ 181610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9945 w 6684645"/>
              <a:gd name="connsiteY20" fmla="*/ 1860550 h 4946650"/>
              <a:gd name="connsiteX21" fmla="*/ 3877945 w 6684645"/>
              <a:gd name="connsiteY21" fmla="*/ 2286000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519295 w 6684645"/>
              <a:gd name="connsiteY6" fmla="*/ 163195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9945 w 6684645"/>
              <a:gd name="connsiteY20" fmla="*/ 1860550 h 4946650"/>
              <a:gd name="connsiteX21" fmla="*/ 3877945 w 6684645"/>
              <a:gd name="connsiteY21" fmla="*/ 2286000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519295 w 6684645"/>
              <a:gd name="connsiteY6" fmla="*/ 163195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9945 w 6684645"/>
              <a:gd name="connsiteY20" fmla="*/ 1860550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519295 w 6684645"/>
              <a:gd name="connsiteY6" fmla="*/ 163195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2801 w 6684645"/>
              <a:gd name="connsiteY20" fmla="*/ 1870075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519295 w 6684645"/>
              <a:gd name="connsiteY6" fmla="*/ 163195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2801 w 6684645"/>
              <a:gd name="connsiteY20" fmla="*/ 1870075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519295 w 6684645"/>
              <a:gd name="connsiteY6" fmla="*/ 163195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2801 w 6684645"/>
              <a:gd name="connsiteY20" fmla="*/ 1870075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538345 w 6684645"/>
              <a:gd name="connsiteY4" fmla="*/ 1638300 h 4946650"/>
              <a:gd name="connsiteX5" fmla="*/ 2798445 w 6684645"/>
              <a:gd name="connsiteY5" fmla="*/ 400050 h 4946650"/>
              <a:gd name="connsiteX6" fmla="*/ 4443095 w 6684645"/>
              <a:gd name="connsiteY6" fmla="*/ 171577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2801 w 6684645"/>
              <a:gd name="connsiteY20" fmla="*/ 1870075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439920 w 6684645"/>
              <a:gd name="connsiteY4" fmla="*/ 1720850 h 4946650"/>
              <a:gd name="connsiteX5" fmla="*/ 2798445 w 6684645"/>
              <a:gd name="connsiteY5" fmla="*/ 400050 h 4946650"/>
              <a:gd name="connsiteX6" fmla="*/ 4443095 w 6684645"/>
              <a:gd name="connsiteY6" fmla="*/ 171577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2801 w 6684645"/>
              <a:gd name="connsiteY20" fmla="*/ 1870075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5001895 w 6684645"/>
              <a:gd name="connsiteY3" fmla="*/ 1187450 h 4946650"/>
              <a:gd name="connsiteX4" fmla="*/ 4439920 w 6684645"/>
              <a:gd name="connsiteY4" fmla="*/ 1720850 h 4946650"/>
              <a:gd name="connsiteX5" fmla="*/ 2798445 w 6684645"/>
              <a:gd name="connsiteY5" fmla="*/ 400050 h 4946650"/>
              <a:gd name="connsiteX6" fmla="*/ 4443095 w 6684645"/>
              <a:gd name="connsiteY6" fmla="*/ 171577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2801 w 6684645"/>
              <a:gd name="connsiteY20" fmla="*/ 1870075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 name="connsiteX0" fmla="*/ 6684645 w 6684645"/>
              <a:gd name="connsiteY0" fmla="*/ 4565650 h 4946650"/>
              <a:gd name="connsiteX1" fmla="*/ 2150745 w 6684645"/>
              <a:gd name="connsiteY1" fmla="*/ 889000 h 4946650"/>
              <a:gd name="connsiteX2" fmla="*/ 3306445 w 6684645"/>
              <a:gd name="connsiteY2" fmla="*/ 0 h 4946650"/>
              <a:gd name="connsiteX3" fmla="*/ 4932045 w 6684645"/>
              <a:gd name="connsiteY3" fmla="*/ 1225550 h 4946650"/>
              <a:gd name="connsiteX4" fmla="*/ 4439920 w 6684645"/>
              <a:gd name="connsiteY4" fmla="*/ 1720850 h 4946650"/>
              <a:gd name="connsiteX5" fmla="*/ 2798445 w 6684645"/>
              <a:gd name="connsiteY5" fmla="*/ 400050 h 4946650"/>
              <a:gd name="connsiteX6" fmla="*/ 4443095 w 6684645"/>
              <a:gd name="connsiteY6" fmla="*/ 1715770 h 4946650"/>
              <a:gd name="connsiteX7" fmla="*/ 3381851 w 6684645"/>
              <a:gd name="connsiteY7" fmla="*/ 2772569 h 4946650"/>
              <a:gd name="connsiteX8" fmla="*/ 1617345 w 6684645"/>
              <a:gd name="connsiteY8" fmla="*/ 1298575 h 4946650"/>
              <a:gd name="connsiteX9" fmla="*/ 0 w 6684645"/>
              <a:gd name="connsiteY9" fmla="*/ 2487295 h 4946650"/>
              <a:gd name="connsiteX10" fmla="*/ 713105 w 6684645"/>
              <a:gd name="connsiteY10" fmla="*/ 1959610 h 4946650"/>
              <a:gd name="connsiteX11" fmla="*/ 1315085 w 6684645"/>
              <a:gd name="connsiteY11" fmla="*/ 2534920 h 4946650"/>
              <a:gd name="connsiteX12" fmla="*/ 531495 w 6684645"/>
              <a:gd name="connsiteY12" fmla="*/ 3213100 h 4946650"/>
              <a:gd name="connsiteX13" fmla="*/ 3820795 w 6684645"/>
              <a:gd name="connsiteY13" fmla="*/ 361950 h 4946650"/>
              <a:gd name="connsiteX14" fmla="*/ 1624965 w 6684645"/>
              <a:gd name="connsiteY14" fmla="*/ 2270760 h 4946650"/>
              <a:gd name="connsiteX15" fmla="*/ 1053782 w 6684645"/>
              <a:gd name="connsiteY15" fmla="*/ 1710848 h 4946650"/>
              <a:gd name="connsiteX16" fmla="*/ 1686401 w 6684645"/>
              <a:gd name="connsiteY16" fmla="*/ 1243806 h 4946650"/>
              <a:gd name="connsiteX17" fmla="*/ 2156301 w 6684645"/>
              <a:gd name="connsiteY17" fmla="*/ 883444 h 4946650"/>
              <a:gd name="connsiteX18" fmla="*/ 1614170 w 6684645"/>
              <a:gd name="connsiteY18" fmla="*/ 1298575 h 4946650"/>
              <a:gd name="connsiteX19" fmla="*/ 2885757 w 6684645"/>
              <a:gd name="connsiteY19" fmla="*/ 2359818 h 4946650"/>
              <a:gd name="connsiteX20" fmla="*/ 3362801 w 6684645"/>
              <a:gd name="connsiteY20" fmla="*/ 1870075 h 4946650"/>
              <a:gd name="connsiteX21" fmla="*/ 3873183 w 6684645"/>
              <a:gd name="connsiteY21" fmla="*/ 2281237 h 4946650"/>
              <a:gd name="connsiteX22" fmla="*/ 3382645 w 6684645"/>
              <a:gd name="connsiteY22" fmla="*/ 2774950 h 4946650"/>
              <a:gd name="connsiteX23" fmla="*/ 5979795 w 6684645"/>
              <a:gd name="connsiteY23" fmla="*/ 4946650 h 4946650"/>
              <a:gd name="connsiteX24" fmla="*/ 5128895 w 6684645"/>
              <a:gd name="connsiteY24" fmla="*/ 4235450 h 4946650"/>
              <a:gd name="connsiteX25" fmla="*/ 5617845 w 6684645"/>
              <a:gd name="connsiteY25" fmla="*/ 3714750 h 494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84645" h="4946650">
                <a:moveTo>
                  <a:pt x="6684645" y="4565650"/>
                </a:moveTo>
                <a:lnTo>
                  <a:pt x="2150745" y="889000"/>
                </a:lnTo>
                <a:lnTo>
                  <a:pt x="3306445" y="0"/>
                </a:lnTo>
                <a:lnTo>
                  <a:pt x="4932045" y="1225550"/>
                </a:lnTo>
                <a:cubicBezTo>
                  <a:pt x="4769062" y="1382183"/>
                  <a:pt x="4602903" y="1564217"/>
                  <a:pt x="4439920" y="1720850"/>
                </a:cubicBezTo>
                <a:cubicBezTo>
                  <a:pt x="4319270" y="1617133"/>
                  <a:pt x="2917244" y="487098"/>
                  <a:pt x="2798445" y="400050"/>
                </a:cubicBezTo>
                <a:cubicBezTo>
                  <a:pt x="2901103" y="477308"/>
                  <a:pt x="4284477" y="1605042"/>
                  <a:pt x="4443095" y="1715770"/>
                </a:cubicBezTo>
                <a:lnTo>
                  <a:pt x="3381851" y="2772569"/>
                </a:lnTo>
                <a:lnTo>
                  <a:pt x="1617345" y="1298575"/>
                </a:lnTo>
                <a:lnTo>
                  <a:pt x="0" y="2487295"/>
                </a:lnTo>
                <a:lnTo>
                  <a:pt x="713105" y="1959610"/>
                </a:lnTo>
                <a:lnTo>
                  <a:pt x="1315085" y="2534920"/>
                </a:lnTo>
                <a:lnTo>
                  <a:pt x="531495" y="3213100"/>
                </a:lnTo>
                <a:lnTo>
                  <a:pt x="3820795" y="361950"/>
                </a:lnTo>
                <a:lnTo>
                  <a:pt x="1624965" y="2270760"/>
                </a:lnTo>
                <a:lnTo>
                  <a:pt x="1053782" y="1710848"/>
                </a:lnTo>
                <a:cubicBezTo>
                  <a:pt x="1160462" y="1638511"/>
                  <a:pt x="1502648" y="1381707"/>
                  <a:pt x="1686401" y="1243806"/>
                </a:cubicBezTo>
                <a:cubicBezTo>
                  <a:pt x="1870154" y="1105905"/>
                  <a:pt x="2046499" y="965994"/>
                  <a:pt x="2156301" y="883444"/>
                </a:cubicBezTo>
                <a:cubicBezTo>
                  <a:pt x="2012368" y="988219"/>
                  <a:pt x="1758103" y="1203325"/>
                  <a:pt x="1614170" y="1298575"/>
                </a:cubicBezTo>
                <a:lnTo>
                  <a:pt x="2885757" y="2359818"/>
                </a:lnTo>
                <a:lnTo>
                  <a:pt x="3362801" y="1870075"/>
                </a:lnTo>
                <a:lnTo>
                  <a:pt x="3873183" y="2281237"/>
                </a:lnTo>
                <a:lnTo>
                  <a:pt x="3382645" y="2774950"/>
                </a:lnTo>
                <a:lnTo>
                  <a:pt x="5979795" y="4946650"/>
                </a:lnTo>
                <a:lnTo>
                  <a:pt x="5128895" y="4235450"/>
                </a:lnTo>
                <a:lnTo>
                  <a:pt x="5617845" y="3714750"/>
                </a:lnTo>
              </a:path>
            </a:pathLst>
          </a:custGeom>
          <a:noFill/>
          <a:ln w="88900">
            <a:solidFill>
              <a:srgbClr val="FFFFFF">
                <a:alpha val="52000"/>
              </a:srgb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6"/>
          <p:cNvSpPr txBox="1">
            <a:spLocks noChangeArrowheads="1"/>
          </p:cNvSpPr>
          <p:nvPr/>
        </p:nvSpPr>
        <p:spPr bwMode="auto">
          <a:xfrm rot="2493986">
            <a:off x="5880764" y="4419600"/>
            <a:ext cx="167225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casemate wall</a:t>
            </a:r>
          </a:p>
        </p:txBody>
      </p:sp>
      <p:sp>
        <p:nvSpPr>
          <p:cNvPr id="8" name="Text Box 16"/>
          <p:cNvSpPr txBox="1">
            <a:spLocks noChangeArrowheads="1"/>
          </p:cNvSpPr>
          <p:nvPr/>
        </p:nvSpPr>
        <p:spPr bwMode="auto">
          <a:xfrm rot="19338327">
            <a:off x="2358029" y="3543300"/>
            <a:ext cx="167225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casemate wall</a:t>
            </a:r>
          </a:p>
        </p:txBody>
      </p:sp>
      <p:sp>
        <p:nvSpPr>
          <p:cNvPr id="9" name="Text Box 16"/>
          <p:cNvSpPr txBox="1">
            <a:spLocks noChangeArrowheads="1"/>
          </p:cNvSpPr>
          <p:nvPr/>
        </p:nvSpPr>
        <p:spPr bwMode="auto">
          <a:xfrm rot="2231213">
            <a:off x="5258666" y="2558073"/>
            <a:ext cx="80663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tower</a:t>
            </a:r>
          </a:p>
        </p:txBody>
      </p:sp>
    </p:spTree>
    <p:extLst>
      <p:ext uri="{BB962C8B-B14F-4D97-AF65-F5344CB8AC3E}">
        <p14:creationId xmlns:p14="http://schemas.microsoft.com/office/powerpoint/2010/main" val="5512535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12332" y="369332"/>
            <a:ext cx="6150340" cy="6150340"/>
            <a:chOff x="1512332" y="369332"/>
            <a:chExt cx="6150340" cy="6150340"/>
          </a:xfrm>
        </p:grpSpPr>
        <p:pic>
          <p:nvPicPr>
            <p:cNvPr id="2050" name="Picture 2" descr="C:\Users\Kris\Documents\Bolen\Sosias_Painter_ARV_21_1_Achilles_tending_Patroklos_-_Herakles_entering_Olympus_(03) ArchaiOptix healing injury 500 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332" y="369332"/>
              <a:ext cx="6150340" cy="615034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ris\Downloads\Patrokl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706" y="4241006"/>
              <a:ext cx="603250" cy="6858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EDF2BFB0-A775-4F09-8A66-BA7846E0C917}"/>
              </a:ext>
            </a:extLst>
          </p:cNvPr>
          <p:cNvSpPr>
            <a:spLocks noGrp="1"/>
          </p:cNvSpPr>
          <p:nvPr>
            <p:ph type="body" sz="quarter" idx="10"/>
          </p:nvPr>
        </p:nvSpPr>
        <p:spPr/>
        <p:txBody>
          <a:bodyPr/>
          <a:lstStyle/>
          <a:p>
            <a:r>
              <a:rPr lang="en-US" dirty="0">
                <a:latin typeface="Calibri"/>
                <a:cs typeface="Calibri"/>
              </a:rPr>
              <a:t>Red-figure kylix with Achilles tending to his wounded friend, from Vulci, circa 500 BC</a:t>
            </a:r>
            <a:endParaRPr lang="ja-JP" dirty="0"/>
          </a:p>
        </p:txBody>
      </p:sp>
      <p:sp>
        <p:nvSpPr>
          <p:cNvPr id="3" name="Text Placeholder 2">
            <a:extLst>
              <a:ext uri="{FF2B5EF4-FFF2-40B4-BE49-F238E27FC236}">
                <a16:creationId xmlns:a16="http://schemas.microsoft.com/office/drawing/2014/main" id="{CF7B5150-15EA-4B55-B55C-A206274C19A7}"/>
              </a:ext>
            </a:extLst>
          </p:cNvPr>
          <p:cNvSpPr>
            <a:spLocks noGrp="1"/>
          </p:cNvSpPr>
          <p:nvPr>
            <p:ph type="body" sz="quarter" idx="12"/>
          </p:nvPr>
        </p:nvSpPr>
        <p:spPr/>
        <p:txBody>
          <a:bodyPr/>
          <a:lstStyle/>
          <a:p>
            <a:r>
              <a:rPr lang="en-US" dirty="0"/>
              <a:t>8:29</a:t>
            </a:r>
          </a:p>
        </p:txBody>
      </p:sp>
      <p:sp>
        <p:nvSpPr>
          <p:cNvPr id="4" name="Title 3">
            <a:extLst>
              <a:ext uri="{FF2B5EF4-FFF2-40B4-BE49-F238E27FC236}">
                <a16:creationId xmlns:a16="http://schemas.microsoft.com/office/drawing/2014/main" id="{4DDC6071-FED3-4214-A72A-792126AF45EA}"/>
              </a:ext>
            </a:extLst>
          </p:cNvPr>
          <p:cNvSpPr>
            <a:spLocks noGrp="1"/>
          </p:cNvSpPr>
          <p:nvPr>
            <p:ph type="title"/>
          </p:nvPr>
        </p:nvSpPr>
        <p:spPr/>
        <p:txBody>
          <a:bodyPr/>
          <a:lstStyle/>
          <a:p>
            <a:r>
              <a:rPr lang="en-US" dirty="0"/>
              <a:t>Then King Joram returned to Jezreel to be healed of his wounds</a:t>
            </a:r>
          </a:p>
        </p:txBody>
      </p:sp>
    </p:spTree>
    <p:extLst>
      <p:ext uri="{BB962C8B-B14F-4D97-AF65-F5344CB8AC3E}">
        <p14:creationId xmlns:p14="http://schemas.microsoft.com/office/powerpoint/2010/main" val="19832124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4 0Adds 2012\06 Jordan\Gilead, Lower\Tell er-Rumeith view northwest to Ramtha, possible Ramoth Gilead, tb030915793.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View from Tell </a:t>
            </a:r>
            <a:r>
              <a:rPr lang="en-US" dirty="0" err="1"/>
              <a:t>er-Rumeith</a:t>
            </a:r>
            <a:r>
              <a:rPr lang="en-US" dirty="0"/>
              <a:t> to Ramtha, possible locations of </a:t>
            </a:r>
            <a:r>
              <a:rPr lang="en-US" dirty="0" err="1"/>
              <a:t>Ramoth-gilead</a:t>
            </a:r>
            <a:r>
              <a:rPr lang="en-US" dirty="0"/>
              <a:t> (from the southeast)</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Which the Arameans had given him at Ramah when he fought against Hazael king of Aram</a:t>
            </a:r>
          </a:p>
        </p:txBody>
      </p:sp>
    </p:spTree>
    <p:extLst>
      <p:ext uri="{BB962C8B-B14F-4D97-AF65-F5344CB8AC3E}">
        <p14:creationId xmlns:p14="http://schemas.microsoft.com/office/powerpoint/2010/main" val="2782206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Kris\Downloads\Tel Dan Inscription, earliest known mention of David, 9th c BC, mjb19041663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043"/>
            <a:ext cx="9143999" cy="649391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Tel Dan Inscription, recording the names of Ahaziah and Joram, 9th century BC</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Ahaziah the son of Jehoram . . . went down to see Joram the son of Ahab</a:t>
            </a:r>
          </a:p>
        </p:txBody>
      </p:sp>
    </p:spTree>
    <p:extLst>
      <p:ext uri="{BB962C8B-B14F-4D97-AF65-F5344CB8AC3E}">
        <p14:creationId xmlns:p14="http://schemas.microsoft.com/office/powerpoint/2010/main" val="133366895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el Dan Inscription, earliest known mention of David, 9th c BC, mjb19041663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57"/>
            <a:ext cx="9144000" cy="651668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Tel Dan Inscription, recording the names of Ahaziah and Joram, 9th century BC</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Ahaziah the son of Jehoram . . . went down to see Joram the son of Ahab</a:t>
            </a:r>
          </a:p>
        </p:txBody>
      </p:sp>
    </p:spTree>
    <p:extLst>
      <p:ext uri="{BB962C8B-B14F-4D97-AF65-F5344CB8AC3E}">
        <p14:creationId xmlns:p14="http://schemas.microsoft.com/office/powerpoint/2010/main" val="30262503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70657"/>
            <a:ext cx="9144000" cy="6516687"/>
            <a:chOff x="0" y="170657"/>
            <a:chExt cx="9144000" cy="6516687"/>
          </a:xfrm>
        </p:grpSpPr>
        <p:pic>
          <p:nvPicPr>
            <p:cNvPr id="2050" name="Picture 2" descr="C:\Users\Kris\Downloads\Tel Dan Inscription, earliest known mention of David, 9th c BC, mjb19041663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657"/>
              <a:ext cx="9144000" cy="6516687"/>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5293517" y="3771900"/>
              <a:ext cx="340519" cy="357188"/>
            </a:xfrm>
            <a:custGeom>
              <a:avLst/>
              <a:gdLst>
                <a:gd name="connsiteX0" fmla="*/ 333375 w 333375"/>
                <a:gd name="connsiteY0" fmla="*/ 366713 h 366713"/>
                <a:gd name="connsiteX1" fmla="*/ 171450 w 333375"/>
                <a:gd name="connsiteY1" fmla="*/ 0 h 366713"/>
                <a:gd name="connsiteX2" fmla="*/ 0 w 333375"/>
                <a:gd name="connsiteY2" fmla="*/ 171450 h 366713"/>
                <a:gd name="connsiteX3" fmla="*/ 176212 w 333375"/>
                <a:gd name="connsiteY3" fmla="*/ 4763 h 366713"/>
                <a:gd name="connsiteX4" fmla="*/ 209550 w 333375"/>
                <a:gd name="connsiteY4" fmla="*/ 80963 h 366713"/>
                <a:gd name="connsiteX5" fmla="*/ 57150 w 333375"/>
                <a:gd name="connsiteY5" fmla="*/ 233363 h 366713"/>
                <a:gd name="connsiteX6" fmla="*/ 214312 w 333375"/>
                <a:gd name="connsiteY6" fmla="*/ 85725 h 366713"/>
                <a:gd name="connsiteX7" fmla="*/ 242887 w 333375"/>
                <a:gd name="connsiteY7" fmla="*/ 166688 h 366713"/>
                <a:gd name="connsiteX8" fmla="*/ 85725 w 333375"/>
                <a:gd name="connsiteY8" fmla="*/ 290513 h 366713"/>
                <a:gd name="connsiteX0" fmla="*/ 340519 w 340519"/>
                <a:gd name="connsiteY0" fmla="*/ 347663 h 347663"/>
                <a:gd name="connsiteX1" fmla="*/ 171450 w 340519"/>
                <a:gd name="connsiteY1" fmla="*/ 0 h 347663"/>
                <a:gd name="connsiteX2" fmla="*/ 0 w 340519"/>
                <a:gd name="connsiteY2" fmla="*/ 171450 h 347663"/>
                <a:gd name="connsiteX3" fmla="*/ 176212 w 340519"/>
                <a:gd name="connsiteY3" fmla="*/ 4763 h 347663"/>
                <a:gd name="connsiteX4" fmla="*/ 209550 w 340519"/>
                <a:gd name="connsiteY4" fmla="*/ 80963 h 347663"/>
                <a:gd name="connsiteX5" fmla="*/ 57150 w 340519"/>
                <a:gd name="connsiteY5" fmla="*/ 233363 h 347663"/>
                <a:gd name="connsiteX6" fmla="*/ 214312 w 340519"/>
                <a:gd name="connsiteY6" fmla="*/ 85725 h 347663"/>
                <a:gd name="connsiteX7" fmla="*/ 242887 w 340519"/>
                <a:gd name="connsiteY7" fmla="*/ 166688 h 347663"/>
                <a:gd name="connsiteX8" fmla="*/ 85725 w 340519"/>
                <a:gd name="connsiteY8" fmla="*/ 290513 h 347663"/>
                <a:gd name="connsiteX0" fmla="*/ 340519 w 340519"/>
                <a:gd name="connsiteY0" fmla="*/ 347663 h 347663"/>
                <a:gd name="connsiteX1" fmla="*/ 171450 w 340519"/>
                <a:gd name="connsiteY1" fmla="*/ 0 h 347663"/>
                <a:gd name="connsiteX2" fmla="*/ 0 w 340519"/>
                <a:gd name="connsiteY2" fmla="*/ 171450 h 347663"/>
                <a:gd name="connsiteX3" fmla="*/ 176212 w 340519"/>
                <a:gd name="connsiteY3" fmla="*/ 4763 h 347663"/>
                <a:gd name="connsiteX4" fmla="*/ 209550 w 340519"/>
                <a:gd name="connsiteY4" fmla="*/ 80963 h 347663"/>
                <a:gd name="connsiteX5" fmla="*/ 57150 w 340519"/>
                <a:gd name="connsiteY5" fmla="*/ 233363 h 347663"/>
                <a:gd name="connsiteX6" fmla="*/ 214312 w 340519"/>
                <a:gd name="connsiteY6" fmla="*/ 85725 h 347663"/>
                <a:gd name="connsiteX7" fmla="*/ 242887 w 340519"/>
                <a:gd name="connsiteY7" fmla="*/ 166688 h 347663"/>
                <a:gd name="connsiteX8" fmla="*/ 85725 w 340519"/>
                <a:gd name="connsiteY8" fmla="*/ 290513 h 347663"/>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09550 w 340519"/>
                <a:gd name="connsiteY4" fmla="*/ 90488 h 357188"/>
                <a:gd name="connsiteX5" fmla="*/ 57150 w 340519"/>
                <a:gd name="connsiteY5" fmla="*/ 242888 h 357188"/>
                <a:gd name="connsiteX6" fmla="*/ 214312 w 340519"/>
                <a:gd name="connsiteY6" fmla="*/ 95250 h 357188"/>
                <a:gd name="connsiteX7" fmla="*/ 242887 w 340519"/>
                <a:gd name="connsiteY7" fmla="*/ 176213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09550 w 340519"/>
                <a:gd name="connsiteY4" fmla="*/ 90488 h 357188"/>
                <a:gd name="connsiteX5" fmla="*/ 57150 w 340519"/>
                <a:gd name="connsiteY5" fmla="*/ 242888 h 357188"/>
                <a:gd name="connsiteX6" fmla="*/ 214312 w 340519"/>
                <a:gd name="connsiteY6" fmla="*/ 95250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09550 w 340519"/>
                <a:gd name="connsiteY4" fmla="*/ 90488 h 357188"/>
                <a:gd name="connsiteX5" fmla="*/ 57150 w 340519"/>
                <a:gd name="connsiteY5" fmla="*/ 242888 h 357188"/>
                <a:gd name="connsiteX6" fmla="*/ 221456 w 340519"/>
                <a:gd name="connsiteY6" fmla="*/ 83343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21456 w 340519"/>
                <a:gd name="connsiteY4" fmla="*/ 88107 h 357188"/>
                <a:gd name="connsiteX5" fmla="*/ 57150 w 340519"/>
                <a:gd name="connsiteY5" fmla="*/ 242888 h 357188"/>
                <a:gd name="connsiteX6" fmla="*/ 221456 w 340519"/>
                <a:gd name="connsiteY6" fmla="*/ 83343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8593 w 340519"/>
                <a:gd name="connsiteY3" fmla="*/ 2382 h 357188"/>
                <a:gd name="connsiteX4" fmla="*/ 221456 w 340519"/>
                <a:gd name="connsiteY4" fmla="*/ 88107 h 357188"/>
                <a:gd name="connsiteX5" fmla="*/ 57150 w 340519"/>
                <a:gd name="connsiteY5" fmla="*/ 242888 h 357188"/>
                <a:gd name="connsiteX6" fmla="*/ 221456 w 340519"/>
                <a:gd name="connsiteY6" fmla="*/ 83343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8593 w 340519"/>
                <a:gd name="connsiteY3" fmla="*/ 2382 h 357188"/>
                <a:gd name="connsiteX4" fmla="*/ 221456 w 340519"/>
                <a:gd name="connsiteY4" fmla="*/ 88107 h 357188"/>
                <a:gd name="connsiteX5" fmla="*/ 57150 w 340519"/>
                <a:gd name="connsiteY5" fmla="*/ 242888 h 357188"/>
                <a:gd name="connsiteX6" fmla="*/ 221456 w 340519"/>
                <a:gd name="connsiteY6" fmla="*/ 83343 h 357188"/>
                <a:gd name="connsiteX7" fmla="*/ 261937 w 340519"/>
                <a:gd name="connsiteY7" fmla="*/ 166688 h 357188"/>
                <a:gd name="connsiteX8" fmla="*/ 100013 w 340519"/>
                <a:gd name="connsiteY8" fmla="*/ 295276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519" h="357188">
                  <a:moveTo>
                    <a:pt x="340519" y="357188"/>
                  </a:moveTo>
                  <a:cubicBezTo>
                    <a:pt x="288925" y="210343"/>
                    <a:pt x="237331" y="115888"/>
                    <a:pt x="180975" y="0"/>
                  </a:cubicBezTo>
                  <a:lnTo>
                    <a:pt x="0" y="180975"/>
                  </a:lnTo>
                  <a:lnTo>
                    <a:pt x="178593" y="2382"/>
                  </a:lnTo>
                  <a:lnTo>
                    <a:pt x="221456" y="88107"/>
                  </a:lnTo>
                  <a:lnTo>
                    <a:pt x="57150" y="242888"/>
                  </a:lnTo>
                  <a:lnTo>
                    <a:pt x="221456" y="83343"/>
                  </a:lnTo>
                  <a:lnTo>
                    <a:pt x="261937" y="166688"/>
                  </a:lnTo>
                  <a:lnTo>
                    <a:pt x="100013" y="295276"/>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637608" y="3769800"/>
              <a:ext cx="338932" cy="356907"/>
            </a:xfrm>
            <a:custGeom>
              <a:avLst/>
              <a:gdLst>
                <a:gd name="connsiteX0" fmla="*/ 355600 w 355600"/>
                <a:gd name="connsiteY0" fmla="*/ 203200 h 355600"/>
                <a:gd name="connsiteX1" fmla="*/ 146050 w 355600"/>
                <a:gd name="connsiteY1" fmla="*/ 355600 h 355600"/>
                <a:gd name="connsiteX2" fmla="*/ 222250 w 355600"/>
                <a:gd name="connsiteY2" fmla="*/ 0 h 355600"/>
                <a:gd name="connsiteX3" fmla="*/ 0 w 355600"/>
                <a:gd name="connsiteY3" fmla="*/ 50800 h 355600"/>
                <a:gd name="connsiteX4" fmla="*/ 228600 w 355600"/>
                <a:gd name="connsiteY4" fmla="*/ 0 h 355600"/>
                <a:gd name="connsiteX5" fmla="*/ 196850 w 355600"/>
                <a:gd name="connsiteY5" fmla="*/ 133350 h 355600"/>
                <a:gd name="connsiteX6" fmla="*/ 82550 w 355600"/>
                <a:gd name="connsiteY6" fmla="*/ 171450 h 355600"/>
                <a:gd name="connsiteX0" fmla="*/ 355600 w 355600"/>
                <a:gd name="connsiteY0" fmla="*/ 204488 h 356888"/>
                <a:gd name="connsiteX1" fmla="*/ 146050 w 355600"/>
                <a:gd name="connsiteY1" fmla="*/ 356888 h 356888"/>
                <a:gd name="connsiteX2" fmla="*/ 222250 w 355600"/>
                <a:gd name="connsiteY2" fmla="*/ 1288 h 356888"/>
                <a:gd name="connsiteX3" fmla="*/ 0 w 355600"/>
                <a:gd name="connsiteY3" fmla="*/ 52088 h 356888"/>
                <a:gd name="connsiteX4" fmla="*/ 228600 w 355600"/>
                <a:gd name="connsiteY4" fmla="*/ 1288 h 356888"/>
                <a:gd name="connsiteX5" fmla="*/ 196850 w 355600"/>
                <a:gd name="connsiteY5" fmla="*/ 134638 h 356888"/>
                <a:gd name="connsiteX6" fmla="*/ 82550 w 355600"/>
                <a:gd name="connsiteY6" fmla="*/ 172738 h 356888"/>
                <a:gd name="connsiteX0" fmla="*/ 355600 w 355600"/>
                <a:gd name="connsiteY0" fmla="*/ 204488 h 356888"/>
                <a:gd name="connsiteX1" fmla="*/ 146050 w 355600"/>
                <a:gd name="connsiteY1" fmla="*/ 356888 h 356888"/>
                <a:gd name="connsiteX2" fmla="*/ 222250 w 355600"/>
                <a:gd name="connsiteY2" fmla="*/ 1288 h 356888"/>
                <a:gd name="connsiteX3" fmla="*/ 0 w 355600"/>
                <a:gd name="connsiteY3" fmla="*/ 52088 h 356888"/>
                <a:gd name="connsiteX4" fmla="*/ 228600 w 355600"/>
                <a:gd name="connsiteY4" fmla="*/ 1288 h 356888"/>
                <a:gd name="connsiteX5" fmla="*/ 196850 w 355600"/>
                <a:gd name="connsiteY5" fmla="*/ 134638 h 356888"/>
                <a:gd name="connsiteX6" fmla="*/ 82550 w 355600"/>
                <a:gd name="connsiteY6" fmla="*/ 172738 h 356888"/>
                <a:gd name="connsiteX0" fmla="*/ 355600 w 355600"/>
                <a:gd name="connsiteY0" fmla="*/ 204488 h 356888"/>
                <a:gd name="connsiteX1" fmla="*/ 146050 w 355600"/>
                <a:gd name="connsiteY1" fmla="*/ 356888 h 356888"/>
                <a:gd name="connsiteX2" fmla="*/ 227013 w 355600"/>
                <a:gd name="connsiteY2" fmla="*/ 1288 h 356888"/>
                <a:gd name="connsiteX3" fmla="*/ 0 w 355600"/>
                <a:gd name="connsiteY3" fmla="*/ 52088 h 356888"/>
                <a:gd name="connsiteX4" fmla="*/ 228600 w 355600"/>
                <a:gd name="connsiteY4" fmla="*/ 1288 h 356888"/>
                <a:gd name="connsiteX5" fmla="*/ 196850 w 355600"/>
                <a:gd name="connsiteY5" fmla="*/ 134638 h 356888"/>
                <a:gd name="connsiteX6" fmla="*/ 82550 w 355600"/>
                <a:gd name="connsiteY6" fmla="*/ 172738 h 356888"/>
                <a:gd name="connsiteX0" fmla="*/ 355600 w 355600"/>
                <a:gd name="connsiteY0" fmla="*/ 204488 h 356906"/>
                <a:gd name="connsiteX1" fmla="*/ 146050 w 355600"/>
                <a:gd name="connsiteY1" fmla="*/ 356888 h 356906"/>
                <a:gd name="connsiteX2" fmla="*/ 227013 w 355600"/>
                <a:gd name="connsiteY2" fmla="*/ 1288 h 356906"/>
                <a:gd name="connsiteX3" fmla="*/ 0 w 355600"/>
                <a:gd name="connsiteY3" fmla="*/ 52088 h 356906"/>
                <a:gd name="connsiteX4" fmla="*/ 228600 w 355600"/>
                <a:gd name="connsiteY4" fmla="*/ 1288 h 356906"/>
                <a:gd name="connsiteX5" fmla="*/ 196850 w 355600"/>
                <a:gd name="connsiteY5" fmla="*/ 134638 h 356906"/>
                <a:gd name="connsiteX6" fmla="*/ 82550 w 355600"/>
                <a:gd name="connsiteY6" fmla="*/ 172738 h 356906"/>
                <a:gd name="connsiteX0" fmla="*/ 338932 w 338932"/>
                <a:gd name="connsiteY0" fmla="*/ 194963 h 356904"/>
                <a:gd name="connsiteX1" fmla="*/ 146050 w 338932"/>
                <a:gd name="connsiteY1" fmla="*/ 356888 h 356904"/>
                <a:gd name="connsiteX2" fmla="*/ 227013 w 338932"/>
                <a:gd name="connsiteY2" fmla="*/ 1288 h 356904"/>
                <a:gd name="connsiteX3" fmla="*/ 0 w 338932"/>
                <a:gd name="connsiteY3" fmla="*/ 52088 h 356904"/>
                <a:gd name="connsiteX4" fmla="*/ 228600 w 338932"/>
                <a:gd name="connsiteY4" fmla="*/ 1288 h 356904"/>
                <a:gd name="connsiteX5" fmla="*/ 196850 w 338932"/>
                <a:gd name="connsiteY5" fmla="*/ 134638 h 356904"/>
                <a:gd name="connsiteX6" fmla="*/ 82550 w 338932"/>
                <a:gd name="connsiteY6" fmla="*/ 172738 h 356904"/>
                <a:gd name="connsiteX0" fmla="*/ 338932 w 338932"/>
                <a:gd name="connsiteY0" fmla="*/ 194963 h 356907"/>
                <a:gd name="connsiteX1" fmla="*/ 146050 w 338932"/>
                <a:gd name="connsiteY1" fmla="*/ 356888 h 356907"/>
                <a:gd name="connsiteX2" fmla="*/ 227013 w 338932"/>
                <a:gd name="connsiteY2" fmla="*/ 1288 h 356907"/>
                <a:gd name="connsiteX3" fmla="*/ 0 w 338932"/>
                <a:gd name="connsiteY3" fmla="*/ 52088 h 356907"/>
                <a:gd name="connsiteX4" fmla="*/ 228600 w 338932"/>
                <a:gd name="connsiteY4" fmla="*/ 1288 h 356907"/>
                <a:gd name="connsiteX5" fmla="*/ 196850 w 338932"/>
                <a:gd name="connsiteY5" fmla="*/ 134638 h 356907"/>
                <a:gd name="connsiteX6" fmla="*/ 82550 w 338932"/>
                <a:gd name="connsiteY6" fmla="*/ 172738 h 35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932" h="356907">
                  <a:moveTo>
                    <a:pt x="338932" y="194963"/>
                  </a:moveTo>
                  <a:cubicBezTo>
                    <a:pt x="278607" y="264813"/>
                    <a:pt x="161132" y="358476"/>
                    <a:pt x="146050" y="356888"/>
                  </a:cubicBezTo>
                  <a:lnTo>
                    <a:pt x="227013" y="1288"/>
                  </a:lnTo>
                  <a:cubicBezTo>
                    <a:pt x="145786" y="-5592"/>
                    <a:pt x="74083" y="35155"/>
                    <a:pt x="0" y="52088"/>
                  </a:cubicBezTo>
                  <a:cubicBezTo>
                    <a:pt x="76200" y="35155"/>
                    <a:pt x="145256" y="-7972"/>
                    <a:pt x="228600" y="1288"/>
                  </a:cubicBezTo>
                  <a:lnTo>
                    <a:pt x="196850" y="134638"/>
                  </a:lnTo>
                  <a:lnTo>
                    <a:pt x="82550" y="172738"/>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655235" y="3790587"/>
              <a:ext cx="273953" cy="357552"/>
            </a:xfrm>
            <a:custGeom>
              <a:avLst/>
              <a:gdLst>
                <a:gd name="connsiteX0" fmla="*/ 273844 w 273844"/>
                <a:gd name="connsiteY0" fmla="*/ 373857 h 373857"/>
                <a:gd name="connsiteX1" fmla="*/ 171450 w 273844"/>
                <a:gd name="connsiteY1" fmla="*/ 0 h 373857"/>
                <a:gd name="connsiteX2" fmla="*/ 0 w 273844"/>
                <a:gd name="connsiteY2" fmla="*/ 152400 h 373857"/>
                <a:gd name="connsiteX3" fmla="*/ 204787 w 273844"/>
                <a:gd name="connsiteY3" fmla="*/ 142875 h 373857"/>
                <a:gd name="connsiteX0" fmla="*/ 274014 w 274014"/>
                <a:gd name="connsiteY0" fmla="*/ 379201 h 379201"/>
                <a:gd name="connsiteX1" fmla="*/ 171620 w 274014"/>
                <a:gd name="connsiteY1" fmla="*/ 5344 h 379201"/>
                <a:gd name="connsiteX2" fmla="*/ 170 w 274014"/>
                <a:gd name="connsiteY2" fmla="*/ 157744 h 379201"/>
                <a:gd name="connsiteX3" fmla="*/ 204957 w 274014"/>
                <a:gd name="connsiteY3" fmla="*/ 148219 h 379201"/>
                <a:gd name="connsiteX0" fmla="*/ 273953 w 273953"/>
                <a:gd name="connsiteY0" fmla="*/ 357552 h 357552"/>
                <a:gd name="connsiteX1" fmla="*/ 177909 w 273953"/>
                <a:gd name="connsiteY1" fmla="*/ 5920 h 357552"/>
                <a:gd name="connsiteX2" fmla="*/ 109 w 273953"/>
                <a:gd name="connsiteY2" fmla="*/ 136095 h 357552"/>
                <a:gd name="connsiteX3" fmla="*/ 204896 w 273953"/>
                <a:gd name="connsiteY3" fmla="*/ 126570 h 357552"/>
              </a:gdLst>
              <a:ahLst/>
              <a:cxnLst>
                <a:cxn ang="0">
                  <a:pos x="connsiteX0" y="connsiteY0"/>
                </a:cxn>
                <a:cxn ang="0">
                  <a:pos x="connsiteX1" y="connsiteY1"/>
                </a:cxn>
                <a:cxn ang="0">
                  <a:pos x="connsiteX2" y="connsiteY2"/>
                </a:cxn>
                <a:cxn ang="0">
                  <a:pos x="connsiteX3" y="connsiteY3"/>
                </a:cxn>
              </a:cxnLst>
              <a:rect l="l" t="t" r="r" b="b"/>
              <a:pathLst>
                <a:path w="273953" h="357552">
                  <a:moveTo>
                    <a:pt x="273953" y="357552"/>
                  </a:moveTo>
                  <a:lnTo>
                    <a:pt x="177909" y="5920"/>
                  </a:lnTo>
                  <a:cubicBezTo>
                    <a:pt x="132268" y="-30990"/>
                    <a:pt x="-4389" y="115987"/>
                    <a:pt x="109" y="136095"/>
                  </a:cubicBezTo>
                  <a:cubicBezTo>
                    <a:pt x="4607" y="156203"/>
                    <a:pt x="136634" y="129745"/>
                    <a:pt x="204896" y="126570"/>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288631" y="3750469"/>
              <a:ext cx="288132" cy="642937"/>
            </a:xfrm>
            <a:custGeom>
              <a:avLst/>
              <a:gdLst>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69082 w 288132"/>
                <a:gd name="connsiteY4" fmla="*/ 142875 h 642937"/>
                <a:gd name="connsiteX5" fmla="*/ 288132 w 288132"/>
                <a:gd name="connsiteY5" fmla="*/ 178594 h 642937"/>
                <a:gd name="connsiteX6" fmla="*/ 147638 w 288132"/>
                <a:gd name="connsiteY6" fmla="*/ 481012 h 642937"/>
                <a:gd name="connsiteX7" fmla="*/ 9525 w 288132"/>
                <a:gd name="connsiteY7"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132" h="642937">
                  <a:moveTo>
                    <a:pt x="40482" y="0"/>
                  </a:moveTo>
                  <a:lnTo>
                    <a:pt x="0" y="166687"/>
                  </a:lnTo>
                  <a:lnTo>
                    <a:pt x="178594" y="85725"/>
                  </a:lnTo>
                  <a:lnTo>
                    <a:pt x="126207" y="207169"/>
                  </a:lnTo>
                  <a:cubicBezTo>
                    <a:pt x="144463" y="222647"/>
                    <a:pt x="265510" y="104379"/>
                    <a:pt x="288132" y="178594"/>
                  </a:cubicBezTo>
                  <a:cubicBezTo>
                    <a:pt x="241301" y="279400"/>
                    <a:pt x="165625" y="448520"/>
                    <a:pt x="147638" y="481012"/>
                  </a:cubicBezTo>
                  <a:cubicBezTo>
                    <a:pt x="124975" y="521950"/>
                    <a:pt x="55563" y="588962"/>
                    <a:pt x="9525" y="642937"/>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793097" y="3766538"/>
              <a:ext cx="228834" cy="429225"/>
            </a:xfrm>
            <a:custGeom>
              <a:avLst/>
              <a:gdLst>
                <a:gd name="connsiteX0" fmla="*/ 121444 w 235744"/>
                <a:gd name="connsiteY0" fmla="*/ 428625 h 428625"/>
                <a:gd name="connsiteX1" fmla="*/ 235744 w 235744"/>
                <a:gd name="connsiteY1" fmla="*/ 264318 h 428625"/>
                <a:gd name="connsiteX2" fmla="*/ 157163 w 235744"/>
                <a:gd name="connsiteY2" fmla="*/ 0 h 428625"/>
                <a:gd name="connsiteX3" fmla="*/ 0 w 235744"/>
                <a:gd name="connsiteY3" fmla="*/ 190500 h 428625"/>
                <a:gd name="connsiteX4" fmla="*/ 195263 w 235744"/>
                <a:gd name="connsiteY4" fmla="*/ 133350 h 428625"/>
                <a:gd name="connsiteX0" fmla="*/ 121678 w 235978"/>
                <a:gd name="connsiteY0" fmla="*/ 429225 h 429225"/>
                <a:gd name="connsiteX1" fmla="*/ 235978 w 235978"/>
                <a:gd name="connsiteY1" fmla="*/ 264918 h 429225"/>
                <a:gd name="connsiteX2" fmla="*/ 157397 w 235978"/>
                <a:gd name="connsiteY2" fmla="*/ 600 h 429225"/>
                <a:gd name="connsiteX3" fmla="*/ 234 w 235978"/>
                <a:gd name="connsiteY3" fmla="*/ 191100 h 429225"/>
                <a:gd name="connsiteX4" fmla="*/ 195497 w 235978"/>
                <a:gd name="connsiteY4" fmla="*/ 133950 h 429225"/>
                <a:gd name="connsiteX0" fmla="*/ 121678 w 235978"/>
                <a:gd name="connsiteY0" fmla="*/ 429225 h 429225"/>
                <a:gd name="connsiteX1" fmla="*/ 235978 w 235978"/>
                <a:gd name="connsiteY1" fmla="*/ 264918 h 429225"/>
                <a:gd name="connsiteX2" fmla="*/ 157397 w 235978"/>
                <a:gd name="connsiteY2" fmla="*/ 600 h 429225"/>
                <a:gd name="connsiteX3" fmla="*/ 234 w 235978"/>
                <a:gd name="connsiteY3" fmla="*/ 191100 h 429225"/>
                <a:gd name="connsiteX4" fmla="*/ 195497 w 235978"/>
                <a:gd name="connsiteY4" fmla="*/ 133950 h 429225"/>
                <a:gd name="connsiteX0" fmla="*/ 121678 w 228834"/>
                <a:gd name="connsiteY0" fmla="*/ 429225 h 429225"/>
                <a:gd name="connsiteX1" fmla="*/ 228834 w 228834"/>
                <a:gd name="connsiteY1" fmla="*/ 245868 h 429225"/>
                <a:gd name="connsiteX2" fmla="*/ 157397 w 228834"/>
                <a:gd name="connsiteY2" fmla="*/ 600 h 429225"/>
                <a:gd name="connsiteX3" fmla="*/ 234 w 228834"/>
                <a:gd name="connsiteY3" fmla="*/ 191100 h 429225"/>
                <a:gd name="connsiteX4" fmla="*/ 195497 w 228834"/>
                <a:gd name="connsiteY4" fmla="*/ 133950 h 4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34" h="429225">
                  <a:moveTo>
                    <a:pt x="121678" y="429225"/>
                  </a:moveTo>
                  <a:cubicBezTo>
                    <a:pt x="159778" y="374456"/>
                    <a:pt x="226453" y="269681"/>
                    <a:pt x="228834" y="245868"/>
                  </a:cubicBezTo>
                  <a:lnTo>
                    <a:pt x="157397" y="600"/>
                  </a:lnTo>
                  <a:cubicBezTo>
                    <a:pt x="118106" y="-11703"/>
                    <a:pt x="-6116" y="168875"/>
                    <a:pt x="234" y="191100"/>
                  </a:cubicBezTo>
                  <a:cubicBezTo>
                    <a:pt x="6584" y="213325"/>
                    <a:pt x="130409" y="153000"/>
                    <a:pt x="195497" y="133950"/>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89985" y="3811949"/>
              <a:ext cx="284284" cy="438582"/>
            </a:xfrm>
            <a:custGeom>
              <a:avLst/>
              <a:gdLst>
                <a:gd name="connsiteX0" fmla="*/ 283369 w 283369"/>
                <a:gd name="connsiteY0" fmla="*/ 438150 h 438150"/>
                <a:gd name="connsiteX1" fmla="*/ 166688 w 283369"/>
                <a:gd name="connsiteY1" fmla="*/ 0 h 438150"/>
                <a:gd name="connsiteX2" fmla="*/ 0 w 283369"/>
                <a:gd name="connsiteY2" fmla="*/ 190500 h 438150"/>
                <a:gd name="connsiteX3" fmla="*/ 204788 w 283369"/>
                <a:gd name="connsiteY3" fmla="*/ 154782 h 438150"/>
                <a:gd name="connsiteX0" fmla="*/ 283600 w 283600"/>
                <a:gd name="connsiteY0" fmla="*/ 443597 h 443597"/>
                <a:gd name="connsiteX1" fmla="*/ 166919 w 283600"/>
                <a:gd name="connsiteY1" fmla="*/ 5447 h 443597"/>
                <a:gd name="connsiteX2" fmla="*/ 231 w 283600"/>
                <a:gd name="connsiteY2" fmla="*/ 195947 h 443597"/>
                <a:gd name="connsiteX3" fmla="*/ 205019 w 283600"/>
                <a:gd name="connsiteY3" fmla="*/ 160229 h 443597"/>
                <a:gd name="connsiteX0" fmla="*/ 284313 w 284313"/>
                <a:gd name="connsiteY0" fmla="*/ 443535 h 443535"/>
                <a:gd name="connsiteX1" fmla="*/ 167632 w 284313"/>
                <a:gd name="connsiteY1" fmla="*/ 5385 h 443535"/>
                <a:gd name="connsiteX2" fmla="*/ 944 w 284313"/>
                <a:gd name="connsiteY2" fmla="*/ 195885 h 443535"/>
                <a:gd name="connsiteX3" fmla="*/ 205732 w 284313"/>
                <a:gd name="connsiteY3" fmla="*/ 160167 h 443535"/>
                <a:gd name="connsiteX0" fmla="*/ 284284 w 284284"/>
                <a:gd name="connsiteY0" fmla="*/ 438582 h 438582"/>
                <a:gd name="connsiteX1" fmla="*/ 167603 w 284284"/>
                <a:gd name="connsiteY1" fmla="*/ 432 h 438582"/>
                <a:gd name="connsiteX2" fmla="*/ 915 w 284284"/>
                <a:gd name="connsiteY2" fmla="*/ 190932 h 438582"/>
                <a:gd name="connsiteX3" fmla="*/ 205703 w 284284"/>
                <a:gd name="connsiteY3" fmla="*/ 155214 h 438582"/>
              </a:gdLst>
              <a:ahLst/>
              <a:cxnLst>
                <a:cxn ang="0">
                  <a:pos x="connsiteX0" y="connsiteY0"/>
                </a:cxn>
                <a:cxn ang="0">
                  <a:pos x="connsiteX1" y="connsiteY1"/>
                </a:cxn>
                <a:cxn ang="0">
                  <a:pos x="connsiteX2" y="connsiteY2"/>
                </a:cxn>
                <a:cxn ang="0">
                  <a:pos x="connsiteX3" y="connsiteY3"/>
                </a:cxn>
              </a:cxnLst>
              <a:rect l="l" t="t" r="r" b="b"/>
              <a:pathLst>
                <a:path w="284284" h="438582">
                  <a:moveTo>
                    <a:pt x="284284" y="438582"/>
                  </a:moveTo>
                  <a:lnTo>
                    <a:pt x="167603" y="432"/>
                  </a:lnTo>
                  <a:cubicBezTo>
                    <a:pt x="125137" y="-9887"/>
                    <a:pt x="-12488" y="167993"/>
                    <a:pt x="915" y="190932"/>
                  </a:cubicBezTo>
                  <a:cubicBezTo>
                    <a:pt x="21553" y="226254"/>
                    <a:pt x="137440" y="167120"/>
                    <a:pt x="205703" y="155214"/>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979987" y="4444691"/>
              <a:ext cx="332581" cy="324952"/>
            </a:xfrm>
            <a:custGeom>
              <a:avLst/>
              <a:gdLst>
                <a:gd name="connsiteX0" fmla="*/ 0 w 349250"/>
                <a:gd name="connsiteY0" fmla="*/ 38100 h 222250"/>
                <a:gd name="connsiteX1" fmla="*/ 234950 w 349250"/>
                <a:gd name="connsiteY1" fmla="*/ 0 h 222250"/>
                <a:gd name="connsiteX2" fmla="*/ 234950 w 349250"/>
                <a:gd name="connsiteY2" fmla="*/ 101600 h 222250"/>
                <a:gd name="connsiteX3" fmla="*/ 120650 w 349250"/>
                <a:gd name="connsiteY3" fmla="*/ 114300 h 222250"/>
                <a:gd name="connsiteX4" fmla="*/ 234950 w 349250"/>
                <a:gd name="connsiteY4" fmla="*/ 107950 h 222250"/>
                <a:gd name="connsiteX5" fmla="*/ 222250 w 349250"/>
                <a:gd name="connsiteY5" fmla="*/ 222250 h 222250"/>
                <a:gd name="connsiteX6" fmla="*/ 349250 w 349250"/>
                <a:gd name="connsiteY6" fmla="*/ 139700 h 222250"/>
                <a:gd name="connsiteX0" fmla="*/ 0 w 349250"/>
                <a:gd name="connsiteY0" fmla="*/ 38100 h 305594"/>
                <a:gd name="connsiteX1" fmla="*/ 234950 w 349250"/>
                <a:gd name="connsiteY1" fmla="*/ 0 h 305594"/>
                <a:gd name="connsiteX2" fmla="*/ 234950 w 349250"/>
                <a:gd name="connsiteY2" fmla="*/ 101600 h 305594"/>
                <a:gd name="connsiteX3" fmla="*/ 120650 w 349250"/>
                <a:gd name="connsiteY3" fmla="*/ 114300 h 305594"/>
                <a:gd name="connsiteX4" fmla="*/ 234950 w 349250"/>
                <a:gd name="connsiteY4" fmla="*/ 107950 h 305594"/>
                <a:gd name="connsiteX5" fmla="*/ 227013 w 349250"/>
                <a:gd name="connsiteY5" fmla="*/ 305594 h 305594"/>
                <a:gd name="connsiteX6" fmla="*/ 349250 w 349250"/>
                <a:gd name="connsiteY6" fmla="*/ 139700 h 305594"/>
                <a:gd name="connsiteX0" fmla="*/ 0 w 346869"/>
                <a:gd name="connsiteY0" fmla="*/ 38100 h 305594"/>
                <a:gd name="connsiteX1" fmla="*/ 234950 w 346869"/>
                <a:gd name="connsiteY1" fmla="*/ 0 h 305594"/>
                <a:gd name="connsiteX2" fmla="*/ 234950 w 346869"/>
                <a:gd name="connsiteY2" fmla="*/ 101600 h 305594"/>
                <a:gd name="connsiteX3" fmla="*/ 120650 w 346869"/>
                <a:gd name="connsiteY3" fmla="*/ 114300 h 305594"/>
                <a:gd name="connsiteX4" fmla="*/ 234950 w 346869"/>
                <a:gd name="connsiteY4" fmla="*/ 107950 h 305594"/>
                <a:gd name="connsiteX5" fmla="*/ 227013 w 346869"/>
                <a:gd name="connsiteY5" fmla="*/ 305594 h 305594"/>
                <a:gd name="connsiteX6" fmla="*/ 346869 w 346869"/>
                <a:gd name="connsiteY6" fmla="*/ 196850 h 305594"/>
                <a:gd name="connsiteX0" fmla="*/ 0 w 346869"/>
                <a:gd name="connsiteY0" fmla="*/ 45114 h 312608"/>
                <a:gd name="connsiteX1" fmla="*/ 234950 w 346869"/>
                <a:gd name="connsiteY1" fmla="*/ 7014 h 312608"/>
                <a:gd name="connsiteX2" fmla="*/ 234950 w 346869"/>
                <a:gd name="connsiteY2" fmla="*/ 108614 h 312608"/>
                <a:gd name="connsiteX3" fmla="*/ 120650 w 346869"/>
                <a:gd name="connsiteY3" fmla="*/ 121314 h 312608"/>
                <a:gd name="connsiteX4" fmla="*/ 234950 w 346869"/>
                <a:gd name="connsiteY4" fmla="*/ 114964 h 312608"/>
                <a:gd name="connsiteX5" fmla="*/ 227013 w 346869"/>
                <a:gd name="connsiteY5" fmla="*/ 312608 h 312608"/>
                <a:gd name="connsiteX6" fmla="*/ 346869 w 346869"/>
                <a:gd name="connsiteY6" fmla="*/ 203864 h 312608"/>
                <a:gd name="connsiteX0" fmla="*/ 0 w 332581"/>
                <a:gd name="connsiteY0" fmla="*/ 51612 h 311962"/>
                <a:gd name="connsiteX1" fmla="*/ 220662 w 332581"/>
                <a:gd name="connsiteY1" fmla="*/ 6368 h 311962"/>
                <a:gd name="connsiteX2" fmla="*/ 220662 w 332581"/>
                <a:gd name="connsiteY2" fmla="*/ 107968 h 311962"/>
                <a:gd name="connsiteX3" fmla="*/ 106362 w 332581"/>
                <a:gd name="connsiteY3" fmla="*/ 120668 h 311962"/>
                <a:gd name="connsiteX4" fmla="*/ 220662 w 332581"/>
                <a:gd name="connsiteY4" fmla="*/ 114318 h 311962"/>
                <a:gd name="connsiteX5" fmla="*/ 212725 w 332581"/>
                <a:gd name="connsiteY5" fmla="*/ 311962 h 311962"/>
                <a:gd name="connsiteX6" fmla="*/ 332581 w 332581"/>
                <a:gd name="connsiteY6" fmla="*/ 203218 h 311962"/>
                <a:gd name="connsiteX0" fmla="*/ 0 w 332581"/>
                <a:gd name="connsiteY0" fmla="*/ 59313 h 319663"/>
                <a:gd name="connsiteX1" fmla="*/ 220662 w 332581"/>
                <a:gd name="connsiteY1" fmla="*/ 14069 h 319663"/>
                <a:gd name="connsiteX2" fmla="*/ 220662 w 332581"/>
                <a:gd name="connsiteY2" fmla="*/ 115669 h 319663"/>
                <a:gd name="connsiteX3" fmla="*/ 106362 w 332581"/>
                <a:gd name="connsiteY3" fmla="*/ 128369 h 319663"/>
                <a:gd name="connsiteX4" fmla="*/ 220662 w 332581"/>
                <a:gd name="connsiteY4" fmla="*/ 122019 h 319663"/>
                <a:gd name="connsiteX5" fmla="*/ 212725 w 332581"/>
                <a:gd name="connsiteY5" fmla="*/ 319663 h 319663"/>
                <a:gd name="connsiteX6" fmla="*/ 332581 w 332581"/>
                <a:gd name="connsiteY6" fmla="*/ 210919 h 319663"/>
                <a:gd name="connsiteX0" fmla="*/ 0 w 332581"/>
                <a:gd name="connsiteY0" fmla="*/ 64602 h 324952"/>
                <a:gd name="connsiteX1" fmla="*/ 230187 w 332581"/>
                <a:gd name="connsiteY1" fmla="*/ 12214 h 324952"/>
                <a:gd name="connsiteX2" fmla="*/ 220662 w 332581"/>
                <a:gd name="connsiteY2" fmla="*/ 120958 h 324952"/>
                <a:gd name="connsiteX3" fmla="*/ 106362 w 332581"/>
                <a:gd name="connsiteY3" fmla="*/ 133658 h 324952"/>
                <a:gd name="connsiteX4" fmla="*/ 220662 w 332581"/>
                <a:gd name="connsiteY4" fmla="*/ 127308 h 324952"/>
                <a:gd name="connsiteX5" fmla="*/ 212725 w 332581"/>
                <a:gd name="connsiteY5" fmla="*/ 324952 h 324952"/>
                <a:gd name="connsiteX6" fmla="*/ 332581 w 332581"/>
                <a:gd name="connsiteY6" fmla="*/ 216208 h 32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581" h="324952">
                  <a:moveTo>
                    <a:pt x="0" y="64602"/>
                  </a:moveTo>
                  <a:cubicBezTo>
                    <a:pt x="78317" y="-485"/>
                    <a:pt x="156632" y="-13186"/>
                    <a:pt x="230187" y="12214"/>
                  </a:cubicBezTo>
                  <a:lnTo>
                    <a:pt x="220662" y="120958"/>
                  </a:lnTo>
                  <a:lnTo>
                    <a:pt x="106362" y="133658"/>
                  </a:lnTo>
                  <a:lnTo>
                    <a:pt x="220662" y="127308"/>
                  </a:lnTo>
                  <a:lnTo>
                    <a:pt x="212725" y="324952"/>
                  </a:lnTo>
                  <a:lnTo>
                    <a:pt x="332581" y="216208"/>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464050" y="4445000"/>
              <a:ext cx="323850" cy="387350"/>
            </a:xfrm>
            <a:custGeom>
              <a:avLst/>
              <a:gdLst>
                <a:gd name="connsiteX0" fmla="*/ 0 w 323850"/>
                <a:gd name="connsiteY0" fmla="*/ 171450 h 387350"/>
                <a:gd name="connsiteX1" fmla="*/ 215900 w 323850"/>
                <a:gd name="connsiteY1" fmla="*/ 0 h 387350"/>
                <a:gd name="connsiteX2" fmla="*/ 323850 w 323850"/>
                <a:gd name="connsiteY2" fmla="*/ 387350 h 387350"/>
                <a:gd name="connsiteX3" fmla="*/ 266700 w 323850"/>
                <a:gd name="connsiteY3" fmla="*/ 209550 h 387350"/>
                <a:gd name="connsiteX4" fmla="*/ 120650 w 323850"/>
                <a:gd name="connsiteY4" fmla="*/ 292100 h 387350"/>
                <a:gd name="connsiteX5" fmla="*/ 254000 w 323850"/>
                <a:gd name="connsiteY5" fmla="*/ 196850 h 387350"/>
                <a:gd name="connsiteX6" fmla="*/ 234950 w 323850"/>
                <a:gd name="connsiteY6" fmla="*/ 114300 h 387350"/>
                <a:gd name="connsiteX7" fmla="*/ 63500 w 323850"/>
                <a:gd name="connsiteY7" fmla="*/ 215900 h 387350"/>
                <a:gd name="connsiteX0" fmla="*/ 0 w 323850"/>
                <a:gd name="connsiteY0" fmla="*/ 171450 h 387350"/>
                <a:gd name="connsiteX1" fmla="*/ 215900 w 323850"/>
                <a:gd name="connsiteY1" fmla="*/ 0 h 387350"/>
                <a:gd name="connsiteX2" fmla="*/ 323850 w 323850"/>
                <a:gd name="connsiteY2" fmla="*/ 387350 h 387350"/>
                <a:gd name="connsiteX3" fmla="*/ 266700 w 323850"/>
                <a:gd name="connsiteY3" fmla="*/ 209550 h 387350"/>
                <a:gd name="connsiteX4" fmla="*/ 120650 w 323850"/>
                <a:gd name="connsiteY4" fmla="*/ 292100 h 387350"/>
                <a:gd name="connsiteX5" fmla="*/ 265906 w 323850"/>
                <a:gd name="connsiteY5" fmla="*/ 203994 h 387350"/>
                <a:gd name="connsiteX6" fmla="*/ 234950 w 323850"/>
                <a:gd name="connsiteY6" fmla="*/ 114300 h 387350"/>
                <a:gd name="connsiteX7" fmla="*/ 63500 w 323850"/>
                <a:gd name="connsiteY7" fmla="*/ 215900 h 387350"/>
                <a:gd name="connsiteX0" fmla="*/ 0 w 323850"/>
                <a:gd name="connsiteY0" fmla="*/ 171450 h 387350"/>
                <a:gd name="connsiteX1" fmla="*/ 215900 w 323850"/>
                <a:gd name="connsiteY1" fmla="*/ 0 h 387350"/>
                <a:gd name="connsiteX2" fmla="*/ 323850 w 323850"/>
                <a:gd name="connsiteY2" fmla="*/ 387350 h 387350"/>
                <a:gd name="connsiteX3" fmla="*/ 266700 w 323850"/>
                <a:gd name="connsiteY3" fmla="*/ 209550 h 387350"/>
                <a:gd name="connsiteX4" fmla="*/ 120650 w 323850"/>
                <a:gd name="connsiteY4" fmla="*/ 292100 h 387350"/>
                <a:gd name="connsiteX5" fmla="*/ 265906 w 323850"/>
                <a:gd name="connsiteY5" fmla="*/ 203994 h 387350"/>
                <a:gd name="connsiteX6" fmla="*/ 246856 w 323850"/>
                <a:gd name="connsiteY6" fmla="*/ 107156 h 387350"/>
                <a:gd name="connsiteX7" fmla="*/ 63500 w 323850"/>
                <a:gd name="connsiteY7" fmla="*/ 215900 h 387350"/>
                <a:gd name="connsiteX0" fmla="*/ 0 w 323850"/>
                <a:gd name="connsiteY0" fmla="*/ 171450 h 387350"/>
                <a:gd name="connsiteX1" fmla="*/ 215900 w 323850"/>
                <a:gd name="connsiteY1" fmla="*/ 0 h 387350"/>
                <a:gd name="connsiteX2" fmla="*/ 323850 w 323850"/>
                <a:gd name="connsiteY2" fmla="*/ 387350 h 387350"/>
                <a:gd name="connsiteX3" fmla="*/ 266700 w 323850"/>
                <a:gd name="connsiteY3" fmla="*/ 209550 h 387350"/>
                <a:gd name="connsiteX4" fmla="*/ 120650 w 323850"/>
                <a:gd name="connsiteY4" fmla="*/ 292100 h 387350"/>
                <a:gd name="connsiteX5" fmla="*/ 268288 w 323850"/>
                <a:gd name="connsiteY5" fmla="*/ 196850 h 387350"/>
                <a:gd name="connsiteX6" fmla="*/ 246856 w 323850"/>
                <a:gd name="connsiteY6" fmla="*/ 107156 h 387350"/>
                <a:gd name="connsiteX7" fmla="*/ 63500 w 323850"/>
                <a:gd name="connsiteY7" fmla="*/ 215900 h 387350"/>
                <a:gd name="connsiteX0" fmla="*/ 0 w 323850"/>
                <a:gd name="connsiteY0" fmla="*/ 171450 h 387350"/>
                <a:gd name="connsiteX1" fmla="*/ 215900 w 323850"/>
                <a:gd name="connsiteY1" fmla="*/ 0 h 387350"/>
                <a:gd name="connsiteX2" fmla="*/ 323850 w 323850"/>
                <a:gd name="connsiteY2" fmla="*/ 387350 h 387350"/>
                <a:gd name="connsiteX3" fmla="*/ 266700 w 323850"/>
                <a:gd name="connsiteY3" fmla="*/ 195262 h 387350"/>
                <a:gd name="connsiteX4" fmla="*/ 120650 w 323850"/>
                <a:gd name="connsiteY4" fmla="*/ 292100 h 387350"/>
                <a:gd name="connsiteX5" fmla="*/ 268288 w 323850"/>
                <a:gd name="connsiteY5" fmla="*/ 196850 h 387350"/>
                <a:gd name="connsiteX6" fmla="*/ 246856 w 323850"/>
                <a:gd name="connsiteY6" fmla="*/ 107156 h 387350"/>
                <a:gd name="connsiteX7" fmla="*/ 63500 w 323850"/>
                <a:gd name="connsiteY7" fmla="*/ 21590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387350">
                  <a:moveTo>
                    <a:pt x="0" y="171450"/>
                  </a:moveTo>
                  <a:lnTo>
                    <a:pt x="215900" y="0"/>
                  </a:lnTo>
                  <a:lnTo>
                    <a:pt x="323850" y="387350"/>
                  </a:lnTo>
                  <a:lnTo>
                    <a:pt x="266700" y="195262"/>
                  </a:lnTo>
                  <a:lnTo>
                    <a:pt x="120650" y="292100"/>
                  </a:lnTo>
                  <a:lnTo>
                    <a:pt x="268288" y="196850"/>
                  </a:lnTo>
                  <a:lnTo>
                    <a:pt x="246856" y="107156"/>
                  </a:lnTo>
                  <a:lnTo>
                    <a:pt x="63500" y="215900"/>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187825" y="4502150"/>
              <a:ext cx="206375" cy="374650"/>
            </a:xfrm>
            <a:custGeom>
              <a:avLst/>
              <a:gdLst>
                <a:gd name="connsiteX0" fmla="*/ 0 w 215900"/>
                <a:gd name="connsiteY0" fmla="*/ 31750 h 374650"/>
                <a:gd name="connsiteX1" fmla="*/ 177800 w 215900"/>
                <a:gd name="connsiteY1" fmla="*/ 120650 h 374650"/>
                <a:gd name="connsiteX2" fmla="*/ 203200 w 215900"/>
                <a:gd name="connsiteY2" fmla="*/ 0 h 374650"/>
                <a:gd name="connsiteX3" fmla="*/ 215900 w 215900"/>
                <a:gd name="connsiteY3" fmla="*/ 374650 h 374650"/>
                <a:gd name="connsiteX0" fmla="*/ 0 w 206375"/>
                <a:gd name="connsiteY0" fmla="*/ 19844 h 374650"/>
                <a:gd name="connsiteX1" fmla="*/ 168275 w 206375"/>
                <a:gd name="connsiteY1" fmla="*/ 120650 h 374650"/>
                <a:gd name="connsiteX2" fmla="*/ 193675 w 206375"/>
                <a:gd name="connsiteY2" fmla="*/ 0 h 374650"/>
                <a:gd name="connsiteX3" fmla="*/ 206375 w 206375"/>
                <a:gd name="connsiteY3" fmla="*/ 374650 h 374650"/>
                <a:gd name="connsiteX0" fmla="*/ 0 w 206375"/>
                <a:gd name="connsiteY0" fmla="*/ 19844 h 374650"/>
                <a:gd name="connsiteX1" fmla="*/ 168275 w 206375"/>
                <a:gd name="connsiteY1" fmla="*/ 120650 h 374650"/>
                <a:gd name="connsiteX2" fmla="*/ 193675 w 206375"/>
                <a:gd name="connsiteY2" fmla="*/ 0 h 374650"/>
                <a:gd name="connsiteX3" fmla="*/ 206375 w 206375"/>
                <a:gd name="connsiteY3" fmla="*/ 374650 h 374650"/>
                <a:gd name="connsiteX0" fmla="*/ 0 w 206375"/>
                <a:gd name="connsiteY0" fmla="*/ 19844 h 374650"/>
                <a:gd name="connsiteX1" fmla="*/ 168275 w 206375"/>
                <a:gd name="connsiteY1" fmla="*/ 120650 h 374650"/>
                <a:gd name="connsiteX2" fmla="*/ 193675 w 206375"/>
                <a:gd name="connsiteY2" fmla="*/ 0 h 374650"/>
                <a:gd name="connsiteX3" fmla="*/ 206375 w 206375"/>
                <a:gd name="connsiteY3" fmla="*/ 374650 h 374650"/>
                <a:gd name="connsiteX0" fmla="*/ 0 w 206375"/>
                <a:gd name="connsiteY0" fmla="*/ 19844 h 374650"/>
                <a:gd name="connsiteX1" fmla="*/ 189706 w 206375"/>
                <a:gd name="connsiteY1" fmla="*/ 94456 h 374650"/>
                <a:gd name="connsiteX2" fmla="*/ 193675 w 206375"/>
                <a:gd name="connsiteY2" fmla="*/ 0 h 374650"/>
                <a:gd name="connsiteX3" fmla="*/ 206375 w 206375"/>
                <a:gd name="connsiteY3" fmla="*/ 374650 h 374650"/>
              </a:gdLst>
              <a:ahLst/>
              <a:cxnLst>
                <a:cxn ang="0">
                  <a:pos x="connsiteX0" y="connsiteY0"/>
                </a:cxn>
                <a:cxn ang="0">
                  <a:pos x="connsiteX1" y="connsiteY1"/>
                </a:cxn>
                <a:cxn ang="0">
                  <a:pos x="connsiteX2" y="connsiteY2"/>
                </a:cxn>
                <a:cxn ang="0">
                  <a:pos x="connsiteX3" y="connsiteY3"/>
                </a:cxn>
              </a:cxnLst>
              <a:rect l="l" t="t" r="r" b="b"/>
              <a:pathLst>
                <a:path w="206375" h="374650">
                  <a:moveTo>
                    <a:pt x="0" y="19844"/>
                  </a:moveTo>
                  <a:cubicBezTo>
                    <a:pt x="39424" y="148696"/>
                    <a:pt x="133614" y="101335"/>
                    <a:pt x="189706" y="94456"/>
                  </a:cubicBezTo>
                  <a:lnTo>
                    <a:pt x="193675" y="0"/>
                  </a:lnTo>
                  <a:lnTo>
                    <a:pt x="206375" y="374650"/>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711965" y="4438143"/>
              <a:ext cx="250477" cy="355313"/>
            </a:xfrm>
            <a:custGeom>
              <a:avLst/>
              <a:gdLst>
                <a:gd name="connsiteX0" fmla="*/ 85725 w 254794"/>
                <a:gd name="connsiteY0" fmla="*/ 369093 h 369093"/>
                <a:gd name="connsiteX1" fmla="*/ 254794 w 254794"/>
                <a:gd name="connsiteY1" fmla="*/ 257175 h 369093"/>
                <a:gd name="connsiteX2" fmla="*/ 154781 w 254794"/>
                <a:gd name="connsiteY2" fmla="*/ 0 h 369093"/>
                <a:gd name="connsiteX3" fmla="*/ 0 w 254794"/>
                <a:gd name="connsiteY3" fmla="*/ 192881 h 369093"/>
                <a:gd name="connsiteX4" fmla="*/ 221456 w 254794"/>
                <a:gd name="connsiteY4" fmla="*/ 173831 h 369093"/>
                <a:gd name="connsiteX0" fmla="*/ 86429 w 255498"/>
                <a:gd name="connsiteY0" fmla="*/ 369566 h 369566"/>
                <a:gd name="connsiteX1" fmla="*/ 255498 w 255498"/>
                <a:gd name="connsiteY1" fmla="*/ 257648 h 369566"/>
                <a:gd name="connsiteX2" fmla="*/ 155485 w 255498"/>
                <a:gd name="connsiteY2" fmla="*/ 473 h 369566"/>
                <a:gd name="connsiteX3" fmla="*/ 704 w 255498"/>
                <a:gd name="connsiteY3" fmla="*/ 193354 h 369566"/>
                <a:gd name="connsiteX4" fmla="*/ 222160 w 255498"/>
                <a:gd name="connsiteY4" fmla="*/ 174304 h 369566"/>
                <a:gd name="connsiteX0" fmla="*/ 86129 w 255198"/>
                <a:gd name="connsiteY0" fmla="*/ 355313 h 355313"/>
                <a:gd name="connsiteX1" fmla="*/ 255198 w 255198"/>
                <a:gd name="connsiteY1" fmla="*/ 243395 h 355313"/>
                <a:gd name="connsiteX2" fmla="*/ 169473 w 255198"/>
                <a:gd name="connsiteY2" fmla="*/ 507 h 355313"/>
                <a:gd name="connsiteX3" fmla="*/ 404 w 255198"/>
                <a:gd name="connsiteY3" fmla="*/ 179101 h 355313"/>
                <a:gd name="connsiteX4" fmla="*/ 221860 w 255198"/>
                <a:gd name="connsiteY4" fmla="*/ 160051 h 355313"/>
                <a:gd name="connsiteX0" fmla="*/ 86129 w 250435"/>
                <a:gd name="connsiteY0" fmla="*/ 355313 h 355313"/>
                <a:gd name="connsiteX1" fmla="*/ 250435 w 250435"/>
                <a:gd name="connsiteY1" fmla="*/ 219582 h 355313"/>
                <a:gd name="connsiteX2" fmla="*/ 169473 w 250435"/>
                <a:gd name="connsiteY2" fmla="*/ 507 h 355313"/>
                <a:gd name="connsiteX3" fmla="*/ 404 w 250435"/>
                <a:gd name="connsiteY3" fmla="*/ 179101 h 355313"/>
                <a:gd name="connsiteX4" fmla="*/ 221860 w 250435"/>
                <a:gd name="connsiteY4" fmla="*/ 160051 h 355313"/>
                <a:gd name="connsiteX0" fmla="*/ 86129 w 250472"/>
                <a:gd name="connsiteY0" fmla="*/ 355313 h 355313"/>
                <a:gd name="connsiteX1" fmla="*/ 250435 w 250472"/>
                <a:gd name="connsiteY1" fmla="*/ 219582 h 355313"/>
                <a:gd name="connsiteX2" fmla="*/ 169473 w 250472"/>
                <a:gd name="connsiteY2" fmla="*/ 507 h 355313"/>
                <a:gd name="connsiteX3" fmla="*/ 404 w 250472"/>
                <a:gd name="connsiteY3" fmla="*/ 179101 h 355313"/>
                <a:gd name="connsiteX4" fmla="*/ 221860 w 250472"/>
                <a:gd name="connsiteY4" fmla="*/ 160051 h 355313"/>
                <a:gd name="connsiteX0" fmla="*/ 86129 w 250477"/>
                <a:gd name="connsiteY0" fmla="*/ 355313 h 355313"/>
                <a:gd name="connsiteX1" fmla="*/ 250435 w 250477"/>
                <a:gd name="connsiteY1" fmla="*/ 219582 h 355313"/>
                <a:gd name="connsiteX2" fmla="*/ 169473 w 250477"/>
                <a:gd name="connsiteY2" fmla="*/ 507 h 355313"/>
                <a:gd name="connsiteX3" fmla="*/ 404 w 250477"/>
                <a:gd name="connsiteY3" fmla="*/ 179101 h 355313"/>
                <a:gd name="connsiteX4" fmla="*/ 221860 w 250477"/>
                <a:gd name="connsiteY4" fmla="*/ 160051 h 35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77" h="355313">
                  <a:moveTo>
                    <a:pt x="86129" y="355313"/>
                  </a:moveTo>
                  <a:cubicBezTo>
                    <a:pt x="155186" y="319594"/>
                    <a:pt x="252816" y="298163"/>
                    <a:pt x="250435" y="219582"/>
                  </a:cubicBezTo>
                  <a:lnTo>
                    <a:pt x="169473" y="507"/>
                  </a:lnTo>
                  <a:cubicBezTo>
                    <a:pt x="127007" y="-10209"/>
                    <a:pt x="-8327" y="152510"/>
                    <a:pt x="404" y="179101"/>
                  </a:cubicBezTo>
                  <a:cubicBezTo>
                    <a:pt x="9135" y="205692"/>
                    <a:pt x="148041" y="166401"/>
                    <a:pt x="221860" y="160051"/>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347879" y="4479131"/>
              <a:ext cx="259716" cy="371475"/>
            </a:xfrm>
            <a:custGeom>
              <a:avLst/>
              <a:gdLst>
                <a:gd name="connsiteX0" fmla="*/ 276225 w 276225"/>
                <a:gd name="connsiteY0" fmla="*/ 371475 h 371475"/>
                <a:gd name="connsiteX1" fmla="*/ 209550 w 276225"/>
                <a:gd name="connsiteY1" fmla="*/ 0 h 371475"/>
                <a:gd name="connsiteX2" fmla="*/ 0 w 276225"/>
                <a:gd name="connsiteY2" fmla="*/ 109538 h 371475"/>
                <a:gd name="connsiteX3" fmla="*/ 228600 w 276225"/>
                <a:gd name="connsiteY3" fmla="*/ 142875 h 371475"/>
                <a:gd name="connsiteX0" fmla="*/ 276269 w 276269"/>
                <a:gd name="connsiteY0" fmla="*/ 380402 h 380402"/>
                <a:gd name="connsiteX1" fmla="*/ 209594 w 276269"/>
                <a:gd name="connsiteY1" fmla="*/ 8927 h 380402"/>
                <a:gd name="connsiteX2" fmla="*/ 44 w 276269"/>
                <a:gd name="connsiteY2" fmla="*/ 118465 h 380402"/>
                <a:gd name="connsiteX3" fmla="*/ 228644 w 276269"/>
                <a:gd name="connsiteY3" fmla="*/ 151802 h 380402"/>
                <a:gd name="connsiteX0" fmla="*/ 259606 w 259606"/>
                <a:gd name="connsiteY0" fmla="*/ 379569 h 379569"/>
                <a:gd name="connsiteX1" fmla="*/ 192931 w 259606"/>
                <a:gd name="connsiteY1" fmla="*/ 8094 h 379569"/>
                <a:gd name="connsiteX2" fmla="*/ 50 w 259606"/>
                <a:gd name="connsiteY2" fmla="*/ 134301 h 379569"/>
                <a:gd name="connsiteX3" fmla="*/ 211981 w 259606"/>
                <a:gd name="connsiteY3" fmla="*/ 150969 h 379569"/>
                <a:gd name="connsiteX0" fmla="*/ 259611 w 259611"/>
                <a:gd name="connsiteY0" fmla="*/ 371475 h 371475"/>
                <a:gd name="connsiteX1" fmla="*/ 192936 w 259611"/>
                <a:gd name="connsiteY1" fmla="*/ 0 h 371475"/>
                <a:gd name="connsiteX2" fmla="*/ 55 w 259611"/>
                <a:gd name="connsiteY2" fmla="*/ 126207 h 371475"/>
                <a:gd name="connsiteX3" fmla="*/ 211986 w 259611"/>
                <a:gd name="connsiteY3" fmla="*/ 142875 h 371475"/>
                <a:gd name="connsiteX0" fmla="*/ 259611 w 259611"/>
                <a:gd name="connsiteY0" fmla="*/ 371475 h 371475"/>
                <a:gd name="connsiteX1" fmla="*/ 192936 w 259611"/>
                <a:gd name="connsiteY1" fmla="*/ 0 h 371475"/>
                <a:gd name="connsiteX2" fmla="*/ 55 w 259611"/>
                <a:gd name="connsiteY2" fmla="*/ 107157 h 371475"/>
                <a:gd name="connsiteX3" fmla="*/ 211986 w 259611"/>
                <a:gd name="connsiteY3" fmla="*/ 142875 h 371475"/>
                <a:gd name="connsiteX0" fmla="*/ 259576 w 259576"/>
                <a:gd name="connsiteY0" fmla="*/ 371475 h 371475"/>
                <a:gd name="connsiteX1" fmla="*/ 192901 w 259576"/>
                <a:gd name="connsiteY1" fmla="*/ 0 h 371475"/>
                <a:gd name="connsiteX2" fmla="*/ 20 w 259576"/>
                <a:gd name="connsiteY2" fmla="*/ 107157 h 371475"/>
                <a:gd name="connsiteX3" fmla="*/ 211951 w 259576"/>
                <a:gd name="connsiteY3" fmla="*/ 142875 h 371475"/>
                <a:gd name="connsiteX0" fmla="*/ 259558 w 259558"/>
                <a:gd name="connsiteY0" fmla="*/ 371475 h 371475"/>
                <a:gd name="connsiteX1" fmla="*/ 192883 w 259558"/>
                <a:gd name="connsiteY1" fmla="*/ 0 h 371475"/>
                <a:gd name="connsiteX2" fmla="*/ 2 w 259558"/>
                <a:gd name="connsiteY2" fmla="*/ 107157 h 371475"/>
                <a:gd name="connsiteX3" fmla="*/ 211933 w 259558"/>
                <a:gd name="connsiteY3" fmla="*/ 142875 h 371475"/>
                <a:gd name="connsiteX0" fmla="*/ 259642 w 259642"/>
                <a:gd name="connsiteY0" fmla="*/ 371475 h 371475"/>
                <a:gd name="connsiteX1" fmla="*/ 192967 w 259642"/>
                <a:gd name="connsiteY1" fmla="*/ 0 h 371475"/>
                <a:gd name="connsiteX2" fmla="*/ 86 w 259642"/>
                <a:gd name="connsiteY2" fmla="*/ 107157 h 371475"/>
                <a:gd name="connsiteX3" fmla="*/ 216779 w 259642"/>
                <a:gd name="connsiteY3" fmla="*/ 133350 h 371475"/>
                <a:gd name="connsiteX0" fmla="*/ 259642 w 259642"/>
                <a:gd name="connsiteY0" fmla="*/ 371475 h 371475"/>
                <a:gd name="connsiteX1" fmla="*/ 192967 w 259642"/>
                <a:gd name="connsiteY1" fmla="*/ 0 h 371475"/>
                <a:gd name="connsiteX2" fmla="*/ 86 w 259642"/>
                <a:gd name="connsiteY2" fmla="*/ 107157 h 371475"/>
                <a:gd name="connsiteX3" fmla="*/ 216779 w 259642"/>
                <a:gd name="connsiteY3" fmla="*/ 133350 h 371475"/>
                <a:gd name="connsiteX0" fmla="*/ 259642 w 259642"/>
                <a:gd name="connsiteY0" fmla="*/ 371475 h 371475"/>
                <a:gd name="connsiteX1" fmla="*/ 192967 w 259642"/>
                <a:gd name="connsiteY1" fmla="*/ 0 h 371475"/>
                <a:gd name="connsiteX2" fmla="*/ 86 w 259642"/>
                <a:gd name="connsiteY2" fmla="*/ 107157 h 371475"/>
                <a:gd name="connsiteX3" fmla="*/ 216779 w 259642"/>
                <a:gd name="connsiteY3" fmla="*/ 133350 h 371475"/>
                <a:gd name="connsiteX0" fmla="*/ 259716 w 259716"/>
                <a:gd name="connsiteY0" fmla="*/ 371475 h 371475"/>
                <a:gd name="connsiteX1" fmla="*/ 193041 w 259716"/>
                <a:gd name="connsiteY1" fmla="*/ 0 h 371475"/>
                <a:gd name="connsiteX2" fmla="*/ 160 w 259716"/>
                <a:gd name="connsiteY2" fmla="*/ 107157 h 371475"/>
                <a:gd name="connsiteX3" fmla="*/ 216853 w 259716"/>
                <a:gd name="connsiteY3" fmla="*/ 133350 h 371475"/>
              </a:gdLst>
              <a:ahLst/>
              <a:cxnLst>
                <a:cxn ang="0">
                  <a:pos x="connsiteX0" y="connsiteY0"/>
                </a:cxn>
                <a:cxn ang="0">
                  <a:pos x="connsiteX1" y="connsiteY1"/>
                </a:cxn>
                <a:cxn ang="0">
                  <a:pos x="connsiteX2" y="connsiteY2"/>
                </a:cxn>
                <a:cxn ang="0">
                  <a:pos x="connsiteX3" y="connsiteY3"/>
                </a:cxn>
              </a:cxnLst>
              <a:rect l="l" t="t" r="r" b="b"/>
              <a:pathLst>
                <a:path w="259716" h="371475">
                  <a:moveTo>
                    <a:pt x="259716" y="371475"/>
                  </a:moveTo>
                  <a:lnTo>
                    <a:pt x="193041" y="0"/>
                  </a:lnTo>
                  <a:cubicBezTo>
                    <a:pt x="66041" y="23019"/>
                    <a:pt x="-3809" y="84932"/>
                    <a:pt x="160" y="107157"/>
                  </a:cubicBezTo>
                  <a:cubicBezTo>
                    <a:pt x="4129" y="129382"/>
                    <a:pt x="81121" y="153194"/>
                    <a:pt x="216853" y="133350"/>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269342" y="4318000"/>
              <a:ext cx="364499" cy="406400"/>
            </a:xfrm>
            <a:custGeom>
              <a:avLst/>
              <a:gdLst>
                <a:gd name="connsiteX0" fmla="*/ 342900 w 409575"/>
                <a:gd name="connsiteY0" fmla="*/ 457200 h 457200"/>
                <a:gd name="connsiteX1" fmla="*/ 133350 w 409575"/>
                <a:gd name="connsiteY1" fmla="*/ 9525 h 457200"/>
                <a:gd name="connsiteX2" fmla="*/ 200025 w 409575"/>
                <a:gd name="connsiteY2" fmla="*/ 114300 h 457200"/>
                <a:gd name="connsiteX3" fmla="*/ 323850 w 409575"/>
                <a:gd name="connsiteY3" fmla="*/ 0 h 457200"/>
                <a:gd name="connsiteX4" fmla="*/ 0 w 409575"/>
                <a:gd name="connsiteY4" fmla="*/ 333375 h 457200"/>
                <a:gd name="connsiteX5" fmla="*/ 409575 w 409575"/>
                <a:gd name="connsiteY5" fmla="*/ 285750 h 457200"/>
                <a:gd name="connsiteX0" fmla="*/ 343386 w 410061"/>
                <a:gd name="connsiteY0" fmla="*/ 457200 h 457200"/>
                <a:gd name="connsiteX1" fmla="*/ 133836 w 410061"/>
                <a:gd name="connsiteY1" fmla="*/ 9525 h 457200"/>
                <a:gd name="connsiteX2" fmla="*/ 200511 w 410061"/>
                <a:gd name="connsiteY2" fmla="*/ 114300 h 457200"/>
                <a:gd name="connsiteX3" fmla="*/ 324336 w 410061"/>
                <a:gd name="connsiteY3" fmla="*/ 0 h 457200"/>
                <a:gd name="connsiteX4" fmla="*/ 486 w 410061"/>
                <a:gd name="connsiteY4" fmla="*/ 333375 h 457200"/>
                <a:gd name="connsiteX5" fmla="*/ 410061 w 410061"/>
                <a:gd name="connsiteY5" fmla="*/ 285750 h 457200"/>
                <a:gd name="connsiteX0" fmla="*/ 343386 w 410061"/>
                <a:gd name="connsiteY0" fmla="*/ 457200 h 457200"/>
                <a:gd name="connsiteX1" fmla="*/ 133836 w 410061"/>
                <a:gd name="connsiteY1" fmla="*/ 9525 h 457200"/>
                <a:gd name="connsiteX2" fmla="*/ 188605 w 410061"/>
                <a:gd name="connsiteY2" fmla="*/ 123825 h 457200"/>
                <a:gd name="connsiteX3" fmla="*/ 324336 w 410061"/>
                <a:gd name="connsiteY3" fmla="*/ 0 h 457200"/>
                <a:gd name="connsiteX4" fmla="*/ 486 w 410061"/>
                <a:gd name="connsiteY4" fmla="*/ 333375 h 457200"/>
                <a:gd name="connsiteX5" fmla="*/ 410061 w 410061"/>
                <a:gd name="connsiteY5" fmla="*/ 2857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061" h="457200">
                  <a:moveTo>
                    <a:pt x="343386" y="457200"/>
                  </a:moveTo>
                  <a:lnTo>
                    <a:pt x="133836" y="9525"/>
                  </a:lnTo>
                  <a:lnTo>
                    <a:pt x="188605" y="123825"/>
                  </a:lnTo>
                  <a:lnTo>
                    <a:pt x="324336" y="0"/>
                  </a:lnTo>
                  <a:cubicBezTo>
                    <a:pt x="290999" y="36513"/>
                    <a:pt x="-13801" y="285750"/>
                    <a:pt x="486" y="333375"/>
                  </a:cubicBezTo>
                  <a:cubicBezTo>
                    <a:pt x="14773" y="381000"/>
                    <a:pt x="273536" y="301625"/>
                    <a:pt x="410061" y="285750"/>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781671" y="4348956"/>
              <a:ext cx="388144" cy="395288"/>
            </a:xfrm>
            <a:custGeom>
              <a:avLst/>
              <a:gdLst>
                <a:gd name="connsiteX0" fmla="*/ 438150 w 438150"/>
                <a:gd name="connsiteY0" fmla="*/ 400050 h 447675"/>
                <a:gd name="connsiteX1" fmla="*/ 276225 w 438150"/>
                <a:gd name="connsiteY1" fmla="*/ 0 h 447675"/>
                <a:gd name="connsiteX2" fmla="*/ 276225 w 438150"/>
                <a:gd name="connsiteY2" fmla="*/ 0 h 447675"/>
                <a:gd name="connsiteX3" fmla="*/ 76200 w 438150"/>
                <a:gd name="connsiteY3" fmla="*/ 142875 h 447675"/>
                <a:gd name="connsiteX4" fmla="*/ 0 w 438150"/>
                <a:gd name="connsiteY4" fmla="*/ 19050 h 447675"/>
                <a:gd name="connsiteX5" fmla="*/ 133350 w 438150"/>
                <a:gd name="connsiteY5" fmla="*/ 447675 h 447675"/>
                <a:gd name="connsiteX6" fmla="*/ 104775 w 438150"/>
                <a:gd name="connsiteY6" fmla="*/ 314325 h 447675"/>
                <a:gd name="connsiteX7" fmla="*/ 361950 w 438150"/>
                <a:gd name="connsiteY7" fmla="*/ 219075 h 447675"/>
                <a:gd name="connsiteX8" fmla="*/ 323850 w 438150"/>
                <a:gd name="connsiteY8" fmla="*/ 133350 h 447675"/>
                <a:gd name="connsiteX9" fmla="*/ 95250 w 438150"/>
                <a:gd name="connsiteY9" fmla="*/ 219075 h 447675"/>
                <a:gd name="connsiteX0" fmla="*/ 438150 w 438150"/>
                <a:gd name="connsiteY0" fmla="*/ 400050 h 447675"/>
                <a:gd name="connsiteX1" fmla="*/ 276225 w 438150"/>
                <a:gd name="connsiteY1" fmla="*/ 0 h 447675"/>
                <a:gd name="connsiteX2" fmla="*/ 276225 w 438150"/>
                <a:gd name="connsiteY2" fmla="*/ 0 h 447675"/>
                <a:gd name="connsiteX3" fmla="*/ 290513 w 438150"/>
                <a:gd name="connsiteY3" fmla="*/ 57150 h 447675"/>
                <a:gd name="connsiteX4" fmla="*/ 76200 w 438150"/>
                <a:gd name="connsiteY4" fmla="*/ 142875 h 447675"/>
                <a:gd name="connsiteX5" fmla="*/ 0 w 438150"/>
                <a:gd name="connsiteY5" fmla="*/ 19050 h 447675"/>
                <a:gd name="connsiteX6" fmla="*/ 133350 w 438150"/>
                <a:gd name="connsiteY6" fmla="*/ 447675 h 447675"/>
                <a:gd name="connsiteX7" fmla="*/ 104775 w 438150"/>
                <a:gd name="connsiteY7" fmla="*/ 314325 h 447675"/>
                <a:gd name="connsiteX8" fmla="*/ 361950 w 438150"/>
                <a:gd name="connsiteY8" fmla="*/ 219075 h 447675"/>
                <a:gd name="connsiteX9" fmla="*/ 323850 w 438150"/>
                <a:gd name="connsiteY9" fmla="*/ 133350 h 447675"/>
                <a:gd name="connsiteX10" fmla="*/ 95250 w 438150"/>
                <a:gd name="connsiteY10" fmla="*/ 219075 h 447675"/>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76200 w 438150"/>
                <a:gd name="connsiteY4" fmla="*/ 142875 h 400050"/>
                <a:gd name="connsiteX5" fmla="*/ 0 w 438150"/>
                <a:gd name="connsiteY5" fmla="*/ 19050 h 400050"/>
                <a:gd name="connsiteX6" fmla="*/ 159543 w 438150"/>
                <a:gd name="connsiteY6" fmla="*/ 354806 h 400050"/>
                <a:gd name="connsiteX7" fmla="*/ 104775 w 438150"/>
                <a:gd name="connsiteY7" fmla="*/ 314325 h 400050"/>
                <a:gd name="connsiteX8" fmla="*/ 361950 w 438150"/>
                <a:gd name="connsiteY8" fmla="*/ 219075 h 400050"/>
                <a:gd name="connsiteX9" fmla="*/ 323850 w 438150"/>
                <a:gd name="connsiteY9" fmla="*/ 133350 h 400050"/>
                <a:gd name="connsiteX10" fmla="*/ 95250 w 438150"/>
                <a:gd name="connsiteY10" fmla="*/ 219075 h 400050"/>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76200 w 438150"/>
                <a:gd name="connsiteY4" fmla="*/ 142875 h 400050"/>
                <a:gd name="connsiteX5" fmla="*/ 0 w 438150"/>
                <a:gd name="connsiteY5" fmla="*/ 19050 h 400050"/>
                <a:gd name="connsiteX6" fmla="*/ 138113 w 438150"/>
                <a:gd name="connsiteY6" fmla="*/ 395288 h 400050"/>
                <a:gd name="connsiteX7" fmla="*/ 159543 w 438150"/>
                <a:gd name="connsiteY7" fmla="*/ 354806 h 400050"/>
                <a:gd name="connsiteX8" fmla="*/ 104775 w 438150"/>
                <a:gd name="connsiteY8" fmla="*/ 314325 h 400050"/>
                <a:gd name="connsiteX9" fmla="*/ 361950 w 438150"/>
                <a:gd name="connsiteY9" fmla="*/ 219075 h 400050"/>
                <a:gd name="connsiteX10" fmla="*/ 323850 w 438150"/>
                <a:gd name="connsiteY10" fmla="*/ 133350 h 400050"/>
                <a:gd name="connsiteX11" fmla="*/ 95250 w 438150"/>
                <a:gd name="connsiteY11" fmla="*/ 219075 h 400050"/>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76200 w 438150"/>
                <a:gd name="connsiteY4" fmla="*/ 142875 h 400050"/>
                <a:gd name="connsiteX5" fmla="*/ 0 w 438150"/>
                <a:gd name="connsiteY5" fmla="*/ 19050 h 400050"/>
                <a:gd name="connsiteX6" fmla="*/ 138113 w 438150"/>
                <a:gd name="connsiteY6" fmla="*/ 395288 h 400050"/>
                <a:gd name="connsiteX7" fmla="*/ 104775 w 438150"/>
                <a:gd name="connsiteY7" fmla="*/ 314325 h 400050"/>
                <a:gd name="connsiteX8" fmla="*/ 361950 w 438150"/>
                <a:gd name="connsiteY8" fmla="*/ 219075 h 400050"/>
                <a:gd name="connsiteX9" fmla="*/ 323850 w 438150"/>
                <a:gd name="connsiteY9" fmla="*/ 133350 h 400050"/>
                <a:gd name="connsiteX10" fmla="*/ 95250 w 438150"/>
                <a:gd name="connsiteY10" fmla="*/ 219075 h 400050"/>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54769 w 438150"/>
                <a:gd name="connsiteY4" fmla="*/ 152400 h 400050"/>
                <a:gd name="connsiteX5" fmla="*/ 0 w 438150"/>
                <a:gd name="connsiteY5" fmla="*/ 19050 h 400050"/>
                <a:gd name="connsiteX6" fmla="*/ 138113 w 438150"/>
                <a:gd name="connsiteY6" fmla="*/ 395288 h 400050"/>
                <a:gd name="connsiteX7" fmla="*/ 104775 w 438150"/>
                <a:gd name="connsiteY7" fmla="*/ 314325 h 400050"/>
                <a:gd name="connsiteX8" fmla="*/ 361950 w 438150"/>
                <a:gd name="connsiteY8" fmla="*/ 219075 h 400050"/>
                <a:gd name="connsiteX9" fmla="*/ 323850 w 438150"/>
                <a:gd name="connsiteY9" fmla="*/ 133350 h 400050"/>
                <a:gd name="connsiteX10" fmla="*/ 95250 w 438150"/>
                <a:gd name="connsiteY10" fmla="*/ 219075 h 400050"/>
                <a:gd name="connsiteX0" fmla="*/ 409575 w 409575"/>
                <a:gd name="connsiteY0" fmla="*/ 400050 h 400050"/>
                <a:gd name="connsiteX1" fmla="*/ 247650 w 409575"/>
                <a:gd name="connsiteY1" fmla="*/ 0 h 400050"/>
                <a:gd name="connsiteX2" fmla="*/ 247650 w 409575"/>
                <a:gd name="connsiteY2" fmla="*/ 0 h 400050"/>
                <a:gd name="connsiteX3" fmla="*/ 261938 w 409575"/>
                <a:gd name="connsiteY3" fmla="*/ 57150 h 400050"/>
                <a:gd name="connsiteX4" fmla="*/ 26194 w 409575"/>
                <a:gd name="connsiteY4" fmla="*/ 152400 h 400050"/>
                <a:gd name="connsiteX5" fmla="*/ 0 w 409575"/>
                <a:gd name="connsiteY5" fmla="*/ 80963 h 400050"/>
                <a:gd name="connsiteX6" fmla="*/ 109538 w 409575"/>
                <a:gd name="connsiteY6" fmla="*/ 395288 h 400050"/>
                <a:gd name="connsiteX7" fmla="*/ 76200 w 409575"/>
                <a:gd name="connsiteY7" fmla="*/ 314325 h 400050"/>
                <a:gd name="connsiteX8" fmla="*/ 333375 w 409575"/>
                <a:gd name="connsiteY8" fmla="*/ 219075 h 400050"/>
                <a:gd name="connsiteX9" fmla="*/ 295275 w 409575"/>
                <a:gd name="connsiteY9" fmla="*/ 133350 h 400050"/>
                <a:gd name="connsiteX10" fmla="*/ 66675 w 409575"/>
                <a:gd name="connsiteY10" fmla="*/ 219075 h 400050"/>
                <a:gd name="connsiteX0" fmla="*/ 414337 w 414337"/>
                <a:gd name="connsiteY0" fmla="*/ 400050 h 400050"/>
                <a:gd name="connsiteX1" fmla="*/ 252412 w 414337"/>
                <a:gd name="connsiteY1" fmla="*/ 0 h 400050"/>
                <a:gd name="connsiteX2" fmla="*/ 252412 w 414337"/>
                <a:gd name="connsiteY2" fmla="*/ 0 h 400050"/>
                <a:gd name="connsiteX3" fmla="*/ 266700 w 414337"/>
                <a:gd name="connsiteY3" fmla="*/ 57150 h 400050"/>
                <a:gd name="connsiteX4" fmla="*/ 30956 w 414337"/>
                <a:gd name="connsiteY4" fmla="*/ 152400 h 400050"/>
                <a:gd name="connsiteX5" fmla="*/ 0 w 414337"/>
                <a:gd name="connsiteY5" fmla="*/ 50006 h 400050"/>
                <a:gd name="connsiteX6" fmla="*/ 114300 w 414337"/>
                <a:gd name="connsiteY6" fmla="*/ 395288 h 400050"/>
                <a:gd name="connsiteX7" fmla="*/ 80962 w 414337"/>
                <a:gd name="connsiteY7" fmla="*/ 314325 h 400050"/>
                <a:gd name="connsiteX8" fmla="*/ 338137 w 414337"/>
                <a:gd name="connsiteY8" fmla="*/ 219075 h 400050"/>
                <a:gd name="connsiteX9" fmla="*/ 300037 w 414337"/>
                <a:gd name="connsiteY9" fmla="*/ 133350 h 400050"/>
                <a:gd name="connsiteX10" fmla="*/ 71437 w 414337"/>
                <a:gd name="connsiteY10" fmla="*/ 219075 h 400050"/>
                <a:gd name="connsiteX0" fmla="*/ 414337 w 414337"/>
                <a:gd name="connsiteY0" fmla="*/ 400050 h 400050"/>
                <a:gd name="connsiteX1" fmla="*/ 252412 w 414337"/>
                <a:gd name="connsiteY1" fmla="*/ 0 h 400050"/>
                <a:gd name="connsiteX2" fmla="*/ 252412 w 414337"/>
                <a:gd name="connsiteY2" fmla="*/ 0 h 400050"/>
                <a:gd name="connsiteX3" fmla="*/ 266700 w 414337"/>
                <a:gd name="connsiteY3" fmla="*/ 57150 h 400050"/>
                <a:gd name="connsiteX4" fmla="*/ 30956 w 414337"/>
                <a:gd name="connsiteY4" fmla="*/ 152400 h 400050"/>
                <a:gd name="connsiteX5" fmla="*/ 0 w 414337"/>
                <a:gd name="connsiteY5" fmla="*/ 50006 h 400050"/>
                <a:gd name="connsiteX6" fmla="*/ 114300 w 414337"/>
                <a:gd name="connsiteY6" fmla="*/ 395288 h 400050"/>
                <a:gd name="connsiteX7" fmla="*/ 80962 w 414337"/>
                <a:gd name="connsiteY7" fmla="*/ 314325 h 400050"/>
                <a:gd name="connsiteX8" fmla="*/ 338137 w 414337"/>
                <a:gd name="connsiteY8" fmla="*/ 219075 h 400050"/>
                <a:gd name="connsiteX9" fmla="*/ 300037 w 414337"/>
                <a:gd name="connsiteY9" fmla="*/ 130968 h 400050"/>
                <a:gd name="connsiteX10" fmla="*/ 71437 w 414337"/>
                <a:gd name="connsiteY10" fmla="*/ 219075 h 400050"/>
                <a:gd name="connsiteX0" fmla="*/ 414337 w 414337"/>
                <a:gd name="connsiteY0" fmla="*/ 400050 h 400050"/>
                <a:gd name="connsiteX1" fmla="*/ 252412 w 414337"/>
                <a:gd name="connsiteY1" fmla="*/ 0 h 400050"/>
                <a:gd name="connsiteX2" fmla="*/ 252412 w 414337"/>
                <a:gd name="connsiteY2" fmla="*/ 0 h 400050"/>
                <a:gd name="connsiteX3" fmla="*/ 266700 w 414337"/>
                <a:gd name="connsiteY3" fmla="*/ 57150 h 400050"/>
                <a:gd name="connsiteX4" fmla="*/ 30956 w 414337"/>
                <a:gd name="connsiteY4" fmla="*/ 152400 h 400050"/>
                <a:gd name="connsiteX5" fmla="*/ 0 w 414337"/>
                <a:gd name="connsiteY5" fmla="*/ 50006 h 400050"/>
                <a:gd name="connsiteX6" fmla="*/ 114300 w 414337"/>
                <a:gd name="connsiteY6" fmla="*/ 395288 h 400050"/>
                <a:gd name="connsiteX7" fmla="*/ 80962 w 414337"/>
                <a:gd name="connsiteY7" fmla="*/ 314325 h 400050"/>
                <a:gd name="connsiteX8" fmla="*/ 338137 w 414337"/>
                <a:gd name="connsiteY8" fmla="*/ 219075 h 400050"/>
                <a:gd name="connsiteX9" fmla="*/ 300037 w 414337"/>
                <a:gd name="connsiteY9" fmla="*/ 130968 h 400050"/>
                <a:gd name="connsiteX10" fmla="*/ 71437 w 414337"/>
                <a:gd name="connsiteY10" fmla="*/ 219075 h 400050"/>
                <a:gd name="connsiteX0" fmla="*/ 390525 w 390525"/>
                <a:gd name="connsiteY0" fmla="*/ 345282 h 395288"/>
                <a:gd name="connsiteX1" fmla="*/ 252412 w 390525"/>
                <a:gd name="connsiteY1" fmla="*/ 0 h 395288"/>
                <a:gd name="connsiteX2" fmla="*/ 252412 w 390525"/>
                <a:gd name="connsiteY2" fmla="*/ 0 h 395288"/>
                <a:gd name="connsiteX3" fmla="*/ 266700 w 390525"/>
                <a:gd name="connsiteY3" fmla="*/ 57150 h 395288"/>
                <a:gd name="connsiteX4" fmla="*/ 30956 w 390525"/>
                <a:gd name="connsiteY4" fmla="*/ 152400 h 395288"/>
                <a:gd name="connsiteX5" fmla="*/ 0 w 390525"/>
                <a:gd name="connsiteY5" fmla="*/ 50006 h 395288"/>
                <a:gd name="connsiteX6" fmla="*/ 114300 w 390525"/>
                <a:gd name="connsiteY6" fmla="*/ 395288 h 395288"/>
                <a:gd name="connsiteX7" fmla="*/ 80962 w 390525"/>
                <a:gd name="connsiteY7" fmla="*/ 314325 h 395288"/>
                <a:gd name="connsiteX8" fmla="*/ 338137 w 390525"/>
                <a:gd name="connsiteY8" fmla="*/ 219075 h 395288"/>
                <a:gd name="connsiteX9" fmla="*/ 300037 w 390525"/>
                <a:gd name="connsiteY9" fmla="*/ 130968 h 395288"/>
                <a:gd name="connsiteX10" fmla="*/ 71437 w 390525"/>
                <a:gd name="connsiteY10" fmla="*/ 219075 h 395288"/>
                <a:gd name="connsiteX0" fmla="*/ 454819 w 454819"/>
                <a:gd name="connsiteY0" fmla="*/ 278607 h 395288"/>
                <a:gd name="connsiteX1" fmla="*/ 252412 w 454819"/>
                <a:gd name="connsiteY1" fmla="*/ 0 h 395288"/>
                <a:gd name="connsiteX2" fmla="*/ 252412 w 454819"/>
                <a:gd name="connsiteY2" fmla="*/ 0 h 395288"/>
                <a:gd name="connsiteX3" fmla="*/ 266700 w 454819"/>
                <a:gd name="connsiteY3" fmla="*/ 57150 h 395288"/>
                <a:gd name="connsiteX4" fmla="*/ 30956 w 454819"/>
                <a:gd name="connsiteY4" fmla="*/ 152400 h 395288"/>
                <a:gd name="connsiteX5" fmla="*/ 0 w 454819"/>
                <a:gd name="connsiteY5" fmla="*/ 50006 h 395288"/>
                <a:gd name="connsiteX6" fmla="*/ 114300 w 454819"/>
                <a:gd name="connsiteY6" fmla="*/ 395288 h 395288"/>
                <a:gd name="connsiteX7" fmla="*/ 80962 w 454819"/>
                <a:gd name="connsiteY7" fmla="*/ 314325 h 395288"/>
                <a:gd name="connsiteX8" fmla="*/ 338137 w 454819"/>
                <a:gd name="connsiteY8" fmla="*/ 219075 h 395288"/>
                <a:gd name="connsiteX9" fmla="*/ 300037 w 454819"/>
                <a:gd name="connsiteY9" fmla="*/ 130968 h 395288"/>
                <a:gd name="connsiteX10" fmla="*/ 71437 w 454819"/>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0962 w 388144"/>
                <a:gd name="connsiteY7" fmla="*/ 314325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0962 w 388144"/>
                <a:gd name="connsiteY7" fmla="*/ 314325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0962 w 388144"/>
                <a:gd name="connsiteY7" fmla="*/ 314325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5724 w 388144"/>
                <a:gd name="connsiteY7" fmla="*/ 311943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5724 w 388144"/>
                <a:gd name="connsiteY7" fmla="*/ 311943 h 395288"/>
                <a:gd name="connsiteX8" fmla="*/ 338137 w 388144"/>
                <a:gd name="connsiteY8" fmla="*/ 219075 h 395288"/>
                <a:gd name="connsiteX9" fmla="*/ 300037 w 388144"/>
                <a:gd name="connsiteY9" fmla="*/ 130968 h 395288"/>
                <a:gd name="connsiteX10" fmla="*/ 66675 w 388144"/>
                <a:gd name="connsiteY10" fmla="*/ 219075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144" h="395288">
                  <a:moveTo>
                    <a:pt x="388144" y="342901"/>
                  </a:moveTo>
                  <a:lnTo>
                    <a:pt x="252412" y="0"/>
                  </a:lnTo>
                  <a:lnTo>
                    <a:pt x="252412" y="0"/>
                  </a:lnTo>
                  <a:cubicBezTo>
                    <a:pt x="254793" y="9525"/>
                    <a:pt x="263525" y="36512"/>
                    <a:pt x="266700" y="57150"/>
                  </a:cubicBezTo>
                  <a:lnTo>
                    <a:pt x="30956" y="152400"/>
                  </a:lnTo>
                  <a:lnTo>
                    <a:pt x="0" y="50006"/>
                  </a:lnTo>
                  <a:cubicBezTo>
                    <a:pt x="38894" y="179387"/>
                    <a:pt x="73025" y="268288"/>
                    <a:pt x="114300" y="395288"/>
                  </a:cubicBezTo>
                  <a:lnTo>
                    <a:pt x="85724" y="311943"/>
                  </a:lnTo>
                  <a:lnTo>
                    <a:pt x="338137" y="219075"/>
                  </a:lnTo>
                  <a:lnTo>
                    <a:pt x="300037" y="130968"/>
                  </a:lnTo>
                  <a:lnTo>
                    <a:pt x="66675" y="219075"/>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374477" y="4423567"/>
              <a:ext cx="342900" cy="200025"/>
            </a:xfrm>
            <a:custGeom>
              <a:avLst/>
              <a:gdLst>
                <a:gd name="connsiteX0" fmla="*/ 0 w 342900"/>
                <a:gd name="connsiteY0" fmla="*/ 200025 h 200025"/>
                <a:gd name="connsiteX1" fmla="*/ 342900 w 342900"/>
                <a:gd name="connsiteY1" fmla="*/ 152400 h 200025"/>
                <a:gd name="connsiteX2" fmla="*/ 161925 w 342900"/>
                <a:gd name="connsiteY2" fmla="*/ 190500 h 200025"/>
                <a:gd name="connsiteX3" fmla="*/ 247650 w 342900"/>
                <a:gd name="connsiteY3" fmla="*/ 0 h 200025"/>
                <a:gd name="connsiteX4" fmla="*/ 304800 w 342900"/>
                <a:gd name="connsiteY4" fmla="*/ 0 h 200025"/>
                <a:gd name="connsiteX5" fmla="*/ 9525 w 342900"/>
                <a:gd name="connsiteY5" fmla="*/ 66675 h 200025"/>
                <a:gd name="connsiteX0" fmla="*/ 0 w 342900"/>
                <a:gd name="connsiteY0" fmla="*/ 200025 h 200025"/>
                <a:gd name="connsiteX1" fmla="*/ 342900 w 342900"/>
                <a:gd name="connsiteY1" fmla="*/ 152400 h 200025"/>
                <a:gd name="connsiteX2" fmla="*/ 166687 w 342900"/>
                <a:gd name="connsiteY2" fmla="*/ 176213 h 200025"/>
                <a:gd name="connsiteX3" fmla="*/ 247650 w 342900"/>
                <a:gd name="connsiteY3" fmla="*/ 0 h 200025"/>
                <a:gd name="connsiteX4" fmla="*/ 304800 w 342900"/>
                <a:gd name="connsiteY4" fmla="*/ 0 h 200025"/>
                <a:gd name="connsiteX5" fmla="*/ 9525 w 342900"/>
                <a:gd name="connsiteY5" fmla="*/ 66675 h 200025"/>
                <a:gd name="connsiteX0" fmla="*/ 0 w 342900"/>
                <a:gd name="connsiteY0" fmla="*/ 200025 h 200025"/>
                <a:gd name="connsiteX1" fmla="*/ 342900 w 342900"/>
                <a:gd name="connsiteY1" fmla="*/ 152400 h 200025"/>
                <a:gd name="connsiteX2" fmla="*/ 166687 w 342900"/>
                <a:gd name="connsiteY2" fmla="*/ 176213 h 200025"/>
                <a:gd name="connsiteX3" fmla="*/ 245269 w 342900"/>
                <a:gd name="connsiteY3" fmla="*/ 14287 h 200025"/>
                <a:gd name="connsiteX4" fmla="*/ 304800 w 342900"/>
                <a:gd name="connsiteY4" fmla="*/ 0 h 200025"/>
                <a:gd name="connsiteX5" fmla="*/ 9525 w 342900"/>
                <a:gd name="connsiteY5" fmla="*/ 666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200025">
                  <a:moveTo>
                    <a:pt x="0" y="200025"/>
                  </a:moveTo>
                  <a:lnTo>
                    <a:pt x="342900" y="152400"/>
                  </a:lnTo>
                  <a:lnTo>
                    <a:pt x="166687" y="176213"/>
                  </a:lnTo>
                  <a:lnTo>
                    <a:pt x="245269" y="14287"/>
                  </a:lnTo>
                  <a:lnTo>
                    <a:pt x="304800" y="0"/>
                  </a:lnTo>
                  <a:lnTo>
                    <a:pt x="9525" y="66675"/>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427683" y="4504250"/>
              <a:ext cx="340519" cy="357188"/>
            </a:xfrm>
            <a:custGeom>
              <a:avLst/>
              <a:gdLst>
                <a:gd name="connsiteX0" fmla="*/ 333375 w 333375"/>
                <a:gd name="connsiteY0" fmla="*/ 366713 h 366713"/>
                <a:gd name="connsiteX1" fmla="*/ 171450 w 333375"/>
                <a:gd name="connsiteY1" fmla="*/ 0 h 366713"/>
                <a:gd name="connsiteX2" fmla="*/ 0 w 333375"/>
                <a:gd name="connsiteY2" fmla="*/ 171450 h 366713"/>
                <a:gd name="connsiteX3" fmla="*/ 176212 w 333375"/>
                <a:gd name="connsiteY3" fmla="*/ 4763 h 366713"/>
                <a:gd name="connsiteX4" fmla="*/ 209550 w 333375"/>
                <a:gd name="connsiteY4" fmla="*/ 80963 h 366713"/>
                <a:gd name="connsiteX5" fmla="*/ 57150 w 333375"/>
                <a:gd name="connsiteY5" fmla="*/ 233363 h 366713"/>
                <a:gd name="connsiteX6" fmla="*/ 214312 w 333375"/>
                <a:gd name="connsiteY6" fmla="*/ 85725 h 366713"/>
                <a:gd name="connsiteX7" fmla="*/ 242887 w 333375"/>
                <a:gd name="connsiteY7" fmla="*/ 166688 h 366713"/>
                <a:gd name="connsiteX8" fmla="*/ 85725 w 333375"/>
                <a:gd name="connsiteY8" fmla="*/ 290513 h 366713"/>
                <a:gd name="connsiteX0" fmla="*/ 340519 w 340519"/>
                <a:gd name="connsiteY0" fmla="*/ 347663 h 347663"/>
                <a:gd name="connsiteX1" fmla="*/ 171450 w 340519"/>
                <a:gd name="connsiteY1" fmla="*/ 0 h 347663"/>
                <a:gd name="connsiteX2" fmla="*/ 0 w 340519"/>
                <a:gd name="connsiteY2" fmla="*/ 171450 h 347663"/>
                <a:gd name="connsiteX3" fmla="*/ 176212 w 340519"/>
                <a:gd name="connsiteY3" fmla="*/ 4763 h 347663"/>
                <a:gd name="connsiteX4" fmla="*/ 209550 w 340519"/>
                <a:gd name="connsiteY4" fmla="*/ 80963 h 347663"/>
                <a:gd name="connsiteX5" fmla="*/ 57150 w 340519"/>
                <a:gd name="connsiteY5" fmla="*/ 233363 h 347663"/>
                <a:gd name="connsiteX6" fmla="*/ 214312 w 340519"/>
                <a:gd name="connsiteY6" fmla="*/ 85725 h 347663"/>
                <a:gd name="connsiteX7" fmla="*/ 242887 w 340519"/>
                <a:gd name="connsiteY7" fmla="*/ 166688 h 347663"/>
                <a:gd name="connsiteX8" fmla="*/ 85725 w 340519"/>
                <a:gd name="connsiteY8" fmla="*/ 290513 h 347663"/>
                <a:gd name="connsiteX0" fmla="*/ 340519 w 340519"/>
                <a:gd name="connsiteY0" fmla="*/ 347663 h 347663"/>
                <a:gd name="connsiteX1" fmla="*/ 171450 w 340519"/>
                <a:gd name="connsiteY1" fmla="*/ 0 h 347663"/>
                <a:gd name="connsiteX2" fmla="*/ 0 w 340519"/>
                <a:gd name="connsiteY2" fmla="*/ 171450 h 347663"/>
                <a:gd name="connsiteX3" fmla="*/ 176212 w 340519"/>
                <a:gd name="connsiteY3" fmla="*/ 4763 h 347663"/>
                <a:gd name="connsiteX4" fmla="*/ 209550 w 340519"/>
                <a:gd name="connsiteY4" fmla="*/ 80963 h 347663"/>
                <a:gd name="connsiteX5" fmla="*/ 57150 w 340519"/>
                <a:gd name="connsiteY5" fmla="*/ 233363 h 347663"/>
                <a:gd name="connsiteX6" fmla="*/ 214312 w 340519"/>
                <a:gd name="connsiteY6" fmla="*/ 85725 h 347663"/>
                <a:gd name="connsiteX7" fmla="*/ 242887 w 340519"/>
                <a:gd name="connsiteY7" fmla="*/ 166688 h 347663"/>
                <a:gd name="connsiteX8" fmla="*/ 85725 w 340519"/>
                <a:gd name="connsiteY8" fmla="*/ 290513 h 347663"/>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09550 w 340519"/>
                <a:gd name="connsiteY4" fmla="*/ 90488 h 357188"/>
                <a:gd name="connsiteX5" fmla="*/ 57150 w 340519"/>
                <a:gd name="connsiteY5" fmla="*/ 242888 h 357188"/>
                <a:gd name="connsiteX6" fmla="*/ 214312 w 340519"/>
                <a:gd name="connsiteY6" fmla="*/ 95250 h 357188"/>
                <a:gd name="connsiteX7" fmla="*/ 242887 w 340519"/>
                <a:gd name="connsiteY7" fmla="*/ 176213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09550 w 340519"/>
                <a:gd name="connsiteY4" fmla="*/ 90488 h 357188"/>
                <a:gd name="connsiteX5" fmla="*/ 57150 w 340519"/>
                <a:gd name="connsiteY5" fmla="*/ 242888 h 357188"/>
                <a:gd name="connsiteX6" fmla="*/ 214312 w 340519"/>
                <a:gd name="connsiteY6" fmla="*/ 95250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09550 w 340519"/>
                <a:gd name="connsiteY4" fmla="*/ 90488 h 357188"/>
                <a:gd name="connsiteX5" fmla="*/ 57150 w 340519"/>
                <a:gd name="connsiteY5" fmla="*/ 242888 h 357188"/>
                <a:gd name="connsiteX6" fmla="*/ 221456 w 340519"/>
                <a:gd name="connsiteY6" fmla="*/ 83343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6212 w 340519"/>
                <a:gd name="connsiteY3" fmla="*/ 14288 h 357188"/>
                <a:gd name="connsiteX4" fmla="*/ 221456 w 340519"/>
                <a:gd name="connsiteY4" fmla="*/ 88107 h 357188"/>
                <a:gd name="connsiteX5" fmla="*/ 57150 w 340519"/>
                <a:gd name="connsiteY5" fmla="*/ 242888 h 357188"/>
                <a:gd name="connsiteX6" fmla="*/ 221456 w 340519"/>
                <a:gd name="connsiteY6" fmla="*/ 83343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8593 w 340519"/>
                <a:gd name="connsiteY3" fmla="*/ 2382 h 357188"/>
                <a:gd name="connsiteX4" fmla="*/ 221456 w 340519"/>
                <a:gd name="connsiteY4" fmla="*/ 88107 h 357188"/>
                <a:gd name="connsiteX5" fmla="*/ 57150 w 340519"/>
                <a:gd name="connsiteY5" fmla="*/ 242888 h 357188"/>
                <a:gd name="connsiteX6" fmla="*/ 221456 w 340519"/>
                <a:gd name="connsiteY6" fmla="*/ 83343 h 357188"/>
                <a:gd name="connsiteX7" fmla="*/ 261937 w 340519"/>
                <a:gd name="connsiteY7" fmla="*/ 166688 h 357188"/>
                <a:gd name="connsiteX8" fmla="*/ 85725 w 340519"/>
                <a:gd name="connsiteY8" fmla="*/ 300038 h 357188"/>
                <a:gd name="connsiteX0" fmla="*/ 340519 w 340519"/>
                <a:gd name="connsiteY0" fmla="*/ 357188 h 357188"/>
                <a:gd name="connsiteX1" fmla="*/ 180975 w 340519"/>
                <a:gd name="connsiteY1" fmla="*/ 0 h 357188"/>
                <a:gd name="connsiteX2" fmla="*/ 0 w 340519"/>
                <a:gd name="connsiteY2" fmla="*/ 180975 h 357188"/>
                <a:gd name="connsiteX3" fmla="*/ 178593 w 340519"/>
                <a:gd name="connsiteY3" fmla="*/ 2382 h 357188"/>
                <a:gd name="connsiteX4" fmla="*/ 221456 w 340519"/>
                <a:gd name="connsiteY4" fmla="*/ 88107 h 357188"/>
                <a:gd name="connsiteX5" fmla="*/ 57150 w 340519"/>
                <a:gd name="connsiteY5" fmla="*/ 242888 h 357188"/>
                <a:gd name="connsiteX6" fmla="*/ 221456 w 340519"/>
                <a:gd name="connsiteY6" fmla="*/ 83343 h 357188"/>
                <a:gd name="connsiteX7" fmla="*/ 261937 w 340519"/>
                <a:gd name="connsiteY7" fmla="*/ 166688 h 357188"/>
                <a:gd name="connsiteX8" fmla="*/ 100013 w 340519"/>
                <a:gd name="connsiteY8" fmla="*/ 295276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519" h="357188">
                  <a:moveTo>
                    <a:pt x="340519" y="357188"/>
                  </a:moveTo>
                  <a:cubicBezTo>
                    <a:pt x="288925" y="210343"/>
                    <a:pt x="237331" y="115888"/>
                    <a:pt x="180975" y="0"/>
                  </a:cubicBezTo>
                  <a:lnTo>
                    <a:pt x="0" y="180975"/>
                  </a:lnTo>
                  <a:lnTo>
                    <a:pt x="178593" y="2382"/>
                  </a:lnTo>
                  <a:lnTo>
                    <a:pt x="221456" y="88107"/>
                  </a:lnTo>
                  <a:lnTo>
                    <a:pt x="57150" y="242888"/>
                  </a:lnTo>
                  <a:lnTo>
                    <a:pt x="221456" y="83343"/>
                  </a:lnTo>
                  <a:lnTo>
                    <a:pt x="261937" y="166688"/>
                  </a:lnTo>
                  <a:lnTo>
                    <a:pt x="100013" y="295276"/>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2771774" y="4502150"/>
              <a:ext cx="338932" cy="356907"/>
            </a:xfrm>
            <a:custGeom>
              <a:avLst/>
              <a:gdLst>
                <a:gd name="connsiteX0" fmla="*/ 355600 w 355600"/>
                <a:gd name="connsiteY0" fmla="*/ 203200 h 355600"/>
                <a:gd name="connsiteX1" fmla="*/ 146050 w 355600"/>
                <a:gd name="connsiteY1" fmla="*/ 355600 h 355600"/>
                <a:gd name="connsiteX2" fmla="*/ 222250 w 355600"/>
                <a:gd name="connsiteY2" fmla="*/ 0 h 355600"/>
                <a:gd name="connsiteX3" fmla="*/ 0 w 355600"/>
                <a:gd name="connsiteY3" fmla="*/ 50800 h 355600"/>
                <a:gd name="connsiteX4" fmla="*/ 228600 w 355600"/>
                <a:gd name="connsiteY4" fmla="*/ 0 h 355600"/>
                <a:gd name="connsiteX5" fmla="*/ 196850 w 355600"/>
                <a:gd name="connsiteY5" fmla="*/ 133350 h 355600"/>
                <a:gd name="connsiteX6" fmla="*/ 82550 w 355600"/>
                <a:gd name="connsiteY6" fmla="*/ 171450 h 355600"/>
                <a:gd name="connsiteX0" fmla="*/ 355600 w 355600"/>
                <a:gd name="connsiteY0" fmla="*/ 204488 h 356888"/>
                <a:gd name="connsiteX1" fmla="*/ 146050 w 355600"/>
                <a:gd name="connsiteY1" fmla="*/ 356888 h 356888"/>
                <a:gd name="connsiteX2" fmla="*/ 222250 w 355600"/>
                <a:gd name="connsiteY2" fmla="*/ 1288 h 356888"/>
                <a:gd name="connsiteX3" fmla="*/ 0 w 355600"/>
                <a:gd name="connsiteY3" fmla="*/ 52088 h 356888"/>
                <a:gd name="connsiteX4" fmla="*/ 228600 w 355600"/>
                <a:gd name="connsiteY4" fmla="*/ 1288 h 356888"/>
                <a:gd name="connsiteX5" fmla="*/ 196850 w 355600"/>
                <a:gd name="connsiteY5" fmla="*/ 134638 h 356888"/>
                <a:gd name="connsiteX6" fmla="*/ 82550 w 355600"/>
                <a:gd name="connsiteY6" fmla="*/ 172738 h 356888"/>
                <a:gd name="connsiteX0" fmla="*/ 355600 w 355600"/>
                <a:gd name="connsiteY0" fmla="*/ 204488 h 356888"/>
                <a:gd name="connsiteX1" fmla="*/ 146050 w 355600"/>
                <a:gd name="connsiteY1" fmla="*/ 356888 h 356888"/>
                <a:gd name="connsiteX2" fmla="*/ 222250 w 355600"/>
                <a:gd name="connsiteY2" fmla="*/ 1288 h 356888"/>
                <a:gd name="connsiteX3" fmla="*/ 0 w 355600"/>
                <a:gd name="connsiteY3" fmla="*/ 52088 h 356888"/>
                <a:gd name="connsiteX4" fmla="*/ 228600 w 355600"/>
                <a:gd name="connsiteY4" fmla="*/ 1288 h 356888"/>
                <a:gd name="connsiteX5" fmla="*/ 196850 w 355600"/>
                <a:gd name="connsiteY5" fmla="*/ 134638 h 356888"/>
                <a:gd name="connsiteX6" fmla="*/ 82550 w 355600"/>
                <a:gd name="connsiteY6" fmla="*/ 172738 h 356888"/>
                <a:gd name="connsiteX0" fmla="*/ 355600 w 355600"/>
                <a:gd name="connsiteY0" fmla="*/ 204488 h 356888"/>
                <a:gd name="connsiteX1" fmla="*/ 146050 w 355600"/>
                <a:gd name="connsiteY1" fmla="*/ 356888 h 356888"/>
                <a:gd name="connsiteX2" fmla="*/ 227013 w 355600"/>
                <a:gd name="connsiteY2" fmla="*/ 1288 h 356888"/>
                <a:gd name="connsiteX3" fmla="*/ 0 w 355600"/>
                <a:gd name="connsiteY3" fmla="*/ 52088 h 356888"/>
                <a:gd name="connsiteX4" fmla="*/ 228600 w 355600"/>
                <a:gd name="connsiteY4" fmla="*/ 1288 h 356888"/>
                <a:gd name="connsiteX5" fmla="*/ 196850 w 355600"/>
                <a:gd name="connsiteY5" fmla="*/ 134638 h 356888"/>
                <a:gd name="connsiteX6" fmla="*/ 82550 w 355600"/>
                <a:gd name="connsiteY6" fmla="*/ 172738 h 356888"/>
                <a:gd name="connsiteX0" fmla="*/ 355600 w 355600"/>
                <a:gd name="connsiteY0" fmla="*/ 204488 h 356906"/>
                <a:gd name="connsiteX1" fmla="*/ 146050 w 355600"/>
                <a:gd name="connsiteY1" fmla="*/ 356888 h 356906"/>
                <a:gd name="connsiteX2" fmla="*/ 227013 w 355600"/>
                <a:gd name="connsiteY2" fmla="*/ 1288 h 356906"/>
                <a:gd name="connsiteX3" fmla="*/ 0 w 355600"/>
                <a:gd name="connsiteY3" fmla="*/ 52088 h 356906"/>
                <a:gd name="connsiteX4" fmla="*/ 228600 w 355600"/>
                <a:gd name="connsiteY4" fmla="*/ 1288 h 356906"/>
                <a:gd name="connsiteX5" fmla="*/ 196850 w 355600"/>
                <a:gd name="connsiteY5" fmla="*/ 134638 h 356906"/>
                <a:gd name="connsiteX6" fmla="*/ 82550 w 355600"/>
                <a:gd name="connsiteY6" fmla="*/ 172738 h 356906"/>
                <a:gd name="connsiteX0" fmla="*/ 338932 w 338932"/>
                <a:gd name="connsiteY0" fmla="*/ 194963 h 356904"/>
                <a:gd name="connsiteX1" fmla="*/ 146050 w 338932"/>
                <a:gd name="connsiteY1" fmla="*/ 356888 h 356904"/>
                <a:gd name="connsiteX2" fmla="*/ 227013 w 338932"/>
                <a:gd name="connsiteY2" fmla="*/ 1288 h 356904"/>
                <a:gd name="connsiteX3" fmla="*/ 0 w 338932"/>
                <a:gd name="connsiteY3" fmla="*/ 52088 h 356904"/>
                <a:gd name="connsiteX4" fmla="*/ 228600 w 338932"/>
                <a:gd name="connsiteY4" fmla="*/ 1288 h 356904"/>
                <a:gd name="connsiteX5" fmla="*/ 196850 w 338932"/>
                <a:gd name="connsiteY5" fmla="*/ 134638 h 356904"/>
                <a:gd name="connsiteX6" fmla="*/ 82550 w 338932"/>
                <a:gd name="connsiteY6" fmla="*/ 172738 h 356904"/>
                <a:gd name="connsiteX0" fmla="*/ 338932 w 338932"/>
                <a:gd name="connsiteY0" fmla="*/ 194963 h 356907"/>
                <a:gd name="connsiteX1" fmla="*/ 146050 w 338932"/>
                <a:gd name="connsiteY1" fmla="*/ 356888 h 356907"/>
                <a:gd name="connsiteX2" fmla="*/ 227013 w 338932"/>
                <a:gd name="connsiteY2" fmla="*/ 1288 h 356907"/>
                <a:gd name="connsiteX3" fmla="*/ 0 w 338932"/>
                <a:gd name="connsiteY3" fmla="*/ 52088 h 356907"/>
                <a:gd name="connsiteX4" fmla="*/ 228600 w 338932"/>
                <a:gd name="connsiteY4" fmla="*/ 1288 h 356907"/>
                <a:gd name="connsiteX5" fmla="*/ 196850 w 338932"/>
                <a:gd name="connsiteY5" fmla="*/ 134638 h 356907"/>
                <a:gd name="connsiteX6" fmla="*/ 82550 w 338932"/>
                <a:gd name="connsiteY6" fmla="*/ 172738 h 35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932" h="356907">
                  <a:moveTo>
                    <a:pt x="338932" y="194963"/>
                  </a:moveTo>
                  <a:cubicBezTo>
                    <a:pt x="278607" y="264813"/>
                    <a:pt x="161132" y="358476"/>
                    <a:pt x="146050" y="356888"/>
                  </a:cubicBezTo>
                  <a:lnTo>
                    <a:pt x="227013" y="1288"/>
                  </a:lnTo>
                  <a:cubicBezTo>
                    <a:pt x="145786" y="-5592"/>
                    <a:pt x="74083" y="35155"/>
                    <a:pt x="0" y="52088"/>
                  </a:cubicBezTo>
                  <a:cubicBezTo>
                    <a:pt x="76200" y="35155"/>
                    <a:pt x="145256" y="-7972"/>
                    <a:pt x="228600" y="1288"/>
                  </a:cubicBezTo>
                  <a:lnTo>
                    <a:pt x="196850" y="134638"/>
                  </a:lnTo>
                  <a:lnTo>
                    <a:pt x="82550" y="172738"/>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126853" y="4504531"/>
              <a:ext cx="225425" cy="387350"/>
            </a:xfrm>
            <a:custGeom>
              <a:avLst/>
              <a:gdLst>
                <a:gd name="connsiteX0" fmla="*/ 254000 w 254000"/>
                <a:gd name="connsiteY0" fmla="*/ 406400 h 406400"/>
                <a:gd name="connsiteX1" fmla="*/ 215900 w 254000"/>
                <a:gd name="connsiteY1" fmla="*/ 0 h 406400"/>
                <a:gd name="connsiteX2" fmla="*/ 215900 w 254000"/>
                <a:gd name="connsiteY2" fmla="*/ 127000 h 406400"/>
                <a:gd name="connsiteX3" fmla="*/ 76200 w 254000"/>
                <a:gd name="connsiteY3" fmla="*/ 139700 h 406400"/>
                <a:gd name="connsiteX4" fmla="*/ 0 w 254000"/>
                <a:gd name="connsiteY4" fmla="*/ 0 h 406400"/>
                <a:gd name="connsiteX0" fmla="*/ 219075 w 219075"/>
                <a:gd name="connsiteY0" fmla="*/ 406400 h 406400"/>
                <a:gd name="connsiteX1" fmla="*/ 180975 w 219075"/>
                <a:gd name="connsiteY1" fmla="*/ 0 h 406400"/>
                <a:gd name="connsiteX2" fmla="*/ 180975 w 219075"/>
                <a:gd name="connsiteY2" fmla="*/ 127000 h 406400"/>
                <a:gd name="connsiteX3" fmla="*/ 41275 w 219075"/>
                <a:gd name="connsiteY3" fmla="*/ 139700 h 406400"/>
                <a:gd name="connsiteX4" fmla="*/ 0 w 219075"/>
                <a:gd name="connsiteY4" fmla="*/ 15875 h 406400"/>
                <a:gd name="connsiteX0" fmla="*/ 219075 w 219075"/>
                <a:gd name="connsiteY0" fmla="*/ 406400 h 406400"/>
                <a:gd name="connsiteX1" fmla="*/ 180975 w 219075"/>
                <a:gd name="connsiteY1" fmla="*/ 0 h 406400"/>
                <a:gd name="connsiteX2" fmla="*/ 193675 w 219075"/>
                <a:gd name="connsiteY2" fmla="*/ 139700 h 406400"/>
                <a:gd name="connsiteX3" fmla="*/ 41275 w 219075"/>
                <a:gd name="connsiteY3" fmla="*/ 139700 h 406400"/>
                <a:gd name="connsiteX4" fmla="*/ 0 w 219075"/>
                <a:gd name="connsiteY4" fmla="*/ 15875 h 406400"/>
                <a:gd name="connsiteX0" fmla="*/ 225425 w 225425"/>
                <a:gd name="connsiteY0" fmla="*/ 387350 h 387350"/>
                <a:gd name="connsiteX1" fmla="*/ 180975 w 225425"/>
                <a:gd name="connsiteY1" fmla="*/ 0 h 387350"/>
                <a:gd name="connsiteX2" fmla="*/ 193675 w 225425"/>
                <a:gd name="connsiteY2" fmla="*/ 139700 h 387350"/>
                <a:gd name="connsiteX3" fmla="*/ 41275 w 225425"/>
                <a:gd name="connsiteY3" fmla="*/ 139700 h 387350"/>
                <a:gd name="connsiteX4" fmla="*/ 0 w 225425"/>
                <a:gd name="connsiteY4" fmla="*/ 15875 h 387350"/>
                <a:gd name="connsiteX0" fmla="*/ 225425 w 225425"/>
                <a:gd name="connsiteY0" fmla="*/ 387350 h 387350"/>
                <a:gd name="connsiteX1" fmla="*/ 180975 w 225425"/>
                <a:gd name="connsiteY1" fmla="*/ 0 h 387350"/>
                <a:gd name="connsiteX2" fmla="*/ 193675 w 225425"/>
                <a:gd name="connsiteY2" fmla="*/ 139700 h 387350"/>
                <a:gd name="connsiteX3" fmla="*/ 41275 w 225425"/>
                <a:gd name="connsiteY3" fmla="*/ 139700 h 387350"/>
                <a:gd name="connsiteX4" fmla="*/ 0 w 225425"/>
                <a:gd name="connsiteY4" fmla="*/ 15875 h 38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5" h="387350">
                  <a:moveTo>
                    <a:pt x="225425" y="387350"/>
                  </a:moveTo>
                  <a:lnTo>
                    <a:pt x="180975" y="0"/>
                  </a:lnTo>
                  <a:lnTo>
                    <a:pt x="193675" y="139700"/>
                  </a:lnTo>
                  <a:cubicBezTo>
                    <a:pt x="170392" y="162983"/>
                    <a:pt x="73554" y="160338"/>
                    <a:pt x="41275" y="139700"/>
                  </a:cubicBezTo>
                  <a:cubicBezTo>
                    <a:pt x="8996" y="119063"/>
                    <a:pt x="13758" y="57150"/>
                    <a:pt x="0" y="15875"/>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789510" y="4506631"/>
              <a:ext cx="273844" cy="373857"/>
            </a:xfrm>
            <a:custGeom>
              <a:avLst/>
              <a:gdLst>
                <a:gd name="connsiteX0" fmla="*/ 273844 w 273844"/>
                <a:gd name="connsiteY0" fmla="*/ 373857 h 373857"/>
                <a:gd name="connsiteX1" fmla="*/ 171450 w 273844"/>
                <a:gd name="connsiteY1" fmla="*/ 0 h 373857"/>
                <a:gd name="connsiteX2" fmla="*/ 0 w 273844"/>
                <a:gd name="connsiteY2" fmla="*/ 152400 h 373857"/>
                <a:gd name="connsiteX3" fmla="*/ 204787 w 273844"/>
                <a:gd name="connsiteY3" fmla="*/ 142875 h 373857"/>
              </a:gdLst>
              <a:ahLst/>
              <a:cxnLst>
                <a:cxn ang="0">
                  <a:pos x="connsiteX0" y="connsiteY0"/>
                </a:cxn>
                <a:cxn ang="0">
                  <a:pos x="connsiteX1" y="connsiteY1"/>
                </a:cxn>
                <a:cxn ang="0">
                  <a:pos x="connsiteX2" y="connsiteY2"/>
                </a:cxn>
                <a:cxn ang="0">
                  <a:pos x="connsiteX3" y="connsiteY3"/>
                </a:cxn>
              </a:cxnLst>
              <a:rect l="l" t="t" r="r" b="b"/>
              <a:pathLst>
                <a:path w="273844" h="373857">
                  <a:moveTo>
                    <a:pt x="273844" y="373857"/>
                  </a:moveTo>
                  <a:lnTo>
                    <a:pt x="171450" y="0"/>
                  </a:lnTo>
                  <a:lnTo>
                    <a:pt x="0" y="152400"/>
                  </a:lnTo>
                  <a:lnTo>
                    <a:pt x="204787" y="142875"/>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422797" y="4482819"/>
              <a:ext cx="288132" cy="642937"/>
            </a:xfrm>
            <a:custGeom>
              <a:avLst/>
              <a:gdLst>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69082 w 288132"/>
                <a:gd name="connsiteY4" fmla="*/ 142875 h 642937"/>
                <a:gd name="connsiteX5" fmla="*/ 288132 w 288132"/>
                <a:gd name="connsiteY5" fmla="*/ 178594 h 642937"/>
                <a:gd name="connsiteX6" fmla="*/ 147638 w 288132"/>
                <a:gd name="connsiteY6" fmla="*/ 481012 h 642937"/>
                <a:gd name="connsiteX7" fmla="*/ 9525 w 288132"/>
                <a:gd name="connsiteY7"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 name="connsiteX0" fmla="*/ 40482 w 288132"/>
                <a:gd name="connsiteY0" fmla="*/ 0 h 642937"/>
                <a:gd name="connsiteX1" fmla="*/ 0 w 288132"/>
                <a:gd name="connsiteY1" fmla="*/ 166687 h 642937"/>
                <a:gd name="connsiteX2" fmla="*/ 178594 w 288132"/>
                <a:gd name="connsiteY2" fmla="*/ 85725 h 642937"/>
                <a:gd name="connsiteX3" fmla="*/ 126207 w 288132"/>
                <a:gd name="connsiteY3" fmla="*/ 207169 h 642937"/>
                <a:gd name="connsiteX4" fmla="*/ 288132 w 288132"/>
                <a:gd name="connsiteY4" fmla="*/ 178594 h 642937"/>
                <a:gd name="connsiteX5" fmla="*/ 147638 w 288132"/>
                <a:gd name="connsiteY5" fmla="*/ 481012 h 642937"/>
                <a:gd name="connsiteX6" fmla="*/ 9525 w 288132"/>
                <a:gd name="connsiteY6" fmla="*/ 642937 h 64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132" h="642937">
                  <a:moveTo>
                    <a:pt x="40482" y="0"/>
                  </a:moveTo>
                  <a:lnTo>
                    <a:pt x="0" y="166687"/>
                  </a:lnTo>
                  <a:lnTo>
                    <a:pt x="178594" y="85725"/>
                  </a:lnTo>
                  <a:lnTo>
                    <a:pt x="126207" y="207169"/>
                  </a:lnTo>
                  <a:cubicBezTo>
                    <a:pt x="144463" y="222647"/>
                    <a:pt x="265510" y="104379"/>
                    <a:pt x="288132" y="178594"/>
                  </a:cubicBezTo>
                  <a:cubicBezTo>
                    <a:pt x="241301" y="279400"/>
                    <a:pt x="165625" y="448520"/>
                    <a:pt x="147638" y="481012"/>
                  </a:cubicBezTo>
                  <a:cubicBezTo>
                    <a:pt x="124975" y="521950"/>
                    <a:pt x="55563" y="588962"/>
                    <a:pt x="9525" y="642937"/>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835491" y="3818299"/>
              <a:ext cx="364499" cy="406400"/>
            </a:xfrm>
            <a:custGeom>
              <a:avLst/>
              <a:gdLst>
                <a:gd name="connsiteX0" fmla="*/ 342900 w 409575"/>
                <a:gd name="connsiteY0" fmla="*/ 457200 h 457200"/>
                <a:gd name="connsiteX1" fmla="*/ 133350 w 409575"/>
                <a:gd name="connsiteY1" fmla="*/ 9525 h 457200"/>
                <a:gd name="connsiteX2" fmla="*/ 200025 w 409575"/>
                <a:gd name="connsiteY2" fmla="*/ 114300 h 457200"/>
                <a:gd name="connsiteX3" fmla="*/ 323850 w 409575"/>
                <a:gd name="connsiteY3" fmla="*/ 0 h 457200"/>
                <a:gd name="connsiteX4" fmla="*/ 0 w 409575"/>
                <a:gd name="connsiteY4" fmla="*/ 333375 h 457200"/>
                <a:gd name="connsiteX5" fmla="*/ 409575 w 409575"/>
                <a:gd name="connsiteY5" fmla="*/ 285750 h 457200"/>
                <a:gd name="connsiteX0" fmla="*/ 343386 w 410061"/>
                <a:gd name="connsiteY0" fmla="*/ 457200 h 457200"/>
                <a:gd name="connsiteX1" fmla="*/ 133836 w 410061"/>
                <a:gd name="connsiteY1" fmla="*/ 9525 h 457200"/>
                <a:gd name="connsiteX2" fmla="*/ 200511 w 410061"/>
                <a:gd name="connsiteY2" fmla="*/ 114300 h 457200"/>
                <a:gd name="connsiteX3" fmla="*/ 324336 w 410061"/>
                <a:gd name="connsiteY3" fmla="*/ 0 h 457200"/>
                <a:gd name="connsiteX4" fmla="*/ 486 w 410061"/>
                <a:gd name="connsiteY4" fmla="*/ 333375 h 457200"/>
                <a:gd name="connsiteX5" fmla="*/ 410061 w 410061"/>
                <a:gd name="connsiteY5" fmla="*/ 285750 h 457200"/>
                <a:gd name="connsiteX0" fmla="*/ 343386 w 410061"/>
                <a:gd name="connsiteY0" fmla="*/ 457200 h 457200"/>
                <a:gd name="connsiteX1" fmla="*/ 133836 w 410061"/>
                <a:gd name="connsiteY1" fmla="*/ 9525 h 457200"/>
                <a:gd name="connsiteX2" fmla="*/ 188605 w 410061"/>
                <a:gd name="connsiteY2" fmla="*/ 123825 h 457200"/>
                <a:gd name="connsiteX3" fmla="*/ 324336 w 410061"/>
                <a:gd name="connsiteY3" fmla="*/ 0 h 457200"/>
                <a:gd name="connsiteX4" fmla="*/ 486 w 410061"/>
                <a:gd name="connsiteY4" fmla="*/ 333375 h 457200"/>
                <a:gd name="connsiteX5" fmla="*/ 410061 w 410061"/>
                <a:gd name="connsiteY5" fmla="*/ 2857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061" h="457200">
                  <a:moveTo>
                    <a:pt x="343386" y="457200"/>
                  </a:moveTo>
                  <a:lnTo>
                    <a:pt x="133836" y="9525"/>
                  </a:lnTo>
                  <a:lnTo>
                    <a:pt x="188605" y="123825"/>
                  </a:lnTo>
                  <a:lnTo>
                    <a:pt x="324336" y="0"/>
                  </a:lnTo>
                  <a:cubicBezTo>
                    <a:pt x="290999" y="36513"/>
                    <a:pt x="-13801" y="285750"/>
                    <a:pt x="486" y="333375"/>
                  </a:cubicBezTo>
                  <a:cubicBezTo>
                    <a:pt x="14773" y="381000"/>
                    <a:pt x="273536" y="301625"/>
                    <a:pt x="410061" y="285750"/>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347820" y="3849255"/>
              <a:ext cx="388144" cy="395288"/>
            </a:xfrm>
            <a:custGeom>
              <a:avLst/>
              <a:gdLst>
                <a:gd name="connsiteX0" fmla="*/ 438150 w 438150"/>
                <a:gd name="connsiteY0" fmla="*/ 400050 h 447675"/>
                <a:gd name="connsiteX1" fmla="*/ 276225 w 438150"/>
                <a:gd name="connsiteY1" fmla="*/ 0 h 447675"/>
                <a:gd name="connsiteX2" fmla="*/ 276225 w 438150"/>
                <a:gd name="connsiteY2" fmla="*/ 0 h 447675"/>
                <a:gd name="connsiteX3" fmla="*/ 76200 w 438150"/>
                <a:gd name="connsiteY3" fmla="*/ 142875 h 447675"/>
                <a:gd name="connsiteX4" fmla="*/ 0 w 438150"/>
                <a:gd name="connsiteY4" fmla="*/ 19050 h 447675"/>
                <a:gd name="connsiteX5" fmla="*/ 133350 w 438150"/>
                <a:gd name="connsiteY5" fmla="*/ 447675 h 447675"/>
                <a:gd name="connsiteX6" fmla="*/ 104775 w 438150"/>
                <a:gd name="connsiteY6" fmla="*/ 314325 h 447675"/>
                <a:gd name="connsiteX7" fmla="*/ 361950 w 438150"/>
                <a:gd name="connsiteY7" fmla="*/ 219075 h 447675"/>
                <a:gd name="connsiteX8" fmla="*/ 323850 w 438150"/>
                <a:gd name="connsiteY8" fmla="*/ 133350 h 447675"/>
                <a:gd name="connsiteX9" fmla="*/ 95250 w 438150"/>
                <a:gd name="connsiteY9" fmla="*/ 219075 h 447675"/>
                <a:gd name="connsiteX0" fmla="*/ 438150 w 438150"/>
                <a:gd name="connsiteY0" fmla="*/ 400050 h 447675"/>
                <a:gd name="connsiteX1" fmla="*/ 276225 w 438150"/>
                <a:gd name="connsiteY1" fmla="*/ 0 h 447675"/>
                <a:gd name="connsiteX2" fmla="*/ 276225 w 438150"/>
                <a:gd name="connsiteY2" fmla="*/ 0 h 447675"/>
                <a:gd name="connsiteX3" fmla="*/ 290513 w 438150"/>
                <a:gd name="connsiteY3" fmla="*/ 57150 h 447675"/>
                <a:gd name="connsiteX4" fmla="*/ 76200 w 438150"/>
                <a:gd name="connsiteY4" fmla="*/ 142875 h 447675"/>
                <a:gd name="connsiteX5" fmla="*/ 0 w 438150"/>
                <a:gd name="connsiteY5" fmla="*/ 19050 h 447675"/>
                <a:gd name="connsiteX6" fmla="*/ 133350 w 438150"/>
                <a:gd name="connsiteY6" fmla="*/ 447675 h 447675"/>
                <a:gd name="connsiteX7" fmla="*/ 104775 w 438150"/>
                <a:gd name="connsiteY7" fmla="*/ 314325 h 447675"/>
                <a:gd name="connsiteX8" fmla="*/ 361950 w 438150"/>
                <a:gd name="connsiteY8" fmla="*/ 219075 h 447675"/>
                <a:gd name="connsiteX9" fmla="*/ 323850 w 438150"/>
                <a:gd name="connsiteY9" fmla="*/ 133350 h 447675"/>
                <a:gd name="connsiteX10" fmla="*/ 95250 w 438150"/>
                <a:gd name="connsiteY10" fmla="*/ 219075 h 447675"/>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76200 w 438150"/>
                <a:gd name="connsiteY4" fmla="*/ 142875 h 400050"/>
                <a:gd name="connsiteX5" fmla="*/ 0 w 438150"/>
                <a:gd name="connsiteY5" fmla="*/ 19050 h 400050"/>
                <a:gd name="connsiteX6" fmla="*/ 159543 w 438150"/>
                <a:gd name="connsiteY6" fmla="*/ 354806 h 400050"/>
                <a:gd name="connsiteX7" fmla="*/ 104775 w 438150"/>
                <a:gd name="connsiteY7" fmla="*/ 314325 h 400050"/>
                <a:gd name="connsiteX8" fmla="*/ 361950 w 438150"/>
                <a:gd name="connsiteY8" fmla="*/ 219075 h 400050"/>
                <a:gd name="connsiteX9" fmla="*/ 323850 w 438150"/>
                <a:gd name="connsiteY9" fmla="*/ 133350 h 400050"/>
                <a:gd name="connsiteX10" fmla="*/ 95250 w 438150"/>
                <a:gd name="connsiteY10" fmla="*/ 219075 h 400050"/>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76200 w 438150"/>
                <a:gd name="connsiteY4" fmla="*/ 142875 h 400050"/>
                <a:gd name="connsiteX5" fmla="*/ 0 w 438150"/>
                <a:gd name="connsiteY5" fmla="*/ 19050 h 400050"/>
                <a:gd name="connsiteX6" fmla="*/ 138113 w 438150"/>
                <a:gd name="connsiteY6" fmla="*/ 395288 h 400050"/>
                <a:gd name="connsiteX7" fmla="*/ 159543 w 438150"/>
                <a:gd name="connsiteY7" fmla="*/ 354806 h 400050"/>
                <a:gd name="connsiteX8" fmla="*/ 104775 w 438150"/>
                <a:gd name="connsiteY8" fmla="*/ 314325 h 400050"/>
                <a:gd name="connsiteX9" fmla="*/ 361950 w 438150"/>
                <a:gd name="connsiteY9" fmla="*/ 219075 h 400050"/>
                <a:gd name="connsiteX10" fmla="*/ 323850 w 438150"/>
                <a:gd name="connsiteY10" fmla="*/ 133350 h 400050"/>
                <a:gd name="connsiteX11" fmla="*/ 95250 w 438150"/>
                <a:gd name="connsiteY11" fmla="*/ 219075 h 400050"/>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76200 w 438150"/>
                <a:gd name="connsiteY4" fmla="*/ 142875 h 400050"/>
                <a:gd name="connsiteX5" fmla="*/ 0 w 438150"/>
                <a:gd name="connsiteY5" fmla="*/ 19050 h 400050"/>
                <a:gd name="connsiteX6" fmla="*/ 138113 w 438150"/>
                <a:gd name="connsiteY6" fmla="*/ 395288 h 400050"/>
                <a:gd name="connsiteX7" fmla="*/ 104775 w 438150"/>
                <a:gd name="connsiteY7" fmla="*/ 314325 h 400050"/>
                <a:gd name="connsiteX8" fmla="*/ 361950 w 438150"/>
                <a:gd name="connsiteY8" fmla="*/ 219075 h 400050"/>
                <a:gd name="connsiteX9" fmla="*/ 323850 w 438150"/>
                <a:gd name="connsiteY9" fmla="*/ 133350 h 400050"/>
                <a:gd name="connsiteX10" fmla="*/ 95250 w 438150"/>
                <a:gd name="connsiteY10" fmla="*/ 219075 h 400050"/>
                <a:gd name="connsiteX0" fmla="*/ 438150 w 438150"/>
                <a:gd name="connsiteY0" fmla="*/ 400050 h 400050"/>
                <a:gd name="connsiteX1" fmla="*/ 276225 w 438150"/>
                <a:gd name="connsiteY1" fmla="*/ 0 h 400050"/>
                <a:gd name="connsiteX2" fmla="*/ 276225 w 438150"/>
                <a:gd name="connsiteY2" fmla="*/ 0 h 400050"/>
                <a:gd name="connsiteX3" fmla="*/ 290513 w 438150"/>
                <a:gd name="connsiteY3" fmla="*/ 57150 h 400050"/>
                <a:gd name="connsiteX4" fmla="*/ 54769 w 438150"/>
                <a:gd name="connsiteY4" fmla="*/ 152400 h 400050"/>
                <a:gd name="connsiteX5" fmla="*/ 0 w 438150"/>
                <a:gd name="connsiteY5" fmla="*/ 19050 h 400050"/>
                <a:gd name="connsiteX6" fmla="*/ 138113 w 438150"/>
                <a:gd name="connsiteY6" fmla="*/ 395288 h 400050"/>
                <a:gd name="connsiteX7" fmla="*/ 104775 w 438150"/>
                <a:gd name="connsiteY7" fmla="*/ 314325 h 400050"/>
                <a:gd name="connsiteX8" fmla="*/ 361950 w 438150"/>
                <a:gd name="connsiteY8" fmla="*/ 219075 h 400050"/>
                <a:gd name="connsiteX9" fmla="*/ 323850 w 438150"/>
                <a:gd name="connsiteY9" fmla="*/ 133350 h 400050"/>
                <a:gd name="connsiteX10" fmla="*/ 95250 w 438150"/>
                <a:gd name="connsiteY10" fmla="*/ 219075 h 400050"/>
                <a:gd name="connsiteX0" fmla="*/ 409575 w 409575"/>
                <a:gd name="connsiteY0" fmla="*/ 400050 h 400050"/>
                <a:gd name="connsiteX1" fmla="*/ 247650 w 409575"/>
                <a:gd name="connsiteY1" fmla="*/ 0 h 400050"/>
                <a:gd name="connsiteX2" fmla="*/ 247650 w 409575"/>
                <a:gd name="connsiteY2" fmla="*/ 0 h 400050"/>
                <a:gd name="connsiteX3" fmla="*/ 261938 w 409575"/>
                <a:gd name="connsiteY3" fmla="*/ 57150 h 400050"/>
                <a:gd name="connsiteX4" fmla="*/ 26194 w 409575"/>
                <a:gd name="connsiteY4" fmla="*/ 152400 h 400050"/>
                <a:gd name="connsiteX5" fmla="*/ 0 w 409575"/>
                <a:gd name="connsiteY5" fmla="*/ 80963 h 400050"/>
                <a:gd name="connsiteX6" fmla="*/ 109538 w 409575"/>
                <a:gd name="connsiteY6" fmla="*/ 395288 h 400050"/>
                <a:gd name="connsiteX7" fmla="*/ 76200 w 409575"/>
                <a:gd name="connsiteY7" fmla="*/ 314325 h 400050"/>
                <a:gd name="connsiteX8" fmla="*/ 333375 w 409575"/>
                <a:gd name="connsiteY8" fmla="*/ 219075 h 400050"/>
                <a:gd name="connsiteX9" fmla="*/ 295275 w 409575"/>
                <a:gd name="connsiteY9" fmla="*/ 133350 h 400050"/>
                <a:gd name="connsiteX10" fmla="*/ 66675 w 409575"/>
                <a:gd name="connsiteY10" fmla="*/ 219075 h 400050"/>
                <a:gd name="connsiteX0" fmla="*/ 414337 w 414337"/>
                <a:gd name="connsiteY0" fmla="*/ 400050 h 400050"/>
                <a:gd name="connsiteX1" fmla="*/ 252412 w 414337"/>
                <a:gd name="connsiteY1" fmla="*/ 0 h 400050"/>
                <a:gd name="connsiteX2" fmla="*/ 252412 w 414337"/>
                <a:gd name="connsiteY2" fmla="*/ 0 h 400050"/>
                <a:gd name="connsiteX3" fmla="*/ 266700 w 414337"/>
                <a:gd name="connsiteY3" fmla="*/ 57150 h 400050"/>
                <a:gd name="connsiteX4" fmla="*/ 30956 w 414337"/>
                <a:gd name="connsiteY4" fmla="*/ 152400 h 400050"/>
                <a:gd name="connsiteX5" fmla="*/ 0 w 414337"/>
                <a:gd name="connsiteY5" fmla="*/ 50006 h 400050"/>
                <a:gd name="connsiteX6" fmla="*/ 114300 w 414337"/>
                <a:gd name="connsiteY6" fmla="*/ 395288 h 400050"/>
                <a:gd name="connsiteX7" fmla="*/ 80962 w 414337"/>
                <a:gd name="connsiteY7" fmla="*/ 314325 h 400050"/>
                <a:gd name="connsiteX8" fmla="*/ 338137 w 414337"/>
                <a:gd name="connsiteY8" fmla="*/ 219075 h 400050"/>
                <a:gd name="connsiteX9" fmla="*/ 300037 w 414337"/>
                <a:gd name="connsiteY9" fmla="*/ 133350 h 400050"/>
                <a:gd name="connsiteX10" fmla="*/ 71437 w 414337"/>
                <a:gd name="connsiteY10" fmla="*/ 219075 h 400050"/>
                <a:gd name="connsiteX0" fmla="*/ 414337 w 414337"/>
                <a:gd name="connsiteY0" fmla="*/ 400050 h 400050"/>
                <a:gd name="connsiteX1" fmla="*/ 252412 w 414337"/>
                <a:gd name="connsiteY1" fmla="*/ 0 h 400050"/>
                <a:gd name="connsiteX2" fmla="*/ 252412 w 414337"/>
                <a:gd name="connsiteY2" fmla="*/ 0 h 400050"/>
                <a:gd name="connsiteX3" fmla="*/ 266700 w 414337"/>
                <a:gd name="connsiteY3" fmla="*/ 57150 h 400050"/>
                <a:gd name="connsiteX4" fmla="*/ 30956 w 414337"/>
                <a:gd name="connsiteY4" fmla="*/ 152400 h 400050"/>
                <a:gd name="connsiteX5" fmla="*/ 0 w 414337"/>
                <a:gd name="connsiteY5" fmla="*/ 50006 h 400050"/>
                <a:gd name="connsiteX6" fmla="*/ 114300 w 414337"/>
                <a:gd name="connsiteY6" fmla="*/ 395288 h 400050"/>
                <a:gd name="connsiteX7" fmla="*/ 80962 w 414337"/>
                <a:gd name="connsiteY7" fmla="*/ 314325 h 400050"/>
                <a:gd name="connsiteX8" fmla="*/ 338137 w 414337"/>
                <a:gd name="connsiteY8" fmla="*/ 219075 h 400050"/>
                <a:gd name="connsiteX9" fmla="*/ 300037 w 414337"/>
                <a:gd name="connsiteY9" fmla="*/ 130968 h 400050"/>
                <a:gd name="connsiteX10" fmla="*/ 71437 w 414337"/>
                <a:gd name="connsiteY10" fmla="*/ 219075 h 400050"/>
                <a:gd name="connsiteX0" fmla="*/ 414337 w 414337"/>
                <a:gd name="connsiteY0" fmla="*/ 400050 h 400050"/>
                <a:gd name="connsiteX1" fmla="*/ 252412 w 414337"/>
                <a:gd name="connsiteY1" fmla="*/ 0 h 400050"/>
                <a:gd name="connsiteX2" fmla="*/ 252412 w 414337"/>
                <a:gd name="connsiteY2" fmla="*/ 0 h 400050"/>
                <a:gd name="connsiteX3" fmla="*/ 266700 w 414337"/>
                <a:gd name="connsiteY3" fmla="*/ 57150 h 400050"/>
                <a:gd name="connsiteX4" fmla="*/ 30956 w 414337"/>
                <a:gd name="connsiteY4" fmla="*/ 152400 h 400050"/>
                <a:gd name="connsiteX5" fmla="*/ 0 w 414337"/>
                <a:gd name="connsiteY5" fmla="*/ 50006 h 400050"/>
                <a:gd name="connsiteX6" fmla="*/ 114300 w 414337"/>
                <a:gd name="connsiteY6" fmla="*/ 395288 h 400050"/>
                <a:gd name="connsiteX7" fmla="*/ 80962 w 414337"/>
                <a:gd name="connsiteY7" fmla="*/ 314325 h 400050"/>
                <a:gd name="connsiteX8" fmla="*/ 338137 w 414337"/>
                <a:gd name="connsiteY8" fmla="*/ 219075 h 400050"/>
                <a:gd name="connsiteX9" fmla="*/ 300037 w 414337"/>
                <a:gd name="connsiteY9" fmla="*/ 130968 h 400050"/>
                <a:gd name="connsiteX10" fmla="*/ 71437 w 414337"/>
                <a:gd name="connsiteY10" fmla="*/ 219075 h 400050"/>
                <a:gd name="connsiteX0" fmla="*/ 390525 w 390525"/>
                <a:gd name="connsiteY0" fmla="*/ 345282 h 395288"/>
                <a:gd name="connsiteX1" fmla="*/ 252412 w 390525"/>
                <a:gd name="connsiteY1" fmla="*/ 0 h 395288"/>
                <a:gd name="connsiteX2" fmla="*/ 252412 w 390525"/>
                <a:gd name="connsiteY2" fmla="*/ 0 h 395288"/>
                <a:gd name="connsiteX3" fmla="*/ 266700 w 390525"/>
                <a:gd name="connsiteY3" fmla="*/ 57150 h 395288"/>
                <a:gd name="connsiteX4" fmla="*/ 30956 w 390525"/>
                <a:gd name="connsiteY4" fmla="*/ 152400 h 395288"/>
                <a:gd name="connsiteX5" fmla="*/ 0 w 390525"/>
                <a:gd name="connsiteY5" fmla="*/ 50006 h 395288"/>
                <a:gd name="connsiteX6" fmla="*/ 114300 w 390525"/>
                <a:gd name="connsiteY6" fmla="*/ 395288 h 395288"/>
                <a:gd name="connsiteX7" fmla="*/ 80962 w 390525"/>
                <a:gd name="connsiteY7" fmla="*/ 314325 h 395288"/>
                <a:gd name="connsiteX8" fmla="*/ 338137 w 390525"/>
                <a:gd name="connsiteY8" fmla="*/ 219075 h 395288"/>
                <a:gd name="connsiteX9" fmla="*/ 300037 w 390525"/>
                <a:gd name="connsiteY9" fmla="*/ 130968 h 395288"/>
                <a:gd name="connsiteX10" fmla="*/ 71437 w 390525"/>
                <a:gd name="connsiteY10" fmla="*/ 219075 h 395288"/>
                <a:gd name="connsiteX0" fmla="*/ 454819 w 454819"/>
                <a:gd name="connsiteY0" fmla="*/ 278607 h 395288"/>
                <a:gd name="connsiteX1" fmla="*/ 252412 w 454819"/>
                <a:gd name="connsiteY1" fmla="*/ 0 h 395288"/>
                <a:gd name="connsiteX2" fmla="*/ 252412 w 454819"/>
                <a:gd name="connsiteY2" fmla="*/ 0 h 395288"/>
                <a:gd name="connsiteX3" fmla="*/ 266700 w 454819"/>
                <a:gd name="connsiteY3" fmla="*/ 57150 h 395288"/>
                <a:gd name="connsiteX4" fmla="*/ 30956 w 454819"/>
                <a:gd name="connsiteY4" fmla="*/ 152400 h 395288"/>
                <a:gd name="connsiteX5" fmla="*/ 0 w 454819"/>
                <a:gd name="connsiteY5" fmla="*/ 50006 h 395288"/>
                <a:gd name="connsiteX6" fmla="*/ 114300 w 454819"/>
                <a:gd name="connsiteY6" fmla="*/ 395288 h 395288"/>
                <a:gd name="connsiteX7" fmla="*/ 80962 w 454819"/>
                <a:gd name="connsiteY7" fmla="*/ 314325 h 395288"/>
                <a:gd name="connsiteX8" fmla="*/ 338137 w 454819"/>
                <a:gd name="connsiteY8" fmla="*/ 219075 h 395288"/>
                <a:gd name="connsiteX9" fmla="*/ 300037 w 454819"/>
                <a:gd name="connsiteY9" fmla="*/ 130968 h 395288"/>
                <a:gd name="connsiteX10" fmla="*/ 71437 w 454819"/>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0962 w 388144"/>
                <a:gd name="connsiteY7" fmla="*/ 314325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0962 w 388144"/>
                <a:gd name="connsiteY7" fmla="*/ 314325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0962 w 388144"/>
                <a:gd name="connsiteY7" fmla="*/ 314325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5724 w 388144"/>
                <a:gd name="connsiteY7" fmla="*/ 311943 h 395288"/>
                <a:gd name="connsiteX8" fmla="*/ 338137 w 388144"/>
                <a:gd name="connsiteY8" fmla="*/ 219075 h 395288"/>
                <a:gd name="connsiteX9" fmla="*/ 300037 w 388144"/>
                <a:gd name="connsiteY9" fmla="*/ 130968 h 395288"/>
                <a:gd name="connsiteX10" fmla="*/ 71437 w 388144"/>
                <a:gd name="connsiteY10" fmla="*/ 219075 h 395288"/>
                <a:gd name="connsiteX0" fmla="*/ 388144 w 388144"/>
                <a:gd name="connsiteY0" fmla="*/ 342901 h 395288"/>
                <a:gd name="connsiteX1" fmla="*/ 252412 w 388144"/>
                <a:gd name="connsiteY1" fmla="*/ 0 h 395288"/>
                <a:gd name="connsiteX2" fmla="*/ 252412 w 388144"/>
                <a:gd name="connsiteY2" fmla="*/ 0 h 395288"/>
                <a:gd name="connsiteX3" fmla="*/ 266700 w 388144"/>
                <a:gd name="connsiteY3" fmla="*/ 57150 h 395288"/>
                <a:gd name="connsiteX4" fmla="*/ 30956 w 388144"/>
                <a:gd name="connsiteY4" fmla="*/ 152400 h 395288"/>
                <a:gd name="connsiteX5" fmla="*/ 0 w 388144"/>
                <a:gd name="connsiteY5" fmla="*/ 50006 h 395288"/>
                <a:gd name="connsiteX6" fmla="*/ 114300 w 388144"/>
                <a:gd name="connsiteY6" fmla="*/ 395288 h 395288"/>
                <a:gd name="connsiteX7" fmla="*/ 85724 w 388144"/>
                <a:gd name="connsiteY7" fmla="*/ 311943 h 395288"/>
                <a:gd name="connsiteX8" fmla="*/ 338137 w 388144"/>
                <a:gd name="connsiteY8" fmla="*/ 219075 h 395288"/>
                <a:gd name="connsiteX9" fmla="*/ 300037 w 388144"/>
                <a:gd name="connsiteY9" fmla="*/ 130968 h 395288"/>
                <a:gd name="connsiteX10" fmla="*/ 66675 w 388144"/>
                <a:gd name="connsiteY10" fmla="*/ 219075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8144" h="395288">
                  <a:moveTo>
                    <a:pt x="388144" y="342901"/>
                  </a:moveTo>
                  <a:lnTo>
                    <a:pt x="252412" y="0"/>
                  </a:lnTo>
                  <a:lnTo>
                    <a:pt x="252412" y="0"/>
                  </a:lnTo>
                  <a:cubicBezTo>
                    <a:pt x="254793" y="9525"/>
                    <a:pt x="263525" y="36512"/>
                    <a:pt x="266700" y="57150"/>
                  </a:cubicBezTo>
                  <a:lnTo>
                    <a:pt x="30956" y="152400"/>
                  </a:lnTo>
                  <a:lnTo>
                    <a:pt x="0" y="50006"/>
                  </a:lnTo>
                  <a:cubicBezTo>
                    <a:pt x="38894" y="179387"/>
                    <a:pt x="73025" y="268288"/>
                    <a:pt x="114300" y="395288"/>
                  </a:cubicBezTo>
                  <a:lnTo>
                    <a:pt x="85724" y="311943"/>
                  </a:lnTo>
                  <a:lnTo>
                    <a:pt x="338137" y="219075"/>
                  </a:lnTo>
                  <a:lnTo>
                    <a:pt x="300037" y="130968"/>
                  </a:lnTo>
                  <a:lnTo>
                    <a:pt x="66675" y="219075"/>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881104" y="3849255"/>
              <a:ext cx="364499" cy="406400"/>
            </a:xfrm>
            <a:custGeom>
              <a:avLst/>
              <a:gdLst>
                <a:gd name="connsiteX0" fmla="*/ 342900 w 409575"/>
                <a:gd name="connsiteY0" fmla="*/ 457200 h 457200"/>
                <a:gd name="connsiteX1" fmla="*/ 133350 w 409575"/>
                <a:gd name="connsiteY1" fmla="*/ 9525 h 457200"/>
                <a:gd name="connsiteX2" fmla="*/ 200025 w 409575"/>
                <a:gd name="connsiteY2" fmla="*/ 114300 h 457200"/>
                <a:gd name="connsiteX3" fmla="*/ 323850 w 409575"/>
                <a:gd name="connsiteY3" fmla="*/ 0 h 457200"/>
                <a:gd name="connsiteX4" fmla="*/ 0 w 409575"/>
                <a:gd name="connsiteY4" fmla="*/ 333375 h 457200"/>
                <a:gd name="connsiteX5" fmla="*/ 409575 w 409575"/>
                <a:gd name="connsiteY5" fmla="*/ 285750 h 457200"/>
                <a:gd name="connsiteX0" fmla="*/ 343386 w 410061"/>
                <a:gd name="connsiteY0" fmla="*/ 457200 h 457200"/>
                <a:gd name="connsiteX1" fmla="*/ 133836 w 410061"/>
                <a:gd name="connsiteY1" fmla="*/ 9525 h 457200"/>
                <a:gd name="connsiteX2" fmla="*/ 200511 w 410061"/>
                <a:gd name="connsiteY2" fmla="*/ 114300 h 457200"/>
                <a:gd name="connsiteX3" fmla="*/ 324336 w 410061"/>
                <a:gd name="connsiteY3" fmla="*/ 0 h 457200"/>
                <a:gd name="connsiteX4" fmla="*/ 486 w 410061"/>
                <a:gd name="connsiteY4" fmla="*/ 333375 h 457200"/>
                <a:gd name="connsiteX5" fmla="*/ 410061 w 410061"/>
                <a:gd name="connsiteY5" fmla="*/ 285750 h 457200"/>
                <a:gd name="connsiteX0" fmla="*/ 343386 w 410061"/>
                <a:gd name="connsiteY0" fmla="*/ 457200 h 457200"/>
                <a:gd name="connsiteX1" fmla="*/ 133836 w 410061"/>
                <a:gd name="connsiteY1" fmla="*/ 9525 h 457200"/>
                <a:gd name="connsiteX2" fmla="*/ 188605 w 410061"/>
                <a:gd name="connsiteY2" fmla="*/ 123825 h 457200"/>
                <a:gd name="connsiteX3" fmla="*/ 324336 w 410061"/>
                <a:gd name="connsiteY3" fmla="*/ 0 h 457200"/>
                <a:gd name="connsiteX4" fmla="*/ 486 w 410061"/>
                <a:gd name="connsiteY4" fmla="*/ 333375 h 457200"/>
                <a:gd name="connsiteX5" fmla="*/ 410061 w 410061"/>
                <a:gd name="connsiteY5" fmla="*/ 2857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061" h="457200">
                  <a:moveTo>
                    <a:pt x="343386" y="457200"/>
                  </a:moveTo>
                  <a:lnTo>
                    <a:pt x="133836" y="9525"/>
                  </a:lnTo>
                  <a:lnTo>
                    <a:pt x="188605" y="123825"/>
                  </a:lnTo>
                  <a:lnTo>
                    <a:pt x="324336" y="0"/>
                  </a:lnTo>
                  <a:cubicBezTo>
                    <a:pt x="290999" y="36513"/>
                    <a:pt x="-13801" y="285750"/>
                    <a:pt x="486" y="333375"/>
                  </a:cubicBezTo>
                  <a:cubicBezTo>
                    <a:pt x="14773" y="381000"/>
                    <a:pt x="273536" y="301625"/>
                    <a:pt x="410061" y="285750"/>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522576" y="3896712"/>
              <a:ext cx="228834" cy="429225"/>
            </a:xfrm>
            <a:custGeom>
              <a:avLst/>
              <a:gdLst>
                <a:gd name="connsiteX0" fmla="*/ 121444 w 235744"/>
                <a:gd name="connsiteY0" fmla="*/ 428625 h 428625"/>
                <a:gd name="connsiteX1" fmla="*/ 235744 w 235744"/>
                <a:gd name="connsiteY1" fmla="*/ 264318 h 428625"/>
                <a:gd name="connsiteX2" fmla="*/ 157163 w 235744"/>
                <a:gd name="connsiteY2" fmla="*/ 0 h 428625"/>
                <a:gd name="connsiteX3" fmla="*/ 0 w 235744"/>
                <a:gd name="connsiteY3" fmla="*/ 190500 h 428625"/>
                <a:gd name="connsiteX4" fmla="*/ 195263 w 235744"/>
                <a:gd name="connsiteY4" fmla="*/ 133350 h 428625"/>
                <a:gd name="connsiteX0" fmla="*/ 121678 w 235978"/>
                <a:gd name="connsiteY0" fmla="*/ 429225 h 429225"/>
                <a:gd name="connsiteX1" fmla="*/ 235978 w 235978"/>
                <a:gd name="connsiteY1" fmla="*/ 264918 h 429225"/>
                <a:gd name="connsiteX2" fmla="*/ 157397 w 235978"/>
                <a:gd name="connsiteY2" fmla="*/ 600 h 429225"/>
                <a:gd name="connsiteX3" fmla="*/ 234 w 235978"/>
                <a:gd name="connsiteY3" fmla="*/ 191100 h 429225"/>
                <a:gd name="connsiteX4" fmla="*/ 195497 w 235978"/>
                <a:gd name="connsiteY4" fmla="*/ 133950 h 429225"/>
                <a:gd name="connsiteX0" fmla="*/ 121678 w 235978"/>
                <a:gd name="connsiteY0" fmla="*/ 429225 h 429225"/>
                <a:gd name="connsiteX1" fmla="*/ 235978 w 235978"/>
                <a:gd name="connsiteY1" fmla="*/ 264918 h 429225"/>
                <a:gd name="connsiteX2" fmla="*/ 157397 w 235978"/>
                <a:gd name="connsiteY2" fmla="*/ 600 h 429225"/>
                <a:gd name="connsiteX3" fmla="*/ 234 w 235978"/>
                <a:gd name="connsiteY3" fmla="*/ 191100 h 429225"/>
                <a:gd name="connsiteX4" fmla="*/ 195497 w 235978"/>
                <a:gd name="connsiteY4" fmla="*/ 133950 h 429225"/>
                <a:gd name="connsiteX0" fmla="*/ 121678 w 228834"/>
                <a:gd name="connsiteY0" fmla="*/ 429225 h 429225"/>
                <a:gd name="connsiteX1" fmla="*/ 228834 w 228834"/>
                <a:gd name="connsiteY1" fmla="*/ 245868 h 429225"/>
                <a:gd name="connsiteX2" fmla="*/ 157397 w 228834"/>
                <a:gd name="connsiteY2" fmla="*/ 600 h 429225"/>
                <a:gd name="connsiteX3" fmla="*/ 234 w 228834"/>
                <a:gd name="connsiteY3" fmla="*/ 191100 h 429225"/>
                <a:gd name="connsiteX4" fmla="*/ 195497 w 228834"/>
                <a:gd name="connsiteY4" fmla="*/ 133950 h 42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34" h="429225">
                  <a:moveTo>
                    <a:pt x="121678" y="429225"/>
                  </a:moveTo>
                  <a:cubicBezTo>
                    <a:pt x="159778" y="374456"/>
                    <a:pt x="226453" y="269681"/>
                    <a:pt x="228834" y="245868"/>
                  </a:cubicBezTo>
                  <a:lnTo>
                    <a:pt x="157397" y="600"/>
                  </a:lnTo>
                  <a:cubicBezTo>
                    <a:pt x="118106" y="-11703"/>
                    <a:pt x="-6116" y="168875"/>
                    <a:pt x="234" y="191100"/>
                  </a:cubicBezTo>
                  <a:cubicBezTo>
                    <a:pt x="6584" y="213325"/>
                    <a:pt x="130409" y="153000"/>
                    <a:pt x="195497" y="133950"/>
                  </a:cubicBez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127500" y="3896712"/>
              <a:ext cx="45720" cy="45719"/>
            </a:xfrm>
            <a:prstGeom prst="ellipse">
              <a:avLst/>
            </a:pr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255963" y="3904775"/>
              <a:ext cx="45720" cy="45719"/>
            </a:xfrm>
            <a:prstGeom prst="ellipse">
              <a:avLst/>
            </a:pr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058444" y="4543786"/>
              <a:ext cx="45720" cy="45719"/>
            </a:xfrm>
            <a:prstGeom prst="ellipse">
              <a:avLst/>
            </a:pr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206750" y="4566645"/>
              <a:ext cx="45720" cy="45719"/>
            </a:xfrm>
            <a:prstGeom prst="ellipse">
              <a:avLst/>
            </a:pr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86336" y="3802424"/>
              <a:ext cx="206375" cy="374650"/>
            </a:xfrm>
            <a:custGeom>
              <a:avLst/>
              <a:gdLst>
                <a:gd name="connsiteX0" fmla="*/ 0 w 215900"/>
                <a:gd name="connsiteY0" fmla="*/ 31750 h 374650"/>
                <a:gd name="connsiteX1" fmla="*/ 177800 w 215900"/>
                <a:gd name="connsiteY1" fmla="*/ 120650 h 374650"/>
                <a:gd name="connsiteX2" fmla="*/ 203200 w 215900"/>
                <a:gd name="connsiteY2" fmla="*/ 0 h 374650"/>
                <a:gd name="connsiteX3" fmla="*/ 215900 w 215900"/>
                <a:gd name="connsiteY3" fmla="*/ 374650 h 374650"/>
                <a:gd name="connsiteX0" fmla="*/ 0 w 206375"/>
                <a:gd name="connsiteY0" fmla="*/ 19844 h 374650"/>
                <a:gd name="connsiteX1" fmla="*/ 168275 w 206375"/>
                <a:gd name="connsiteY1" fmla="*/ 120650 h 374650"/>
                <a:gd name="connsiteX2" fmla="*/ 193675 w 206375"/>
                <a:gd name="connsiteY2" fmla="*/ 0 h 374650"/>
                <a:gd name="connsiteX3" fmla="*/ 206375 w 206375"/>
                <a:gd name="connsiteY3" fmla="*/ 374650 h 374650"/>
                <a:gd name="connsiteX0" fmla="*/ 0 w 206375"/>
                <a:gd name="connsiteY0" fmla="*/ 19844 h 374650"/>
                <a:gd name="connsiteX1" fmla="*/ 168275 w 206375"/>
                <a:gd name="connsiteY1" fmla="*/ 120650 h 374650"/>
                <a:gd name="connsiteX2" fmla="*/ 193675 w 206375"/>
                <a:gd name="connsiteY2" fmla="*/ 0 h 374650"/>
                <a:gd name="connsiteX3" fmla="*/ 206375 w 206375"/>
                <a:gd name="connsiteY3" fmla="*/ 374650 h 374650"/>
                <a:gd name="connsiteX0" fmla="*/ 0 w 206375"/>
                <a:gd name="connsiteY0" fmla="*/ 19844 h 374650"/>
                <a:gd name="connsiteX1" fmla="*/ 168275 w 206375"/>
                <a:gd name="connsiteY1" fmla="*/ 120650 h 374650"/>
                <a:gd name="connsiteX2" fmla="*/ 193675 w 206375"/>
                <a:gd name="connsiteY2" fmla="*/ 0 h 374650"/>
                <a:gd name="connsiteX3" fmla="*/ 206375 w 206375"/>
                <a:gd name="connsiteY3" fmla="*/ 374650 h 374650"/>
                <a:gd name="connsiteX0" fmla="*/ 0 w 206375"/>
                <a:gd name="connsiteY0" fmla="*/ 19844 h 374650"/>
                <a:gd name="connsiteX1" fmla="*/ 189706 w 206375"/>
                <a:gd name="connsiteY1" fmla="*/ 94456 h 374650"/>
                <a:gd name="connsiteX2" fmla="*/ 193675 w 206375"/>
                <a:gd name="connsiteY2" fmla="*/ 0 h 374650"/>
                <a:gd name="connsiteX3" fmla="*/ 206375 w 206375"/>
                <a:gd name="connsiteY3" fmla="*/ 374650 h 374650"/>
              </a:gdLst>
              <a:ahLst/>
              <a:cxnLst>
                <a:cxn ang="0">
                  <a:pos x="connsiteX0" y="connsiteY0"/>
                </a:cxn>
                <a:cxn ang="0">
                  <a:pos x="connsiteX1" y="connsiteY1"/>
                </a:cxn>
                <a:cxn ang="0">
                  <a:pos x="connsiteX2" y="connsiteY2"/>
                </a:cxn>
                <a:cxn ang="0">
                  <a:pos x="connsiteX3" y="connsiteY3"/>
                </a:cxn>
              </a:cxnLst>
              <a:rect l="l" t="t" r="r" b="b"/>
              <a:pathLst>
                <a:path w="206375" h="374650">
                  <a:moveTo>
                    <a:pt x="0" y="19844"/>
                  </a:moveTo>
                  <a:cubicBezTo>
                    <a:pt x="39424" y="148696"/>
                    <a:pt x="133614" y="101335"/>
                    <a:pt x="189706" y="94456"/>
                  </a:cubicBezTo>
                  <a:lnTo>
                    <a:pt x="193675" y="0"/>
                  </a:lnTo>
                  <a:lnTo>
                    <a:pt x="206375" y="374650"/>
                  </a:lnTo>
                </a:path>
              </a:pathLst>
            </a:custGeom>
            <a:noFill/>
            <a:ln cap="rnd">
              <a:solidFill>
                <a:srgbClr val="BF0000">
                  <a:alpha val="7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C:\Users\Kris\Downloads\Dan Ahazi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
            <a:ext cx="9144000" cy="6515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Tel Dan Inscription, recording the names of Ahaziah and Joram, 9th century BC</a:t>
            </a:r>
          </a:p>
        </p:txBody>
      </p:sp>
      <p:sp>
        <p:nvSpPr>
          <p:cNvPr id="3" name="Text Placeholder 2"/>
          <p:cNvSpPr>
            <a:spLocks noGrp="1"/>
          </p:cNvSpPr>
          <p:nvPr>
            <p:ph type="body" sz="quarter" idx="12"/>
          </p:nvPr>
        </p:nvSpPr>
        <p:spPr/>
        <p:txBody>
          <a:bodyPr/>
          <a:lstStyle/>
          <a:p>
            <a:r>
              <a:rPr lang="en-US" dirty="0"/>
              <a:t>8:29</a:t>
            </a:r>
          </a:p>
        </p:txBody>
      </p:sp>
      <p:sp>
        <p:nvSpPr>
          <p:cNvPr id="4" name="Title 3"/>
          <p:cNvSpPr>
            <a:spLocks noGrp="1"/>
          </p:cNvSpPr>
          <p:nvPr>
            <p:ph type="title"/>
          </p:nvPr>
        </p:nvSpPr>
        <p:spPr/>
        <p:txBody>
          <a:bodyPr/>
          <a:lstStyle/>
          <a:p>
            <a:r>
              <a:rPr lang="en-US" dirty="0"/>
              <a:t>Then Ahaziah the son of Jehoram . . . went down to see Joram the son of Ahab</a:t>
            </a:r>
          </a:p>
        </p:txBody>
      </p:sp>
    </p:spTree>
    <p:extLst>
      <p:ext uri="{BB962C8B-B14F-4D97-AF65-F5344CB8AC3E}">
        <p14:creationId xmlns:p14="http://schemas.microsoft.com/office/powerpoint/2010/main" val="72564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13ECF-C38E-484C-98D0-963971453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72700"/>
            <a:ext cx="5943600" cy="5780151"/>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3,900 slides in PowerPoint format. Available now from BiblePlaces.com.</a:t>
            </a:r>
          </a:p>
        </p:txBody>
      </p:sp>
    </p:spTree>
    <p:extLst>
      <p:ext uri="{BB962C8B-B14F-4D97-AF65-F5344CB8AC3E}">
        <p14:creationId xmlns:p14="http://schemas.microsoft.com/office/powerpoint/2010/main" val="3603113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Wheatfield near Gath, Tell es-Safi, tb022807572c.jpg"/>
          <p:cNvPicPr>
            <a:picLocks noChangeAspect="1" noChangeArrowheads="1"/>
          </p:cNvPicPr>
          <p:nvPr/>
        </p:nvPicPr>
        <p:blipFill rotWithShape="1">
          <a:blip r:embed="rId3">
            <a:extLst>
              <a:ext uri="{28A0092B-C50C-407E-A947-70E740481C1C}">
                <a14:useLocalDpi xmlns:a14="http://schemas.microsoft.com/office/drawing/2010/main" val="0"/>
              </a:ext>
            </a:extLst>
          </a:blip>
          <a:srcRect l="1" r="500"/>
          <a:stretch/>
        </p:blipFill>
        <p:spPr bwMode="auto">
          <a:xfrm>
            <a:off x="0" y="369094"/>
            <a:ext cx="9144000" cy="6150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Wheatfield near Gath (Tell </a:t>
            </a:r>
            <a:r>
              <a:rPr lang="en-US" dirty="0" err="1"/>
              <a:t>es</a:t>
            </a:r>
            <a:r>
              <a:rPr lang="en-US" dirty="0"/>
              <a:t>-Safi)</a:t>
            </a:r>
          </a:p>
        </p:txBody>
      </p:sp>
      <p:sp>
        <p:nvSpPr>
          <p:cNvPr id="3" name="Text Placeholder 2"/>
          <p:cNvSpPr>
            <a:spLocks noGrp="1"/>
          </p:cNvSpPr>
          <p:nvPr>
            <p:ph type="body" sz="quarter" idx="12"/>
          </p:nvPr>
        </p:nvSpPr>
        <p:spPr/>
        <p:txBody>
          <a:bodyPr/>
          <a:lstStyle/>
          <a:p>
            <a:r>
              <a:rPr lang="en-US" dirty="0"/>
              <a:t>8:2</a:t>
            </a:r>
          </a:p>
        </p:txBody>
      </p:sp>
      <p:sp>
        <p:nvSpPr>
          <p:cNvPr id="4" name="Title 3"/>
          <p:cNvSpPr>
            <a:spLocks noGrp="1"/>
          </p:cNvSpPr>
          <p:nvPr>
            <p:ph type="title"/>
          </p:nvPr>
        </p:nvSpPr>
        <p:spPr/>
        <p:txBody>
          <a:bodyPr/>
          <a:lstStyle/>
          <a:p>
            <a:r>
              <a:rPr lang="en-US" dirty="0"/>
              <a:t>She went with her household and stayed in the land of the Philistines for seven years</a:t>
            </a:r>
          </a:p>
        </p:txBody>
      </p:sp>
    </p:spTree>
    <p:extLst>
      <p:ext uri="{BB962C8B-B14F-4D97-AF65-F5344CB8AC3E}">
        <p14:creationId xmlns:p14="http://schemas.microsoft.com/office/powerpoint/2010/main" val="1380137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4 Family Traveling in Galilee.jpg"/>
          <p:cNvPicPr>
            <a:picLocks noChangeAspect="1"/>
          </p:cNvPicPr>
          <p:nvPr/>
        </p:nvPicPr>
        <p:blipFill rotWithShape="1">
          <a:blip r:embed="rId3">
            <a:extLst>
              <a:ext uri="{28A0092B-C50C-407E-A947-70E740481C1C}">
                <a14:useLocalDpi xmlns:a14="http://schemas.microsoft.com/office/drawing/2010/main" val="0"/>
              </a:ext>
            </a:extLst>
          </a:blip>
          <a:srcRect l="17242" t="22704"/>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Family traveling in Galilee</a:t>
            </a:r>
          </a:p>
        </p:txBody>
      </p:sp>
      <p:sp>
        <p:nvSpPr>
          <p:cNvPr id="3" name="Text Placeholder 2"/>
          <p:cNvSpPr>
            <a:spLocks noGrp="1"/>
          </p:cNvSpPr>
          <p:nvPr>
            <p:ph type="body" sz="quarter" idx="12"/>
          </p:nvPr>
        </p:nvSpPr>
        <p:spPr/>
        <p:txBody>
          <a:bodyPr/>
          <a:lstStyle/>
          <a:p>
            <a:r>
              <a:rPr lang="en-US" dirty="0"/>
              <a:t>8:3</a:t>
            </a:r>
          </a:p>
        </p:txBody>
      </p:sp>
      <p:sp>
        <p:nvSpPr>
          <p:cNvPr id="4" name="Title 3"/>
          <p:cNvSpPr>
            <a:spLocks noGrp="1"/>
          </p:cNvSpPr>
          <p:nvPr>
            <p:ph type="title"/>
          </p:nvPr>
        </p:nvSpPr>
        <p:spPr/>
        <p:txBody>
          <a:bodyPr/>
          <a:lstStyle/>
          <a:p>
            <a:r>
              <a:rPr lang="en-US" dirty="0"/>
              <a:t>After seven years the woman returned from the land of the Philistines</a:t>
            </a:r>
          </a:p>
        </p:txBody>
      </p:sp>
    </p:spTree>
    <p:extLst>
      <p:ext uri="{BB962C8B-B14F-4D97-AF65-F5344CB8AC3E}">
        <p14:creationId xmlns:p14="http://schemas.microsoft.com/office/powerpoint/2010/main" val="124499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321F00-C8FA-498B-8717-CF7C3D94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t>2 </a:t>
            </a:r>
            <a:r>
              <a:rPr lang="en-US"/>
              <a:t>Kings 8</a:t>
            </a:r>
            <a:endParaRPr lang="en-US" dirty="0"/>
          </a:p>
        </p:txBody>
      </p:sp>
      <p:pic>
        <p:nvPicPr>
          <p:cNvPr id="9" name="Picture 8">
            <a:extLst>
              <a:ext uri="{FF2B5EF4-FFF2-40B4-BE49-F238E27FC236}">
                <a16:creationId xmlns:a16="http://schemas.microsoft.com/office/drawing/2014/main" id="{574BF887-FAF1-4F7C-9000-7A2C488BC9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6" name="Title 4">
            <a:extLst>
              <a:ext uri="{FF2B5EF4-FFF2-40B4-BE49-F238E27FC236}">
                <a16:creationId xmlns:a16="http://schemas.microsoft.com/office/drawing/2014/main" id="{DDE5644D-F1F4-4B92-BAD6-04A4A5B147EB}"/>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2 Kings 8 presentation from the </a:t>
            </a:r>
            <a:r>
              <a:rPr lang="en-US" sz="2000" i="1" dirty="0"/>
              <a:t>Photo Companion to the Bible.</a:t>
            </a:r>
            <a:r>
              <a:rPr lang="en-US" sz="2000" dirty="0"/>
              <a:t> To purchase the full volume, visit www.bibleplaces.com/2kings/</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8" name="Arrow: Right 7">
            <a:extLst>
              <a:ext uri="{FF2B5EF4-FFF2-40B4-BE49-F238E27FC236}">
                <a16:creationId xmlns:a16="http://schemas.microsoft.com/office/drawing/2014/main" id="{E797EB25-CF7C-428B-B9DC-17B6E5B94B62}"/>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070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Rainbow at </a:t>
            </a:r>
            <a:r>
              <a:rPr lang="en-US" dirty="0" err="1"/>
              <a:t>Ramot</a:t>
            </a:r>
            <a:r>
              <a:rPr lang="en-US" dirty="0"/>
              <a:t> Menashe</a:t>
            </a:r>
          </a:p>
        </p:txBody>
      </p:sp>
      <p:sp>
        <p:nvSpPr>
          <p:cNvPr id="3" name="Text Placeholder 2"/>
          <p:cNvSpPr>
            <a:spLocks noGrp="1"/>
          </p:cNvSpPr>
          <p:nvPr>
            <p:ph type="body" sz="quarter" idx="12"/>
          </p:nvPr>
        </p:nvSpPr>
        <p:spPr/>
        <p:txBody>
          <a:bodyPr/>
          <a:lstStyle/>
          <a:p>
            <a:r>
              <a:rPr lang="en-US" dirty="0"/>
              <a:t>8:3</a:t>
            </a:r>
          </a:p>
        </p:txBody>
      </p:sp>
      <p:sp>
        <p:nvSpPr>
          <p:cNvPr id="4" name="Title 3"/>
          <p:cNvSpPr>
            <a:spLocks noGrp="1"/>
          </p:cNvSpPr>
          <p:nvPr>
            <p:ph type="title"/>
          </p:nvPr>
        </p:nvSpPr>
        <p:spPr/>
        <p:txBody>
          <a:bodyPr/>
          <a:lstStyle/>
          <a:p>
            <a:r>
              <a:rPr lang="en-US" dirty="0"/>
              <a:t>After seven years the woman returned from the land of the Philistines</a:t>
            </a:r>
          </a:p>
        </p:txBody>
      </p:sp>
      <p:pic>
        <p:nvPicPr>
          <p:cNvPr id="5122" name="Picture 2" descr="C:\Users\Kris\Downloads\1024px-PikiWiki_Israel_6609_rainbow.jpg"/>
          <p:cNvPicPr>
            <a:picLocks noChangeAspect="1" noChangeArrowheads="1"/>
          </p:cNvPicPr>
          <p:nvPr/>
        </p:nvPicPr>
        <p:blipFill rotWithShape="1">
          <a:blip r:embed="rId3">
            <a:extLst>
              <a:ext uri="{28A0092B-C50C-407E-A947-70E740481C1C}">
                <a14:useLocalDpi xmlns:a14="http://schemas.microsoft.com/office/drawing/2010/main" val="0"/>
              </a:ext>
            </a:extLst>
          </a:blip>
          <a:srcRect l="682"/>
          <a:stretch/>
        </p:blipFill>
        <p:spPr bwMode="auto">
          <a:xfrm>
            <a:off x="0" y="369331"/>
            <a:ext cx="9144000" cy="615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30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PCB size\British Museum 2019-pcb\Mesopotamia\Statue of woman with hands clasped, painted stone, from Ur, 2000-1600 BC, tb0929197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154" y="0"/>
            <a:ext cx="66936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Painted stone statue of a woman with her hands clasped, from Ur, 2000–1600 BC</a:t>
            </a:r>
          </a:p>
        </p:txBody>
      </p:sp>
      <p:sp>
        <p:nvSpPr>
          <p:cNvPr id="3" name="Text Placeholder 2"/>
          <p:cNvSpPr>
            <a:spLocks noGrp="1"/>
          </p:cNvSpPr>
          <p:nvPr>
            <p:ph type="body" sz="quarter" idx="12"/>
          </p:nvPr>
        </p:nvSpPr>
        <p:spPr/>
        <p:txBody>
          <a:bodyPr/>
          <a:lstStyle/>
          <a:p>
            <a:r>
              <a:rPr lang="en-US" dirty="0"/>
              <a:t>8:3</a:t>
            </a:r>
          </a:p>
        </p:txBody>
      </p:sp>
      <p:sp>
        <p:nvSpPr>
          <p:cNvPr id="4" name="Title 3"/>
          <p:cNvSpPr>
            <a:spLocks noGrp="1"/>
          </p:cNvSpPr>
          <p:nvPr>
            <p:ph type="title"/>
          </p:nvPr>
        </p:nvSpPr>
        <p:spPr/>
        <p:txBody>
          <a:bodyPr/>
          <a:lstStyle/>
          <a:p>
            <a:r>
              <a:rPr lang="en-US" dirty="0"/>
              <a:t>Then she went to appeal to the king for her house and her land</a:t>
            </a:r>
          </a:p>
        </p:txBody>
      </p:sp>
    </p:spTree>
    <p:extLst>
      <p:ext uri="{BB962C8B-B14F-4D97-AF65-F5344CB8AC3E}">
        <p14:creationId xmlns:p14="http://schemas.microsoft.com/office/powerpoint/2010/main" val="2984022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2 HVHL\46 Traditional Life and Customs\Home Life, Women at Work\Woman and children in courtyard of house, mat06314.jpg"/>
          <p:cNvPicPr>
            <a:picLocks noChangeAspect="1" noChangeArrowheads="1"/>
          </p:cNvPicPr>
          <p:nvPr/>
        </p:nvPicPr>
        <p:blipFill rotWithShape="1">
          <a:blip r:embed="rId3">
            <a:extLst>
              <a:ext uri="{28A0092B-C50C-407E-A947-70E740481C1C}">
                <a14:useLocalDpi xmlns:a14="http://schemas.microsoft.com/office/drawing/2010/main" val="0"/>
              </a:ext>
            </a:extLst>
          </a:blip>
          <a:srcRect t="6815"/>
          <a:stretch/>
        </p:blipFill>
        <p:spPr bwMode="auto">
          <a:xfrm>
            <a:off x="0" y="182880"/>
            <a:ext cx="9144000" cy="6390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Woman and children in the courtyard of a house</a:t>
            </a:r>
          </a:p>
        </p:txBody>
      </p:sp>
      <p:sp>
        <p:nvSpPr>
          <p:cNvPr id="3" name="Text Placeholder 2"/>
          <p:cNvSpPr>
            <a:spLocks noGrp="1"/>
          </p:cNvSpPr>
          <p:nvPr>
            <p:ph type="body" sz="quarter" idx="12"/>
          </p:nvPr>
        </p:nvSpPr>
        <p:spPr/>
        <p:txBody>
          <a:bodyPr/>
          <a:lstStyle/>
          <a:p>
            <a:r>
              <a:rPr lang="en-US" dirty="0"/>
              <a:t>8:3</a:t>
            </a:r>
          </a:p>
        </p:txBody>
      </p:sp>
      <p:sp>
        <p:nvSpPr>
          <p:cNvPr id="4" name="Title 3"/>
          <p:cNvSpPr>
            <a:spLocks noGrp="1"/>
          </p:cNvSpPr>
          <p:nvPr>
            <p:ph type="title"/>
          </p:nvPr>
        </p:nvSpPr>
        <p:spPr/>
        <p:txBody>
          <a:bodyPr/>
          <a:lstStyle/>
          <a:p>
            <a:r>
              <a:rPr lang="en-US" dirty="0"/>
              <a:t>Then she went to appeal to the king for her house and her land</a:t>
            </a:r>
          </a:p>
        </p:txBody>
      </p:sp>
    </p:spTree>
    <p:extLst>
      <p:ext uri="{BB962C8B-B14F-4D97-AF65-F5344CB8AC3E}">
        <p14:creationId xmlns:p14="http://schemas.microsoft.com/office/powerpoint/2010/main" val="607562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ublic\_Bethany\matt21\Village guest chamber, mat056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937" y="228600"/>
            <a:ext cx="6972127"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Village guest chamber</a:t>
            </a:r>
          </a:p>
        </p:txBody>
      </p:sp>
      <p:sp>
        <p:nvSpPr>
          <p:cNvPr id="3" name="Text Placeholder 2"/>
          <p:cNvSpPr>
            <a:spLocks noGrp="1"/>
          </p:cNvSpPr>
          <p:nvPr>
            <p:ph type="body" sz="quarter" idx="12"/>
          </p:nvPr>
        </p:nvSpPr>
        <p:spPr/>
        <p:txBody>
          <a:bodyPr/>
          <a:lstStyle/>
          <a:p>
            <a:r>
              <a:rPr lang="en-US" dirty="0"/>
              <a:t>8:3</a:t>
            </a:r>
          </a:p>
        </p:txBody>
      </p:sp>
      <p:sp>
        <p:nvSpPr>
          <p:cNvPr id="4" name="Title 3"/>
          <p:cNvSpPr>
            <a:spLocks noGrp="1"/>
          </p:cNvSpPr>
          <p:nvPr>
            <p:ph type="title"/>
          </p:nvPr>
        </p:nvSpPr>
        <p:spPr/>
        <p:txBody>
          <a:bodyPr/>
          <a:lstStyle/>
          <a:p>
            <a:r>
              <a:rPr lang="en-US" dirty="0"/>
              <a:t>Then she went to appeal to the king for her house and her land</a:t>
            </a:r>
          </a:p>
        </p:txBody>
      </p:sp>
    </p:spTree>
    <p:extLst>
      <p:ext uri="{BB962C8B-B14F-4D97-AF65-F5344CB8AC3E}">
        <p14:creationId xmlns:p14="http://schemas.microsoft.com/office/powerpoint/2010/main" val="2197377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cuments\Bolen\03 Museums 2014\Greek Islands Museums\Heraklion Museum, Crete\House model from Arhanes, 17th c BC, tb0415041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25" y="281429"/>
            <a:ext cx="7702151" cy="62382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House model with an upper floor, from </a:t>
            </a:r>
            <a:r>
              <a:rPr lang="en-US" dirty="0" err="1"/>
              <a:t>Arhanes</a:t>
            </a:r>
            <a:r>
              <a:rPr lang="en-US" dirty="0"/>
              <a:t>, 17th century BC</a:t>
            </a:r>
          </a:p>
        </p:txBody>
      </p:sp>
      <p:sp>
        <p:nvSpPr>
          <p:cNvPr id="3" name="Text Placeholder 2"/>
          <p:cNvSpPr>
            <a:spLocks noGrp="1"/>
          </p:cNvSpPr>
          <p:nvPr>
            <p:ph type="body" sz="quarter" idx="12"/>
          </p:nvPr>
        </p:nvSpPr>
        <p:spPr/>
        <p:txBody>
          <a:bodyPr/>
          <a:lstStyle/>
          <a:p>
            <a:r>
              <a:rPr lang="en-US" dirty="0"/>
              <a:t>8:3</a:t>
            </a:r>
          </a:p>
        </p:txBody>
      </p:sp>
      <p:sp>
        <p:nvSpPr>
          <p:cNvPr id="4" name="Title 3"/>
          <p:cNvSpPr>
            <a:spLocks noGrp="1"/>
          </p:cNvSpPr>
          <p:nvPr>
            <p:ph type="title"/>
          </p:nvPr>
        </p:nvSpPr>
        <p:spPr/>
        <p:txBody>
          <a:bodyPr/>
          <a:lstStyle/>
          <a:p>
            <a:r>
              <a:rPr lang="en-US" dirty="0"/>
              <a:t>Then she went to appeal to the king for her house and her land</a:t>
            </a:r>
          </a:p>
        </p:txBody>
      </p:sp>
    </p:spTree>
    <p:extLst>
      <p:ext uri="{BB962C8B-B14F-4D97-AF65-F5344CB8AC3E}">
        <p14:creationId xmlns:p14="http://schemas.microsoft.com/office/powerpoint/2010/main" val="817760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FEEA57-F81C-7A49-BD0A-A0DE4AEDF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Working in a field with hoes, circa 1910</a:t>
            </a:r>
          </a:p>
        </p:txBody>
      </p:sp>
      <p:sp>
        <p:nvSpPr>
          <p:cNvPr id="3" name="Text Placeholder 2"/>
          <p:cNvSpPr>
            <a:spLocks noGrp="1"/>
          </p:cNvSpPr>
          <p:nvPr>
            <p:ph type="body" sz="quarter" idx="12"/>
          </p:nvPr>
        </p:nvSpPr>
        <p:spPr/>
        <p:txBody>
          <a:bodyPr/>
          <a:lstStyle/>
          <a:p>
            <a:r>
              <a:rPr lang="en-US" dirty="0"/>
              <a:t>8:3</a:t>
            </a:r>
          </a:p>
        </p:txBody>
      </p:sp>
      <p:sp>
        <p:nvSpPr>
          <p:cNvPr id="4" name="Title 3"/>
          <p:cNvSpPr>
            <a:spLocks noGrp="1"/>
          </p:cNvSpPr>
          <p:nvPr>
            <p:ph type="title"/>
          </p:nvPr>
        </p:nvSpPr>
        <p:spPr/>
        <p:txBody>
          <a:bodyPr/>
          <a:lstStyle/>
          <a:p>
            <a:r>
              <a:rPr lang="en-US" dirty="0"/>
              <a:t>Then she went to appeal to the king for her house and her land</a:t>
            </a:r>
          </a:p>
        </p:txBody>
      </p:sp>
    </p:spTree>
    <p:extLst>
      <p:ext uri="{BB962C8B-B14F-4D97-AF65-F5344CB8AC3E}">
        <p14:creationId xmlns:p14="http://schemas.microsoft.com/office/powerpoint/2010/main" val="2724377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04 0Adds 2012\0Schlegel drone 2015\2 Samaria\Samaria Sebaste\Samaria acropolis aerial from north, ws0305156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Samaria acropolis (aerial view from the north)</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Now the king was talking with Gehazi the servant of the man of God</a:t>
            </a:r>
          </a:p>
        </p:txBody>
      </p:sp>
    </p:spTree>
    <p:extLst>
      <p:ext uri="{BB962C8B-B14F-4D97-AF65-F5344CB8AC3E}">
        <p14:creationId xmlns:p14="http://schemas.microsoft.com/office/powerpoint/2010/main" val="282464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Assyrian king talking with an official, from Nineveh, circa 700 BC</a:t>
            </a:r>
          </a:p>
        </p:txBody>
      </p:sp>
      <p:sp>
        <p:nvSpPr>
          <p:cNvPr id="3" name="Text Placeholder 2"/>
          <p:cNvSpPr>
            <a:spLocks noGrp="1"/>
          </p:cNvSpPr>
          <p:nvPr>
            <p:ph type="body" sz="quarter" idx="12"/>
          </p:nvPr>
        </p:nvSpPr>
        <p:spPr/>
        <p:txBody>
          <a:bodyPr/>
          <a:lstStyle/>
          <a:p>
            <a:r>
              <a:rPr lang="en-US" dirty="0"/>
              <a:t>8:4</a:t>
            </a:r>
          </a:p>
        </p:txBody>
      </p:sp>
      <p:sp>
        <p:nvSpPr>
          <p:cNvPr id="4" name="Title 3"/>
          <p:cNvSpPr>
            <a:spLocks noGrp="1"/>
          </p:cNvSpPr>
          <p:nvPr>
            <p:ph type="title"/>
          </p:nvPr>
        </p:nvSpPr>
        <p:spPr/>
        <p:txBody>
          <a:bodyPr/>
          <a:lstStyle/>
          <a:p>
            <a:r>
              <a:rPr lang="en-US" dirty="0"/>
              <a:t>Now the king was talking with Gehazi the servant of the man of God</a:t>
            </a:r>
          </a:p>
        </p:txBody>
      </p:sp>
      <p:pic>
        <p:nvPicPr>
          <p:cNvPr id="7170" name="Picture 2" descr="C:\Users\Kris\Downloads\Lachish reliefs, panel 12, Sennacherib on throne, tb1120043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874" y="369332"/>
            <a:ext cx="6143221"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48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ADB99-1F79-440B-9AAF-8BC4E12A9C5B}"/>
              </a:ext>
            </a:extLst>
          </p:cNvPr>
          <p:cNvPicPr>
            <a:picLocks noChangeAspect="1"/>
          </p:cNvPicPr>
          <p:nvPr/>
        </p:nvPicPr>
        <p:blipFill rotWithShape="1">
          <a:blip r:embed="rId3">
            <a:extLst>
              <a:ext uri="{28A0092B-C50C-407E-A947-70E740481C1C}">
                <a14:useLocalDpi xmlns:a14="http://schemas.microsoft.com/office/drawing/2010/main" val="0"/>
              </a:ext>
            </a:extLst>
          </a:blip>
          <a:srcRect t="531" b="6919"/>
          <a:stretch/>
        </p:blipFill>
        <p:spPr>
          <a:xfrm>
            <a:off x="0" y="337926"/>
            <a:ext cx="9144000" cy="6380926"/>
          </a:xfrm>
          <a:prstGeom prst="rect">
            <a:avLst/>
          </a:prstGeom>
        </p:spPr>
      </p:pic>
      <p:sp>
        <p:nvSpPr>
          <p:cNvPr id="2" name="Text Placeholder 1">
            <a:extLst>
              <a:ext uri="{FF2B5EF4-FFF2-40B4-BE49-F238E27FC236}">
                <a16:creationId xmlns:a16="http://schemas.microsoft.com/office/drawing/2014/main" id="{7742DB55-9FC8-4198-B8F8-D74C7105E2E4}"/>
              </a:ext>
            </a:extLst>
          </p:cNvPr>
          <p:cNvSpPr>
            <a:spLocks noGrp="1"/>
          </p:cNvSpPr>
          <p:nvPr>
            <p:ph type="body" sz="quarter" idx="10"/>
          </p:nvPr>
        </p:nvSpPr>
        <p:spPr/>
        <p:txBody>
          <a:bodyPr/>
          <a:lstStyle/>
          <a:p>
            <a:r>
              <a:rPr lang="en-US" dirty="0"/>
              <a:t>Spring of Jericho, circa 1880</a:t>
            </a:r>
          </a:p>
        </p:txBody>
      </p:sp>
      <p:sp>
        <p:nvSpPr>
          <p:cNvPr id="3" name="Text Placeholder 2">
            <a:extLst>
              <a:ext uri="{FF2B5EF4-FFF2-40B4-BE49-F238E27FC236}">
                <a16:creationId xmlns:a16="http://schemas.microsoft.com/office/drawing/2014/main" id="{989843E6-FE42-4D82-B0C7-E48B882B64CF}"/>
              </a:ext>
            </a:extLst>
          </p:cNvPr>
          <p:cNvSpPr>
            <a:spLocks noGrp="1"/>
          </p:cNvSpPr>
          <p:nvPr>
            <p:ph type="body" sz="quarter" idx="12"/>
          </p:nvPr>
        </p:nvSpPr>
        <p:spPr/>
        <p:txBody>
          <a:bodyPr/>
          <a:lstStyle/>
          <a:p>
            <a:r>
              <a:rPr lang="en-US" dirty="0"/>
              <a:t>8:4</a:t>
            </a:r>
          </a:p>
        </p:txBody>
      </p:sp>
      <p:sp>
        <p:nvSpPr>
          <p:cNvPr id="4" name="Title 3">
            <a:extLst>
              <a:ext uri="{FF2B5EF4-FFF2-40B4-BE49-F238E27FC236}">
                <a16:creationId xmlns:a16="http://schemas.microsoft.com/office/drawing/2014/main" id="{9A6BD5E3-0C0D-4AE2-8D2B-8CF8AABC84A4}"/>
              </a:ext>
            </a:extLst>
          </p:cNvPr>
          <p:cNvSpPr>
            <a:spLocks noGrp="1"/>
          </p:cNvSpPr>
          <p:nvPr>
            <p:ph type="title"/>
          </p:nvPr>
        </p:nvSpPr>
        <p:spPr/>
        <p:txBody>
          <a:bodyPr/>
          <a:lstStyle/>
          <a:p>
            <a:r>
              <a:rPr lang="en-US" dirty="0"/>
              <a:t>He was saying, “Please tell me all the great things that Elisha has done”</a:t>
            </a:r>
          </a:p>
        </p:txBody>
      </p:sp>
    </p:spTree>
    <p:extLst>
      <p:ext uri="{BB962C8B-B14F-4D97-AF65-F5344CB8AC3E}">
        <p14:creationId xmlns:p14="http://schemas.microsoft.com/office/powerpoint/2010/main" val="585194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wnloads\DP13495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98" r="7804"/>
          <a:stretch/>
        </p:blipFill>
        <p:spPr bwMode="auto">
          <a:xfrm>
            <a:off x="0" y="114300"/>
            <a:ext cx="6036594" cy="6743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ris\Downloads\DP134951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174" y="369332"/>
            <a:ext cx="2883826"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Jar depicting a woman pouring a libation for a warrior, circa 450 BC</a:t>
            </a:r>
          </a:p>
        </p:txBody>
      </p:sp>
      <p:sp>
        <p:nvSpPr>
          <p:cNvPr id="8" name="Text Placeholder 2"/>
          <p:cNvSpPr>
            <a:spLocks noGrp="1"/>
          </p:cNvSpPr>
          <p:nvPr>
            <p:ph type="body" sz="quarter" idx="12"/>
          </p:nvPr>
        </p:nvSpPr>
        <p:spPr/>
        <p:txBody>
          <a:bodyPr/>
          <a:lstStyle/>
          <a:p>
            <a:r>
              <a:rPr lang="en-US" dirty="0"/>
              <a:t>8:4</a:t>
            </a:r>
          </a:p>
        </p:txBody>
      </p:sp>
      <p:sp>
        <p:nvSpPr>
          <p:cNvPr id="9" name="Title 3"/>
          <p:cNvSpPr>
            <a:spLocks noGrp="1"/>
          </p:cNvSpPr>
          <p:nvPr>
            <p:ph type="title"/>
          </p:nvPr>
        </p:nvSpPr>
        <p:spPr/>
        <p:txBody>
          <a:bodyPr/>
          <a:lstStyle/>
          <a:p>
            <a:r>
              <a:rPr lang="en-US" dirty="0"/>
              <a:t>He was saying, “Please tell me all the great things that Elisha has done”</a:t>
            </a:r>
          </a:p>
        </p:txBody>
      </p:sp>
    </p:spTree>
    <p:extLst>
      <p:ext uri="{BB962C8B-B14F-4D97-AF65-F5344CB8AC3E}">
        <p14:creationId xmlns:p14="http://schemas.microsoft.com/office/powerpoint/2010/main" val="2460211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3BEA63-E2BA-4EE5-89EE-CA29D748C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6656"/>
            <a:ext cx="9144000" cy="5504688"/>
          </a:xfrm>
          <a:prstGeom prst="rect">
            <a:avLst/>
          </a:prstGeom>
        </p:spPr>
      </p:pic>
      <p:sp>
        <p:nvSpPr>
          <p:cNvPr id="2" name="Text Placeholder 1"/>
          <p:cNvSpPr>
            <a:spLocks noGrp="1"/>
          </p:cNvSpPr>
          <p:nvPr>
            <p:ph type="body" sz="quarter" idx="10"/>
          </p:nvPr>
        </p:nvSpPr>
        <p:spPr/>
        <p:txBody>
          <a:bodyPr/>
          <a:lstStyle/>
          <a:p>
            <a:r>
              <a:rPr lang="en-US" dirty="0"/>
              <a:t>Elisha ostracon from Tel Rehov, 9th century BC</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Now Elisha spoke to the woman whose son he had restored to life</a:t>
            </a:r>
          </a:p>
        </p:txBody>
      </p:sp>
    </p:spTree>
    <p:extLst>
      <p:ext uri="{BB962C8B-B14F-4D97-AF65-F5344CB8AC3E}">
        <p14:creationId xmlns:p14="http://schemas.microsoft.com/office/powerpoint/2010/main" val="3385470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n old photo of a horse&#10;&#10;Description automatically generated">
            <a:extLst>
              <a:ext uri="{FF2B5EF4-FFF2-40B4-BE49-F238E27FC236}">
                <a16:creationId xmlns:a16="http://schemas.microsoft.com/office/drawing/2014/main" id="{BB8A177C-06F1-4B43-9942-647988A87761}"/>
              </a:ext>
            </a:extLst>
          </p:cNvPr>
          <p:cNvPicPr>
            <a:picLocks noChangeAspect="1"/>
          </p:cNvPicPr>
          <p:nvPr/>
        </p:nvPicPr>
        <p:blipFill rotWithShape="1">
          <a:blip r:embed="rId3">
            <a:extLst>
              <a:ext uri="{28A0092B-C50C-407E-A947-70E740481C1C}">
                <a14:useLocalDpi xmlns:a14="http://schemas.microsoft.com/office/drawing/2010/main" val="0"/>
              </a:ext>
            </a:extLst>
          </a:blip>
          <a:srcRect t="9506"/>
          <a:stretch/>
        </p:blipFill>
        <p:spPr>
          <a:xfrm>
            <a:off x="0" y="-1"/>
            <a:ext cx="9148992" cy="6641179"/>
          </a:xfrm>
          <a:prstGeom prst="rect">
            <a:avLst/>
          </a:prstGeom>
        </p:spPr>
      </p:pic>
      <p:sp>
        <p:nvSpPr>
          <p:cNvPr id="2" name="Text Placeholder 1">
            <a:extLst>
              <a:ext uri="{FF2B5EF4-FFF2-40B4-BE49-F238E27FC236}">
                <a16:creationId xmlns:a16="http://schemas.microsoft.com/office/drawing/2014/main" id="{752EC5E8-0FBD-4904-A731-04EDAF2A16DF}"/>
              </a:ext>
            </a:extLst>
          </p:cNvPr>
          <p:cNvSpPr>
            <a:spLocks noGrp="1"/>
          </p:cNvSpPr>
          <p:nvPr>
            <p:ph type="body" sz="quarter" idx="10"/>
          </p:nvPr>
        </p:nvSpPr>
        <p:spPr/>
        <p:txBody>
          <a:bodyPr/>
          <a:lstStyle/>
          <a:p>
            <a:r>
              <a:rPr lang="en-US" dirty="0"/>
              <a:t>Baptism in the waters of the Jordan River, 1903</a:t>
            </a:r>
          </a:p>
        </p:txBody>
      </p:sp>
      <p:sp>
        <p:nvSpPr>
          <p:cNvPr id="3" name="Text Placeholder 2">
            <a:extLst>
              <a:ext uri="{FF2B5EF4-FFF2-40B4-BE49-F238E27FC236}">
                <a16:creationId xmlns:a16="http://schemas.microsoft.com/office/drawing/2014/main" id="{C8DA0CB2-A357-4C11-9164-295A0A55FF08}"/>
              </a:ext>
            </a:extLst>
          </p:cNvPr>
          <p:cNvSpPr>
            <a:spLocks noGrp="1"/>
          </p:cNvSpPr>
          <p:nvPr>
            <p:ph type="body" sz="quarter" idx="12"/>
          </p:nvPr>
        </p:nvSpPr>
        <p:spPr/>
        <p:txBody>
          <a:bodyPr/>
          <a:lstStyle/>
          <a:p>
            <a:r>
              <a:rPr lang="en-US" dirty="0"/>
              <a:t>8:4</a:t>
            </a:r>
          </a:p>
        </p:txBody>
      </p:sp>
      <p:sp>
        <p:nvSpPr>
          <p:cNvPr id="4" name="Title 3">
            <a:extLst>
              <a:ext uri="{FF2B5EF4-FFF2-40B4-BE49-F238E27FC236}">
                <a16:creationId xmlns:a16="http://schemas.microsoft.com/office/drawing/2014/main" id="{0D2F4809-22AC-4EB0-84BB-FAA786C8D5BF}"/>
              </a:ext>
            </a:extLst>
          </p:cNvPr>
          <p:cNvSpPr>
            <a:spLocks noGrp="1"/>
          </p:cNvSpPr>
          <p:nvPr>
            <p:ph type="title"/>
          </p:nvPr>
        </p:nvSpPr>
        <p:spPr/>
        <p:txBody>
          <a:bodyPr/>
          <a:lstStyle/>
          <a:p>
            <a:r>
              <a:rPr lang="en-US" dirty="0"/>
              <a:t>He was saying, “Please tell me all the great things that Elisha has done”</a:t>
            </a:r>
          </a:p>
        </p:txBody>
      </p:sp>
    </p:spTree>
    <p:extLst>
      <p:ext uri="{BB962C8B-B14F-4D97-AF65-F5344CB8AC3E}">
        <p14:creationId xmlns:p14="http://schemas.microsoft.com/office/powerpoint/2010/main" val="1474099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view_1057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i="1" dirty="0"/>
              <a:t>Elijah Raises the Widow’s Son</a:t>
            </a:r>
            <a:r>
              <a:rPr lang="en-US" dirty="0"/>
              <a:t>, by James Tissot, circa 1899</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Now he was telling the king how Elisha had brought back to life the one who was dead</a:t>
            </a:r>
          </a:p>
        </p:txBody>
      </p:sp>
    </p:spTree>
    <p:extLst>
      <p:ext uri="{BB962C8B-B14F-4D97-AF65-F5344CB8AC3E}">
        <p14:creationId xmlns:p14="http://schemas.microsoft.com/office/powerpoint/2010/main" val="694403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Woman bowing to the ground, from </a:t>
            </a:r>
            <a:r>
              <a:rPr lang="en-US" dirty="0" err="1"/>
              <a:t>Hermopolis</a:t>
            </a:r>
            <a:r>
              <a:rPr lang="en-US" dirty="0"/>
              <a:t>, reign of Akhenaten, 14th century BC</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At that very moment the woman and her son appealed to the king for the return of their house</a:t>
            </a:r>
          </a:p>
        </p:txBody>
      </p:sp>
      <p:pic>
        <p:nvPicPr>
          <p:cNvPr id="2050" name="Picture 2" descr="C:\Users\Kris\Documents\Bolen\04 0Adds 2012\19 Museum\US Museums\Boston MFA-pcb\Egypt\Hermopolis, woman bowing to ground, bowed, limestone, reign of Akhenaten, 18th dynasty, adr17112033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725"/>
            <a:ext cx="9144000" cy="566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622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ris\Documents\Bolen\Saqqara perhaps, relief of aged courtier, late 18th-early 19th dynasty, Brooklyn Muse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 y="0"/>
            <a:ext cx="9149086" cy="685419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an aged courtier, from Saqqara, circa 1300 BC</a:t>
            </a:r>
          </a:p>
        </p:txBody>
      </p:sp>
      <p:sp>
        <p:nvSpPr>
          <p:cNvPr id="3" name="Text Placeholder 2"/>
          <p:cNvSpPr>
            <a:spLocks noGrp="1"/>
          </p:cNvSpPr>
          <p:nvPr>
            <p:ph type="body" sz="quarter" idx="12"/>
          </p:nvPr>
        </p:nvSpPr>
        <p:spPr/>
        <p:txBody>
          <a:bodyPr/>
          <a:lstStyle/>
          <a:p>
            <a:r>
              <a:rPr lang="en-US" dirty="0"/>
              <a:t>8:5</a:t>
            </a:r>
          </a:p>
        </p:txBody>
      </p:sp>
      <p:sp>
        <p:nvSpPr>
          <p:cNvPr id="4" name="Title 3"/>
          <p:cNvSpPr>
            <a:spLocks noGrp="1"/>
          </p:cNvSpPr>
          <p:nvPr>
            <p:ph type="title"/>
          </p:nvPr>
        </p:nvSpPr>
        <p:spPr/>
        <p:txBody>
          <a:bodyPr/>
          <a:lstStyle/>
          <a:p>
            <a:r>
              <a:rPr lang="en-US" dirty="0"/>
              <a:t>And Gehazi said, “O king, this is the woman and her son whom Elisha restored to life!”</a:t>
            </a:r>
          </a:p>
        </p:txBody>
      </p:sp>
    </p:spTree>
    <p:extLst>
      <p:ext uri="{BB962C8B-B14F-4D97-AF65-F5344CB8AC3E}">
        <p14:creationId xmlns:p14="http://schemas.microsoft.com/office/powerpoint/2010/main" val="1093664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448"/>
            <a:ext cx="9144000" cy="6547104"/>
          </a:xfrm>
          <a:prstGeom prst="rect">
            <a:avLst/>
          </a:prstGeom>
        </p:spPr>
      </p:pic>
      <p:sp>
        <p:nvSpPr>
          <p:cNvPr id="2" name="Text Placeholder 1"/>
          <p:cNvSpPr>
            <a:spLocks noGrp="1"/>
          </p:cNvSpPr>
          <p:nvPr>
            <p:ph type="body" sz="quarter" idx="10"/>
          </p:nvPr>
        </p:nvSpPr>
        <p:spPr/>
        <p:txBody>
          <a:bodyPr/>
          <a:lstStyle/>
          <a:p>
            <a:r>
              <a:rPr lang="en-US" dirty="0"/>
              <a:t>Assyrian king and court officials, from Nimrud, 9th century BC</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So the king appointed an officer for her, saying, “Restore all that was hers”</a:t>
            </a:r>
          </a:p>
        </p:txBody>
      </p:sp>
    </p:spTree>
    <p:extLst>
      <p:ext uri="{BB962C8B-B14F-4D97-AF65-F5344CB8AC3E}">
        <p14:creationId xmlns:p14="http://schemas.microsoft.com/office/powerpoint/2010/main" val="3327281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nem aerial, tbs12104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08192"/>
          </a:xfrm>
          <a:prstGeom prst="rect">
            <a:avLst/>
          </a:prstGeom>
        </p:spPr>
      </p:pic>
      <p:sp>
        <p:nvSpPr>
          <p:cNvPr id="2" name="Text Placeholder 1"/>
          <p:cNvSpPr>
            <a:spLocks noGrp="1"/>
          </p:cNvSpPr>
          <p:nvPr>
            <p:ph type="body" sz="quarter" idx="10"/>
          </p:nvPr>
        </p:nvSpPr>
        <p:spPr/>
        <p:txBody>
          <a:bodyPr/>
          <a:lstStyle/>
          <a:p>
            <a:r>
              <a:rPr lang="en-US" dirty="0"/>
              <a:t>Shunem (aerial view from the northwest)</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So the king appointed an officer for her, saying, “Restore all that was hers”</a:t>
            </a:r>
          </a:p>
        </p:txBody>
      </p:sp>
    </p:spTree>
    <p:extLst>
      <p:ext uri="{BB962C8B-B14F-4D97-AF65-F5344CB8AC3E}">
        <p14:creationId xmlns:p14="http://schemas.microsoft.com/office/powerpoint/2010/main" val="709376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cuments\Bolen\01b PLBL, PCB size\02 Samaria and the Center\Jezreel Valley\Shunem and Hill of Moreh from west, tbs104109904.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2"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Shunem and the Hill of Moreh (from the west)</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So the king appointed an officer for her, saying, “Restore all that was hers”</a:t>
            </a:r>
          </a:p>
        </p:txBody>
      </p:sp>
    </p:spTree>
    <p:extLst>
      <p:ext uri="{BB962C8B-B14F-4D97-AF65-F5344CB8AC3E}">
        <p14:creationId xmlns:p14="http://schemas.microsoft.com/office/powerpoint/2010/main" val="3596198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1b PLBL, PCB size\02 Samaria and the Center\Jezreel Valley\Shunem and Hill of Moreh from west, tbs104109904.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Shunem and the Hill of Moreh (from the west)</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So the king appointed an officer for her, saying, “Restore all that was hers”</a:t>
            </a:r>
          </a:p>
        </p:txBody>
      </p:sp>
      <p:sp>
        <p:nvSpPr>
          <p:cNvPr id="10" name="Line 9"/>
          <p:cNvSpPr>
            <a:spLocks noChangeShapeType="1"/>
          </p:cNvSpPr>
          <p:nvPr/>
        </p:nvSpPr>
        <p:spPr bwMode="auto">
          <a:xfrm>
            <a:off x="986956" y="1828800"/>
            <a:ext cx="45719" cy="3810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itchFamily="34" charset="0"/>
              <a:ea typeface="+mn-ea"/>
              <a:cs typeface="Calibri" pitchFamily="34" charset="0"/>
            </a:endParaRPr>
          </a:p>
        </p:txBody>
      </p:sp>
      <p:sp>
        <p:nvSpPr>
          <p:cNvPr id="11" name="Text Box 16"/>
          <p:cNvSpPr txBox="1">
            <a:spLocks noChangeArrowheads="1"/>
          </p:cNvSpPr>
          <p:nvPr/>
        </p:nvSpPr>
        <p:spPr bwMode="auto">
          <a:xfrm>
            <a:off x="227820" y="1447800"/>
            <a:ext cx="1555041"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Hill of </a:t>
            </a: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Moreh</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2" name="Text Box 16"/>
          <p:cNvSpPr txBox="1">
            <a:spLocks noChangeArrowheads="1"/>
          </p:cNvSpPr>
          <p:nvPr/>
        </p:nvSpPr>
        <p:spPr bwMode="auto">
          <a:xfrm>
            <a:off x="4952299" y="2362200"/>
            <a:ext cx="104067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Shunem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3" name="Oval 12"/>
          <p:cNvSpPr/>
          <p:nvPr/>
        </p:nvSpPr>
        <p:spPr>
          <a:xfrm>
            <a:off x="2819400" y="2819400"/>
            <a:ext cx="5257800" cy="1066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40256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Public domain or CC-pcb\Public1-pcb\Measuring wheat, nypl112610.jpg"/>
          <p:cNvPicPr>
            <a:picLocks noChangeAspect="1" noChangeArrowheads="1"/>
          </p:cNvPicPr>
          <p:nvPr/>
        </p:nvPicPr>
        <p:blipFill rotWithShape="1">
          <a:blip r:embed="rId3">
            <a:extLst>
              <a:ext uri="{28A0092B-C50C-407E-A947-70E740481C1C}">
                <a14:useLocalDpi xmlns:a14="http://schemas.microsoft.com/office/drawing/2010/main" val="0"/>
              </a:ext>
            </a:extLst>
          </a:blip>
          <a:srcRect l="2087" t="2532" r="1868" b="2452"/>
          <a:stretch/>
        </p:blipFill>
        <p:spPr bwMode="auto">
          <a:xfrm>
            <a:off x="382523" y="369332"/>
            <a:ext cx="8378954" cy="6488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Men measuring wheat</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Also restore to her the produce of the land from the day that she left until now</a:t>
            </a:r>
          </a:p>
        </p:txBody>
      </p:sp>
    </p:spTree>
    <p:extLst>
      <p:ext uri="{BB962C8B-B14F-4D97-AF65-F5344CB8AC3E}">
        <p14:creationId xmlns:p14="http://schemas.microsoft.com/office/powerpoint/2010/main" val="3202936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Grain silo at Megiddo, 8th century BC (aerial view from the east)</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Also restore to her the produce of the land from the day that she left until now</a:t>
            </a:r>
          </a:p>
        </p:txBody>
      </p:sp>
      <p:pic>
        <p:nvPicPr>
          <p:cNvPr id="5" name="Picture 4"/>
          <p:cNvPicPr>
            <a:picLocks noChangeAspect="1"/>
          </p:cNvPicPr>
          <p:nvPr/>
        </p:nvPicPr>
        <p:blipFill rotWithShape="1">
          <a:blip r:embed="rId3"/>
          <a:srcRect r="1131"/>
          <a:stretch/>
        </p:blipFill>
        <p:spPr>
          <a:xfrm>
            <a:off x="-1" y="369332"/>
            <a:ext cx="9144001" cy="6150339"/>
          </a:xfrm>
          <a:prstGeom prst="rect">
            <a:avLst/>
          </a:prstGeom>
        </p:spPr>
      </p:pic>
    </p:spTree>
    <p:extLst>
      <p:ext uri="{BB962C8B-B14F-4D97-AF65-F5344CB8AC3E}">
        <p14:creationId xmlns:p14="http://schemas.microsoft.com/office/powerpoint/2010/main" val="117994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zareth woman, mat01237.jpg"/>
          <p:cNvPicPr>
            <a:picLocks noChangeAspect="1"/>
          </p:cNvPicPr>
          <p:nvPr/>
        </p:nvPicPr>
        <p:blipFill rotWithShape="1">
          <a:blip r:embed="rId3">
            <a:extLst>
              <a:ext uri="{28A0092B-C50C-407E-A947-70E740481C1C}">
                <a14:useLocalDpi xmlns:a14="http://schemas.microsoft.com/office/drawing/2010/main" val="0"/>
              </a:ext>
            </a:extLst>
          </a:blip>
          <a:srcRect t="12724"/>
          <a:stretch/>
        </p:blipFill>
        <p:spPr>
          <a:xfrm>
            <a:off x="1676400" y="0"/>
            <a:ext cx="5791200" cy="6858000"/>
          </a:xfrm>
          <a:prstGeom prst="rect">
            <a:avLst/>
          </a:prstGeom>
        </p:spPr>
      </p:pic>
      <p:sp>
        <p:nvSpPr>
          <p:cNvPr id="2" name="Text Placeholder 1"/>
          <p:cNvSpPr>
            <a:spLocks noGrp="1"/>
          </p:cNvSpPr>
          <p:nvPr>
            <p:ph type="body" sz="quarter" idx="10"/>
          </p:nvPr>
        </p:nvSpPr>
        <p:spPr/>
        <p:txBody>
          <a:bodyPr/>
          <a:lstStyle/>
          <a:p>
            <a:r>
              <a:rPr lang="en-US" dirty="0"/>
              <a:t>Woman in Nazareth, circa 1910</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Now Elisha spoke to the woman whose son he had restored to life</a:t>
            </a:r>
          </a:p>
        </p:txBody>
      </p:sp>
    </p:spTree>
    <p:extLst>
      <p:ext uri="{BB962C8B-B14F-4D97-AF65-F5344CB8AC3E}">
        <p14:creationId xmlns:p14="http://schemas.microsoft.com/office/powerpoint/2010/main" val="2507619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Grain silo at Megiddo, 8th century BC</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Also restore to her the produce of the land from the day that she left until now</a:t>
            </a:r>
          </a:p>
        </p:txBody>
      </p:sp>
      <p:pic>
        <p:nvPicPr>
          <p:cNvPr id="5" name="Picture 4"/>
          <p:cNvPicPr>
            <a:picLocks noChangeAspect="1"/>
          </p:cNvPicPr>
          <p:nvPr/>
        </p:nvPicPr>
        <p:blipFill>
          <a:blip r:embed="rId3"/>
          <a:stretch>
            <a:fillRect/>
          </a:stretch>
        </p:blipFill>
        <p:spPr>
          <a:xfrm>
            <a:off x="0" y="383749"/>
            <a:ext cx="9144000" cy="6121506"/>
          </a:xfrm>
          <a:prstGeom prst="rect">
            <a:avLst/>
          </a:prstGeom>
        </p:spPr>
      </p:pic>
    </p:spTree>
    <p:extLst>
      <p:ext uri="{BB962C8B-B14F-4D97-AF65-F5344CB8AC3E}">
        <p14:creationId xmlns:p14="http://schemas.microsoft.com/office/powerpoint/2010/main" val="1163620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cuments\Bolen\02 HVHL\46 Traditional Life and Customs\Agricultural Life, Vineyards\Gathering grapes in vineyard, mat04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Gathering grapes in a vineyard, circa 1935</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Also restore to her the produce of the land from the day that she left until now</a:t>
            </a:r>
          </a:p>
        </p:txBody>
      </p:sp>
    </p:spTree>
    <p:extLst>
      <p:ext uri="{BB962C8B-B14F-4D97-AF65-F5344CB8AC3E}">
        <p14:creationId xmlns:p14="http://schemas.microsoft.com/office/powerpoint/2010/main" val="1341378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Schick-pcb\Pottery-pcb\Collared rim jars from Dan, as030310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Collared rim jars from Dan, Iron Age</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Also restore to her the produce of the land from the day that she left until now</a:t>
            </a:r>
          </a:p>
        </p:txBody>
      </p:sp>
    </p:spTree>
    <p:extLst>
      <p:ext uri="{BB962C8B-B14F-4D97-AF65-F5344CB8AC3E}">
        <p14:creationId xmlns:p14="http://schemas.microsoft.com/office/powerpoint/2010/main" val="2776618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4 0Adds 2012\19 Museum\US Museums\HSM-pcb\0Adds 2012\19 Museum\US Museums\Harvard Semitic Museum\Israel-Levant\Shechem, hacksilber, 8th c BC, hacksilver, silver, adr1711180984.jpg"/>
          <p:cNvPicPr>
            <a:picLocks noChangeAspect="1" noChangeArrowheads="1"/>
          </p:cNvPicPr>
          <p:nvPr/>
        </p:nvPicPr>
        <p:blipFill rotWithShape="1">
          <a:blip r:embed="rId3">
            <a:extLst>
              <a:ext uri="{28A0092B-C50C-407E-A947-70E740481C1C}">
                <a14:useLocalDpi xmlns:a14="http://schemas.microsoft.com/office/drawing/2010/main" val="0"/>
              </a:ext>
            </a:extLst>
          </a:blip>
          <a:srcRect r="1735"/>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Hacksilver (pieces of silver used as currency) from Shechem, 8th century BC</a:t>
            </a:r>
          </a:p>
        </p:txBody>
      </p:sp>
      <p:sp>
        <p:nvSpPr>
          <p:cNvPr id="3" name="Text Placeholder 2"/>
          <p:cNvSpPr>
            <a:spLocks noGrp="1"/>
          </p:cNvSpPr>
          <p:nvPr>
            <p:ph type="body" sz="quarter" idx="12"/>
          </p:nvPr>
        </p:nvSpPr>
        <p:spPr/>
        <p:txBody>
          <a:bodyPr/>
          <a:lstStyle/>
          <a:p>
            <a:r>
              <a:rPr lang="en-US" dirty="0"/>
              <a:t>8:6</a:t>
            </a:r>
          </a:p>
        </p:txBody>
      </p:sp>
      <p:sp>
        <p:nvSpPr>
          <p:cNvPr id="4" name="Title 3"/>
          <p:cNvSpPr>
            <a:spLocks noGrp="1"/>
          </p:cNvSpPr>
          <p:nvPr>
            <p:ph type="title"/>
          </p:nvPr>
        </p:nvSpPr>
        <p:spPr/>
        <p:txBody>
          <a:bodyPr/>
          <a:lstStyle/>
          <a:p>
            <a:r>
              <a:rPr lang="en-US" dirty="0"/>
              <a:t>Also restore to her the produce of the land from the day that she left until now</a:t>
            </a:r>
          </a:p>
        </p:txBody>
      </p:sp>
    </p:spTree>
    <p:extLst>
      <p:ext uri="{BB962C8B-B14F-4D97-AF65-F5344CB8AC3E}">
        <p14:creationId xmlns:p14="http://schemas.microsoft.com/office/powerpoint/2010/main" val="1215677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mascus, aerial view, mat055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638"/>
            <a:ext cx="9144000" cy="6455664"/>
          </a:xfrm>
          <a:prstGeom prst="rect">
            <a:avLst/>
          </a:prstGeom>
        </p:spPr>
      </p:pic>
      <p:sp>
        <p:nvSpPr>
          <p:cNvPr id="2" name="Text Placeholder 1"/>
          <p:cNvSpPr>
            <a:spLocks noGrp="1"/>
          </p:cNvSpPr>
          <p:nvPr>
            <p:ph type="body" sz="quarter" idx="10"/>
          </p:nvPr>
        </p:nvSpPr>
        <p:spPr/>
        <p:txBody>
          <a:bodyPr/>
          <a:lstStyle/>
          <a:p>
            <a:r>
              <a:rPr lang="en-US" dirty="0"/>
              <a:t>Damascus, circa 1910 (aerial view from the west)</a:t>
            </a:r>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Now Elisha came to Damascus. And Ben-hadad the king of Aram was sick</a:t>
            </a:r>
          </a:p>
        </p:txBody>
      </p:sp>
    </p:spTree>
    <p:extLst>
      <p:ext uri="{BB962C8B-B14F-4D97-AF65-F5344CB8AC3E}">
        <p14:creationId xmlns:p14="http://schemas.microsoft.com/office/powerpoint/2010/main" val="4109110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cf03-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 y="292100"/>
            <a:ext cx="9151416" cy="6268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a:t>View over the city of Damascus</a:t>
            </a:r>
            <a:endParaRPr lang="en-US" dirty="0"/>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Now Elisha came to Damascus. And Ben-</a:t>
            </a:r>
            <a:r>
              <a:rPr lang="en-US" dirty="0" err="1"/>
              <a:t>hadad</a:t>
            </a:r>
            <a:r>
              <a:rPr lang="en-US" dirty="0"/>
              <a:t> the king of Aram was sick</a:t>
            </a:r>
          </a:p>
        </p:txBody>
      </p:sp>
    </p:spTree>
    <p:extLst>
      <p:ext uri="{BB962C8B-B14F-4D97-AF65-F5344CB8AC3E}">
        <p14:creationId xmlns:p14="http://schemas.microsoft.com/office/powerpoint/2010/main" val="463556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1-26 at 12.34.48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88" y="361950"/>
            <a:ext cx="8207712" cy="6172200"/>
          </a:xfrm>
          <a:prstGeom prst="rect">
            <a:avLst/>
          </a:prstGeom>
        </p:spPr>
      </p:pic>
      <p:sp>
        <p:nvSpPr>
          <p:cNvPr id="2" name="Text Placeholder 1"/>
          <p:cNvSpPr>
            <a:spLocks noGrp="1"/>
          </p:cNvSpPr>
          <p:nvPr>
            <p:ph type="body" sz="quarter" idx="10"/>
          </p:nvPr>
        </p:nvSpPr>
        <p:spPr/>
        <p:txBody>
          <a:bodyPr/>
          <a:lstStyle/>
          <a:p>
            <a:r>
              <a:rPr lang="en-US" dirty="0"/>
              <a:t>Chronology chart of the known kings of Aram-Damascus</a:t>
            </a:r>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Now Elisha came to Damascus. And Ben-</a:t>
            </a:r>
            <a:r>
              <a:rPr lang="en-US" dirty="0" err="1"/>
              <a:t>hadad</a:t>
            </a:r>
            <a:r>
              <a:rPr lang="en-US" dirty="0"/>
              <a:t> the king of Aram was sick</a:t>
            </a:r>
          </a:p>
        </p:txBody>
      </p:sp>
    </p:spTree>
    <p:extLst>
      <p:ext uri="{BB962C8B-B14F-4D97-AF65-F5344CB8AC3E}">
        <p14:creationId xmlns:p14="http://schemas.microsoft.com/office/powerpoint/2010/main" val="1930371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ris\Documents\Bolen\03 Museums 2014\France Museums\Louvre Museum\Levant and Cyprus\Zakkur Stele with Aramaic inscription, Tell Afis, 800 BC, tb060408371.jpg"/>
          <p:cNvPicPr>
            <a:picLocks noChangeAspect="1" noChangeArrowheads="1"/>
          </p:cNvPicPr>
          <p:nvPr/>
        </p:nvPicPr>
        <p:blipFill rotWithShape="1">
          <a:blip r:embed="rId3">
            <a:extLst>
              <a:ext uri="{28A0092B-C50C-407E-A947-70E740481C1C}">
                <a14:useLocalDpi xmlns:a14="http://schemas.microsoft.com/office/drawing/2010/main" val="0"/>
              </a:ext>
            </a:extLst>
          </a:blip>
          <a:srcRect t="7368" b="5403"/>
          <a:stretch/>
        </p:blipFill>
        <p:spPr bwMode="auto">
          <a:xfrm>
            <a:off x="2071231" y="1"/>
            <a:ext cx="5001539" cy="651967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Aramaic inscription on the Zakkur Stele, mentioning Ben-</a:t>
            </a:r>
            <a:r>
              <a:rPr lang="en-US" dirty="0" err="1"/>
              <a:t>hadad</a:t>
            </a:r>
            <a:r>
              <a:rPr lang="en-US" dirty="0"/>
              <a:t> III, from Tell </a:t>
            </a:r>
            <a:r>
              <a:rPr lang="en-US" dirty="0" err="1"/>
              <a:t>Afis</a:t>
            </a:r>
            <a:r>
              <a:rPr lang="en-US" dirty="0"/>
              <a:t>, circa 800 BC</a:t>
            </a:r>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Now Elisha came to Damascus. And Ben-</a:t>
            </a:r>
            <a:r>
              <a:rPr lang="en-US" dirty="0" err="1"/>
              <a:t>hadad</a:t>
            </a:r>
            <a:r>
              <a:rPr lang="en-US" dirty="0"/>
              <a:t> the king of Aram was sick</a:t>
            </a:r>
          </a:p>
        </p:txBody>
      </p:sp>
    </p:spTree>
    <p:extLst>
      <p:ext uri="{BB962C8B-B14F-4D97-AF65-F5344CB8AC3E}">
        <p14:creationId xmlns:p14="http://schemas.microsoft.com/office/powerpoint/2010/main" val="1084561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France Museums\Louvre Museum\Levant and Cyprus\Zakkur Stele with Aramaic inscription, Tell Afis, 800 BC, tb060408372.jpg"/>
          <p:cNvPicPr>
            <a:picLocks noChangeAspect="1" noChangeArrowheads="1"/>
          </p:cNvPicPr>
          <p:nvPr/>
        </p:nvPicPr>
        <p:blipFill rotWithShape="1">
          <a:blip r:embed="rId3">
            <a:extLst>
              <a:ext uri="{28A0092B-C50C-407E-A947-70E740481C1C}">
                <a14:useLocalDpi xmlns:a14="http://schemas.microsoft.com/office/drawing/2010/main" val="0"/>
              </a:ext>
            </a:extLst>
          </a:blip>
          <a:srcRect l="5250" t="6663" r="14750" b="367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Aramaic inscription on the Zakkur Stele, mentioning Ben-</a:t>
            </a:r>
            <a:r>
              <a:rPr lang="en-US" dirty="0" err="1"/>
              <a:t>hadad</a:t>
            </a:r>
            <a:r>
              <a:rPr lang="en-US" dirty="0"/>
              <a:t> III, from Tell </a:t>
            </a:r>
            <a:r>
              <a:rPr lang="en-US" dirty="0" err="1"/>
              <a:t>Afis</a:t>
            </a:r>
            <a:r>
              <a:rPr lang="en-US" dirty="0"/>
              <a:t>, circa 800 BC</a:t>
            </a:r>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Now Elisha came to Damascus. And Ben-</a:t>
            </a:r>
            <a:r>
              <a:rPr lang="en-US" dirty="0" err="1"/>
              <a:t>hadad</a:t>
            </a:r>
            <a:r>
              <a:rPr lang="en-US" dirty="0"/>
              <a:t> the king of Aram was sick</a:t>
            </a:r>
          </a:p>
        </p:txBody>
      </p:sp>
    </p:spTree>
    <p:extLst>
      <p:ext uri="{BB962C8B-B14F-4D97-AF65-F5344CB8AC3E}">
        <p14:creationId xmlns:p14="http://schemas.microsoft.com/office/powerpoint/2010/main" val="1130217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 y="0"/>
            <a:ext cx="9144001" cy="6858000"/>
            <a:chOff x="-1" y="0"/>
            <a:chExt cx="9144001" cy="6858000"/>
          </a:xfrm>
        </p:grpSpPr>
        <p:pic>
          <p:nvPicPr>
            <p:cNvPr id="3074" name="Picture 2" descr="C:\Users\Kris\Documents\Bolen\03 Museums 2014\France Museums\Louvre Museum\Levant and Cyprus\Zakkur Stele with Aramaic inscription, Tell Afis, 800 BC, tb060408372.jpg"/>
            <p:cNvPicPr>
              <a:picLocks noChangeAspect="1" noChangeArrowheads="1"/>
            </p:cNvPicPr>
            <p:nvPr/>
          </p:nvPicPr>
          <p:blipFill rotWithShape="1">
            <a:blip r:embed="rId3">
              <a:extLst>
                <a:ext uri="{28A0092B-C50C-407E-A947-70E740481C1C}">
                  <a14:useLocalDpi xmlns:a14="http://schemas.microsoft.com/office/drawing/2010/main" val="0"/>
                </a:ext>
              </a:extLst>
            </a:blip>
            <a:srcRect l="5250" t="6663" r="14750" b="367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5"/>
            <p:cNvSpPr/>
            <p:nvPr/>
          </p:nvSpPr>
          <p:spPr>
            <a:xfrm>
              <a:off x="5089474" y="3508376"/>
              <a:ext cx="244526" cy="342900"/>
            </a:xfrm>
            <a:custGeom>
              <a:avLst/>
              <a:gdLst>
                <a:gd name="connsiteX0" fmla="*/ 257175 w 257175"/>
                <a:gd name="connsiteY0" fmla="*/ 406400 h 406400"/>
                <a:gd name="connsiteX1" fmla="*/ 174625 w 257175"/>
                <a:gd name="connsiteY1" fmla="*/ 0 h 406400"/>
                <a:gd name="connsiteX2" fmla="*/ 0 w 257175"/>
                <a:gd name="connsiteY2" fmla="*/ 161925 h 406400"/>
                <a:gd name="connsiteX3" fmla="*/ 206375 w 257175"/>
                <a:gd name="connsiteY3" fmla="*/ 200025 h 406400"/>
                <a:gd name="connsiteX0" fmla="*/ 250825 w 250825"/>
                <a:gd name="connsiteY0" fmla="*/ 342900 h 342900"/>
                <a:gd name="connsiteX1" fmla="*/ 174625 w 250825"/>
                <a:gd name="connsiteY1" fmla="*/ 0 h 342900"/>
                <a:gd name="connsiteX2" fmla="*/ 0 w 250825"/>
                <a:gd name="connsiteY2" fmla="*/ 161925 h 342900"/>
                <a:gd name="connsiteX3" fmla="*/ 206375 w 250825"/>
                <a:gd name="connsiteY3" fmla="*/ 200025 h 342900"/>
                <a:gd name="connsiteX0" fmla="*/ 250973 w 250973"/>
                <a:gd name="connsiteY0" fmla="*/ 346690 h 346690"/>
                <a:gd name="connsiteX1" fmla="*/ 174773 w 250973"/>
                <a:gd name="connsiteY1" fmla="*/ 3790 h 346690"/>
                <a:gd name="connsiteX2" fmla="*/ 148 w 250973"/>
                <a:gd name="connsiteY2" fmla="*/ 165715 h 346690"/>
                <a:gd name="connsiteX3" fmla="*/ 206523 w 250973"/>
                <a:gd name="connsiteY3" fmla="*/ 203815 h 346690"/>
                <a:gd name="connsiteX0" fmla="*/ 251174 w 251174"/>
                <a:gd name="connsiteY0" fmla="*/ 346744 h 346744"/>
                <a:gd name="connsiteX1" fmla="*/ 174974 w 251174"/>
                <a:gd name="connsiteY1" fmla="*/ 3844 h 346744"/>
                <a:gd name="connsiteX2" fmla="*/ 349 w 251174"/>
                <a:gd name="connsiteY2" fmla="*/ 165769 h 346744"/>
                <a:gd name="connsiteX3" fmla="*/ 132112 w 251174"/>
                <a:gd name="connsiteY3" fmla="*/ 219744 h 346744"/>
                <a:gd name="connsiteX4" fmla="*/ 206724 w 251174"/>
                <a:gd name="connsiteY4" fmla="*/ 203869 h 346744"/>
                <a:gd name="connsiteX0" fmla="*/ 250974 w 250974"/>
                <a:gd name="connsiteY0" fmla="*/ 346691 h 346691"/>
                <a:gd name="connsiteX1" fmla="*/ 174774 w 250974"/>
                <a:gd name="connsiteY1" fmla="*/ 3791 h 346691"/>
                <a:gd name="connsiteX2" fmla="*/ 149 w 250974"/>
                <a:gd name="connsiteY2" fmla="*/ 165716 h 346691"/>
                <a:gd name="connsiteX3" fmla="*/ 206524 w 250974"/>
                <a:gd name="connsiteY3" fmla="*/ 203816 h 346691"/>
                <a:gd name="connsiteX0" fmla="*/ 250974 w 250974"/>
                <a:gd name="connsiteY0" fmla="*/ 346691 h 346691"/>
                <a:gd name="connsiteX1" fmla="*/ 174774 w 250974"/>
                <a:gd name="connsiteY1" fmla="*/ 3791 h 346691"/>
                <a:gd name="connsiteX2" fmla="*/ 149 w 250974"/>
                <a:gd name="connsiteY2" fmla="*/ 165716 h 346691"/>
                <a:gd name="connsiteX3" fmla="*/ 206524 w 250974"/>
                <a:gd name="connsiteY3" fmla="*/ 203816 h 346691"/>
                <a:gd name="connsiteX0" fmla="*/ 243837 w 243837"/>
                <a:gd name="connsiteY0" fmla="*/ 346691 h 346691"/>
                <a:gd name="connsiteX1" fmla="*/ 167637 w 243837"/>
                <a:gd name="connsiteY1" fmla="*/ 3791 h 346691"/>
                <a:gd name="connsiteX2" fmla="*/ 156 w 243837"/>
                <a:gd name="connsiteY2" fmla="*/ 165716 h 346691"/>
                <a:gd name="connsiteX3" fmla="*/ 199387 w 243837"/>
                <a:gd name="connsiteY3" fmla="*/ 203816 h 346691"/>
                <a:gd name="connsiteX0" fmla="*/ 244266 w 244266"/>
                <a:gd name="connsiteY0" fmla="*/ 342900 h 342900"/>
                <a:gd name="connsiteX1" fmla="*/ 168066 w 244266"/>
                <a:gd name="connsiteY1" fmla="*/ 0 h 342900"/>
                <a:gd name="connsiteX2" fmla="*/ 585 w 244266"/>
                <a:gd name="connsiteY2" fmla="*/ 161925 h 342900"/>
                <a:gd name="connsiteX3" fmla="*/ 199816 w 244266"/>
                <a:gd name="connsiteY3" fmla="*/ 200025 h 342900"/>
                <a:gd name="connsiteX0" fmla="*/ 243985 w 243985"/>
                <a:gd name="connsiteY0" fmla="*/ 342900 h 342900"/>
                <a:gd name="connsiteX1" fmla="*/ 167785 w 243985"/>
                <a:gd name="connsiteY1" fmla="*/ 0 h 342900"/>
                <a:gd name="connsiteX2" fmla="*/ 304 w 243985"/>
                <a:gd name="connsiteY2" fmla="*/ 161925 h 342900"/>
                <a:gd name="connsiteX3" fmla="*/ 199535 w 243985"/>
                <a:gd name="connsiteY3" fmla="*/ 200025 h 342900"/>
                <a:gd name="connsiteX0" fmla="*/ 244121 w 244121"/>
                <a:gd name="connsiteY0" fmla="*/ 342900 h 342900"/>
                <a:gd name="connsiteX1" fmla="*/ 167921 w 244121"/>
                <a:gd name="connsiteY1" fmla="*/ 0 h 342900"/>
                <a:gd name="connsiteX2" fmla="*/ 440 w 244121"/>
                <a:gd name="connsiteY2" fmla="*/ 161925 h 342900"/>
                <a:gd name="connsiteX3" fmla="*/ 206815 w 244121"/>
                <a:gd name="connsiteY3" fmla="*/ 197644 h 342900"/>
                <a:gd name="connsiteX0" fmla="*/ 244121 w 244121"/>
                <a:gd name="connsiteY0" fmla="*/ 342900 h 342900"/>
                <a:gd name="connsiteX1" fmla="*/ 167921 w 244121"/>
                <a:gd name="connsiteY1" fmla="*/ 0 h 342900"/>
                <a:gd name="connsiteX2" fmla="*/ 440 w 244121"/>
                <a:gd name="connsiteY2" fmla="*/ 161925 h 342900"/>
                <a:gd name="connsiteX3" fmla="*/ 206815 w 244121"/>
                <a:gd name="connsiteY3" fmla="*/ 197644 h 342900"/>
                <a:gd name="connsiteX0" fmla="*/ 244526 w 244526"/>
                <a:gd name="connsiteY0" fmla="*/ 342900 h 342900"/>
                <a:gd name="connsiteX1" fmla="*/ 168326 w 244526"/>
                <a:gd name="connsiteY1" fmla="*/ 0 h 342900"/>
                <a:gd name="connsiteX2" fmla="*/ 845 w 244526"/>
                <a:gd name="connsiteY2" fmla="*/ 161925 h 342900"/>
                <a:gd name="connsiteX3" fmla="*/ 207220 w 244526"/>
                <a:gd name="connsiteY3" fmla="*/ 197644 h 342900"/>
              </a:gdLst>
              <a:ahLst/>
              <a:cxnLst>
                <a:cxn ang="0">
                  <a:pos x="connsiteX0" y="connsiteY0"/>
                </a:cxn>
                <a:cxn ang="0">
                  <a:pos x="connsiteX1" y="connsiteY1"/>
                </a:cxn>
                <a:cxn ang="0">
                  <a:pos x="connsiteX2" y="connsiteY2"/>
                </a:cxn>
                <a:cxn ang="0">
                  <a:pos x="connsiteX3" y="connsiteY3"/>
                </a:cxn>
              </a:cxnLst>
              <a:rect l="l" t="t" r="r" b="b"/>
              <a:pathLst>
                <a:path w="244526" h="342900">
                  <a:moveTo>
                    <a:pt x="244526" y="342900"/>
                  </a:moveTo>
                  <a:lnTo>
                    <a:pt x="168326" y="0"/>
                  </a:lnTo>
                  <a:cubicBezTo>
                    <a:pt x="59846" y="41274"/>
                    <a:pt x="-8461" y="129668"/>
                    <a:pt x="845" y="161925"/>
                  </a:cubicBezTo>
                  <a:cubicBezTo>
                    <a:pt x="14470" y="209154"/>
                    <a:pt x="126125" y="206375"/>
                    <a:pt x="207220" y="197644"/>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90334" y="3514725"/>
              <a:ext cx="219889" cy="279400"/>
            </a:xfrm>
            <a:custGeom>
              <a:avLst/>
              <a:gdLst>
                <a:gd name="connsiteX0" fmla="*/ 222250 w 222250"/>
                <a:gd name="connsiteY0" fmla="*/ 374650 h 374650"/>
                <a:gd name="connsiteX1" fmla="*/ 161925 w 222250"/>
                <a:gd name="connsiteY1" fmla="*/ 0 h 374650"/>
                <a:gd name="connsiteX2" fmla="*/ 0 w 222250"/>
                <a:gd name="connsiteY2" fmla="*/ 152400 h 374650"/>
                <a:gd name="connsiteX3" fmla="*/ 193675 w 222250"/>
                <a:gd name="connsiteY3" fmla="*/ 184150 h 374650"/>
                <a:gd name="connsiteX0" fmla="*/ 219075 w 219075"/>
                <a:gd name="connsiteY0" fmla="*/ 279400 h 279400"/>
                <a:gd name="connsiteX1" fmla="*/ 161925 w 219075"/>
                <a:gd name="connsiteY1" fmla="*/ 0 h 279400"/>
                <a:gd name="connsiteX2" fmla="*/ 0 w 219075"/>
                <a:gd name="connsiteY2" fmla="*/ 152400 h 279400"/>
                <a:gd name="connsiteX3" fmla="*/ 193675 w 219075"/>
                <a:gd name="connsiteY3" fmla="*/ 184150 h 279400"/>
                <a:gd name="connsiteX0" fmla="*/ 219231 w 219231"/>
                <a:gd name="connsiteY0" fmla="*/ 281529 h 281529"/>
                <a:gd name="connsiteX1" fmla="*/ 162081 w 219231"/>
                <a:gd name="connsiteY1" fmla="*/ 2129 h 281529"/>
                <a:gd name="connsiteX2" fmla="*/ 156 w 219231"/>
                <a:gd name="connsiteY2" fmla="*/ 154529 h 281529"/>
                <a:gd name="connsiteX3" fmla="*/ 193831 w 219231"/>
                <a:gd name="connsiteY3" fmla="*/ 186279 h 281529"/>
                <a:gd name="connsiteX0" fmla="*/ 219624 w 219624"/>
                <a:gd name="connsiteY0" fmla="*/ 281513 h 281513"/>
                <a:gd name="connsiteX1" fmla="*/ 162474 w 219624"/>
                <a:gd name="connsiteY1" fmla="*/ 2113 h 281513"/>
                <a:gd name="connsiteX2" fmla="*/ 549 w 219624"/>
                <a:gd name="connsiteY2" fmla="*/ 154513 h 281513"/>
                <a:gd name="connsiteX3" fmla="*/ 194224 w 219624"/>
                <a:gd name="connsiteY3" fmla="*/ 186263 h 281513"/>
                <a:gd name="connsiteX0" fmla="*/ 219889 w 219889"/>
                <a:gd name="connsiteY0" fmla="*/ 279400 h 279400"/>
                <a:gd name="connsiteX1" fmla="*/ 162739 w 219889"/>
                <a:gd name="connsiteY1" fmla="*/ 0 h 279400"/>
                <a:gd name="connsiteX2" fmla="*/ 814 w 219889"/>
                <a:gd name="connsiteY2" fmla="*/ 152400 h 279400"/>
                <a:gd name="connsiteX3" fmla="*/ 194489 w 219889"/>
                <a:gd name="connsiteY3" fmla="*/ 184150 h 279400"/>
                <a:gd name="connsiteX0" fmla="*/ 219889 w 219889"/>
                <a:gd name="connsiteY0" fmla="*/ 279400 h 279400"/>
                <a:gd name="connsiteX1" fmla="*/ 162739 w 219889"/>
                <a:gd name="connsiteY1" fmla="*/ 0 h 279400"/>
                <a:gd name="connsiteX2" fmla="*/ 814 w 219889"/>
                <a:gd name="connsiteY2" fmla="*/ 152400 h 279400"/>
                <a:gd name="connsiteX3" fmla="*/ 194489 w 219889"/>
                <a:gd name="connsiteY3" fmla="*/ 184150 h 279400"/>
              </a:gdLst>
              <a:ahLst/>
              <a:cxnLst>
                <a:cxn ang="0">
                  <a:pos x="connsiteX0" y="connsiteY0"/>
                </a:cxn>
                <a:cxn ang="0">
                  <a:pos x="connsiteX1" y="connsiteY1"/>
                </a:cxn>
                <a:cxn ang="0">
                  <a:pos x="connsiteX2" y="connsiteY2"/>
                </a:cxn>
                <a:cxn ang="0">
                  <a:pos x="connsiteX3" y="connsiteY3"/>
                </a:cxn>
              </a:cxnLst>
              <a:rect l="l" t="t" r="r" b="b"/>
              <a:pathLst>
                <a:path w="219889" h="279400">
                  <a:moveTo>
                    <a:pt x="219889" y="279400"/>
                  </a:moveTo>
                  <a:lnTo>
                    <a:pt x="162739" y="0"/>
                  </a:lnTo>
                  <a:cubicBezTo>
                    <a:pt x="78602" y="24077"/>
                    <a:pt x="-9418" y="122984"/>
                    <a:pt x="814" y="152400"/>
                  </a:cubicBezTo>
                  <a:cubicBezTo>
                    <a:pt x="15631" y="194998"/>
                    <a:pt x="120406" y="192617"/>
                    <a:pt x="194489" y="184150"/>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861050" y="3403600"/>
              <a:ext cx="352425" cy="520700"/>
            </a:xfrm>
            <a:custGeom>
              <a:avLst/>
              <a:gdLst>
                <a:gd name="connsiteX0" fmla="*/ 0 w 352425"/>
                <a:gd name="connsiteY0" fmla="*/ 38100 h 520700"/>
                <a:gd name="connsiteX1" fmla="*/ 73025 w 352425"/>
                <a:gd name="connsiteY1" fmla="*/ 520700 h 520700"/>
                <a:gd name="connsiteX2" fmla="*/ 28575 w 352425"/>
                <a:gd name="connsiteY2" fmla="*/ 254000 h 520700"/>
                <a:gd name="connsiteX3" fmla="*/ 304800 w 352425"/>
                <a:gd name="connsiteY3" fmla="*/ 209550 h 520700"/>
                <a:gd name="connsiteX4" fmla="*/ 352425 w 352425"/>
                <a:gd name="connsiteY4" fmla="*/ 457200 h 520700"/>
                <a:gd name="connsiteX5" fmla="*/ 250825 w 352425"/>
                <a:gd name="connsiteY5" fmla="*/ 0 h 520700"/>
                <a:gd name="connsiteX6" fmla="*/ 276225 w 352425"/>
                <a:gd name="connsiteY6" fmla="*/ 123825 h 520700"/>
                <a:gd name="connsiteX7" fmla="*/ 12700 w 352425"/>
                <a:gd name="connsiteY7" fmla="*/ 139700 h 520700"/>
                <a:gd name="connsiteX0" fmla="*/ 0 w 352425"/>
                <a:gd name="connsiteY0" fmla="*/ 38100 h 520700"/>
                <a:gd name="connsiteX1" fmla="*/ 73025 w 352425"/>
                <a:gd name="connsiteY1" fmla="*/ 520700 h 520700"/>
                <a:gd name="connsiteX2" fmla="*/ 28575 w 352425"/>
                <a:gd name="connsiteY2" fmla="*/ 254000 h 520700"/>
                <a:gd name="connsiteX3" fmla="*/ 300038 w 352425"/>
                <a:gd name="connsiteY3" fmla="*/ 214313 h 520700"/>
                <a:gd name="connsiteX4" fmla="*/ 352425 w 352425"/>
                <a:gd name="connsiteY4" fmla="*/ 457200 h 520700"/>
                <a:gd name="connsiteX5" fmla="*/ 250825 w 352425"/>
                <a:gd name="connsiteY5" fmla="*/ 0 h 520700"/>
                <a:gd name="connsiteX6" fmla="*/ 276225 w 352425"/>
                <a:gd name="connsiteY6" fmla="*/ 123825 h 520700"/>
                <a:gd name="connsiteX7" fmla="*/ 12700 w 352425"/>
                <a:gd name="connsiteY7" fmla="*/ 139700 h 520700"/>
                <a:gd name="connsiteX0" fmla="*/ 0 w 352425"/>
                <a:gd name="connsiteY0" fmla="*/ 38100 h 520700"/>
                <a:gd name="connsiteX1" fmla="*/ 73025 w 352425"/>
                <a:gd name="connsiteY1" fmla="*/ 520700 h 520700"/>
                <a:gd name="connsiteX2" fmla="*/ 33338 w 352425"/>
                <a:gd name="connsiteY2" fmla="*/ 258763 h 520700"/>
                <a:gd name="connsiteX3" fmla="*/ 300038 w 352425"/>
                <a:gd name="connsiteY3" fmla="*/ 214313 h 520700"/>
                <a:gd name="connsiteX4" fmla="*/ 352425 w 352425"/>
                <a:gd name="connsiteY4" fmla="*/ 457200 h 520700"/>
                <a:gd name="connsiteX5" fmla="*/ 250825 w 352425"/>
                <a:gd name="connsiteY5" fmla="*/ 0 h 520700"/>
                <a:gd name="connsiteX6" fmla="*/ 276225 w 352425"/>
                <a:gd name="connsiteY6" fmla="*/ 123825 h 520700"/>
                <a:gd name="connsiteX7" fmla="*/ 12700 w 352425"/>
                <a:gd name="connsiteY7" fmla="*/ 139700 h 520700"/>
                <a:gd name="connsiteX0" fmla="*/ 0 w 352425"/>
                <a:gd name="connsiteY0" fmla="*/ 38100 h 520700"/>
                <a:gd name="connsiteX1" fmla="*/ 73025 w 352425"/>
                <a:gd name="connsiteY1" fmla="*/ 520700 h 520700"/>
                <a:gd name="connsiteX2" fmla="*/ 33338 w 352425"/>
                <a:gd name="connsiteY2" fmla="*/ 258763 h 520700"/>
                <a:gd name="connsiteX3" fmla="*/ 300038 w 352425"/>
                <a:gd name="connsiteY3" fmla="*/ 214313 h 520700"/>
                <a:gd name="connsiteX4" fmla="*/ 352425 w 352425"/>
                <a:gd name="connsiteY4" fmla="*/ 457200 h 520700"/>
                <a:gd name="connsiteX5" fmla="*/ 250825 w 352425"/>
                <a:gd name="connsiteY5" fmla="*/ 0 h 520700"/>
                <a:gd name="connsiteX6" fmla="*/ 276225 w 352425"/>
                <a:gd name="connsiteY6" fmla="*/ 123825 h 520700"/>
                <a:gd name="connsiteX7" fmla="*/ 19843 w 352425"/>
                <a:gd name="connsiteY7" fmla="*/ 137319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520700">
                  <a:moveTo>
                    <a:pt x="0" y="38100"/>
                  </a:moveTo>
                  <a:lnTo>
                    <a:pt x="73025" y="520700"/>
                  </a:lnTo>
                  <a:lnTo>
                    <a:pt x="33338" y="258763"/>
                  </a:lnTo>
                  <a:lnTo>
                    <a:pt x="300038" y="214313"/>
                  </a:lnTo>
                  <a:lnTo>
                    <a:pt x="352425" y="457200"/>
                  </a:lnTo>
                  <a:lnTo>
                    <a:pt x="250825" y="0"/>
                  </a:lnTo>
                  <a:lnTo>
                    <a:pt x="276225" y="123825"/>
                  </a:lnTo>
                  <a:lnTo>
                    <a:pt x="19843" y="137319"/>
                  </a:ln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238620" y="3476625"/>
              <a:ext cx="247905" cy="403225"/>
            </a:xfrm>
            <a:custGeom>
              <a:avLst/>
              <a:gdLst>
                <a:gd name="connsiteX0" fmla="*/ 225425 w 225425"/>
                <a:gd name="connsiteY0" fmla="*/ 307975 h 307975"/>
                <a:gd name="connsiteX1" fmla="*/ 177800 w 225425"/>
                <a:gd name="connsiteY1" fmla="*/ 0 h 307975"/>
                <a:gd name="connsiteX2" fmla="*/ 0 w 225425"/>
                <a:gd name="connsiteY2" fmla="*/ 168275 h 307975"/>
                <a:gd name="connsiteX3" fmla="*/ 203200 w 225425"/>
                <a:gd name="connsiteY3" fmla="*/ 177800 h 307975"/>
                <a:gd name="connsiteX0" fmla="*/ 247650 w 247650"/>
                <a:gd name="connsiteY0" fmla="*/ 403225 h 403225"/>
                <a:gd name="connsiteX1" fmla="*/ 177800 w 247650"/>
                <a:gd name="connsiteY1" fmla="*/ 0 h 403225"/>
                <a:gd name="connsiteX2" fmla="*/ 0 w 247650"/>
                <a:gd name="connsiteY2" fmla="*/ 168275 h 403225"/>
                <a:gd name="connsiteX3" fmla="*/ 203200 w 247650"/>
                <a:gd name="connsiteY3" fmla="*/ 177800 h 403225"/>
                <a:gd name="connsiteX0" fmla="*/ 247743 w 247743"/>
                <a:gd name="connsiteY0" fmla="*/ 408830 h 408830"/>
                <a:gd name="connsiteX1" fmla="*/ 177893 w 247743"/>
                <a:gd name="connsiteY1" fmla="*/ 5605 h 408830"/>
                <a:gd name="connsiteX2" fmla="*/ 93 w 247743"/>
                <a:gd name="connsiteY2" fmla="*/ 173880 h 408830"/>
                <a:gd name="connsiteX3" fmla="*/ 203293 w 247743"/>
                <a:gd name="connsiteY3" fmla="*/ 183405 h 408830"/>
                <a:gd name="connsiteX0" fmla="*/ 247905 w 247905"/>
                <a:gd name="connsiteY0" fmla="*/ 403225 h 403225"/>
                <a:gd name="connsiteX1" fmla="*/ 178055 w 247905"/>
                <a:gd name="connsiteY1" fmla="*/ 0 h 403225"/>
                <a:gd name="connsiteX2" fmla="*/ 255 w 247905"/>
                <a:gd name="connsiteY2" fmla="*/ 168275 h 403225"/>
                <a:gd name="connsiteX3" fmla="*/ 203455 w 247905"/>
                <a:gd name="connsiteY3" fmla="*/ 177800 h 403225"/>
                <a:gd name="connsiteX0" fmla="*/ 247905 w 247905"/>
                <a:gd name="connsiteY0" fmla="*/ 403225 h 403225"/>
                <a:gd name="connsiteX1" fmla="*/ 178055 w 247905"/>
                <a:gd name="connsiteY1" fmla="*/ 0 h 403225"/>
                <a:gd name="connsiteX2" fmla="*/ 255 w 247905"/>
                <a:gd name="connsiteY2" fmla="*/ 168275 h 403225"/>
                <a:gd name="connsiteX3" fmla="*/ 203455 w 247905"/>
                <a:gd name="connsiteY3" fmla="*/ 177800 h 403225"/>
              </a:gdLst>
              <a:ahLst/>
              <a:cxnLst>
                <a:cxn ang="0">
                  <a:pos x="connsiteX0" y="connsiteY0"/>
                </a:cxn>
                <a:cxn ang="0">
                  <a:pos x="connsiteX1" y="connsiteY1"/>
                </a:cxn>
                <a:cxn ang="0">
                  <a:pos x="connsiteX2" y="connsiteY2"/>
                </a:cxn>
                <a:cxn ang="0">
                  <a:pos x="connsiteX3" y="connsiteY3"/>
                </a:cxn>
              </a:cxnLst>
              <a:rect l="l" t="t" r="r" b="b"/>
              <a:pathLst>
                <a:path w="247905" h="403225">
                  <a:moveTo>
                    <a:pt x="247905" y="403225"/>
                  </a:moveTo>
                  <a:lnTo>
                    <a:pt x="178055" y="0"/>
                  </a:lnTo>
                  <a:cubicBezTo>
                    <a:pt x="43911" y="22754"/>
                    <a:pt x="-3978" y="138642"/>
                    <a:pt x="255" y="168275"/>
                  </a:cubicBezTo>
                  <a:cubicBezTo>
                    <a:pt x="4488" y="197908"/>
                    <a:pt x="100004" y="212725"/>
                    <a:pt x="203455" y="177800"/>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670452" y="3482029"/>
              <a:ext cx="181014" cy="299396"/>
            </a:xfrm>
            <a:custGeom>
              <a:avLst/>
              <a:gdLst>
                <a:gd name="connsiteX0" fmla="*/ 60325 w 177800"/>
                <a:gd name="connsiteY0" fmla="*/ 298450 h 298450"/>
                <a:gd name="connsiteX1" fmla="*/ 177800 w 177800"/>
                <a:gd name="connsiteY1" fmla="*/ 168275 h 298450"/>
                <a:gd name="connsiteX2" fmla="*/ 133350 w 177800"/>
                <a:gd name="connsiteY2" fmla="*/ 0 h 298450"/>
                <a:gd name="connsiteX3" fmla="*/ 0 w 177800"/>
                <a:gd name="connsiteY3" fmla="*/ 101600 h 298450"/>
                <a:gd name="connsiteX4" fmla="*/ 168275 w 177800"/>
                <a:gd name="connsiteY4" fmla="*/ 136525 h 298450"/>
                <a:gd name="connsiteX0" fmla="*/ 60548 w 178023"/>
                <a:gd name="connsiteY0" fmla="*/ 299396 h 299396"/>
                <a:gd name="connsiteX1" fmla="*/ 178023 w 178023"/>
                <a:gd name="connsiteY1" fmla="*/ 169221 h 299396"/>
                <a:gd name="connsiteX2" fmla="*/ 133573 w 178023"/>
                <a:gd name="connsiteY2" fmla="*/ 946 h 299396"/>
                <a:gd name="connsiteX3" fmla="*/ 223 w 178023"/>
                <a:gd name="connsiteY3" fmla="*/ 102546 h 299396"/>
                <a:gd name="connsiteX4" fmla="*/ 168498 w 178023"/>
                <a:gd name="connsiteY4" fmla="*/ 137471 h 299396"/>
                <a:gd name="connsiteX0" fmla="*/ 60548 w 178023"/>
                <a:gd name="connsiteY0" fmla="*/ 299396 h 299396"/>
                <a:gd name="connsiteX1" fmla="*/ 178023 w 178023"/>
                <a:gd name="connsiteY1" fmla="*/ 169221 h 299396"/>
                <a:gd name="connsiteX2" fmla="*/ 133573 w 178023"/>
                <a:gd name="connsiteY2" fmla="*/ 946 h 299396"/>
                <a:gd name="connsiteX3" fmla="*/ 223 w 178023"/>
                <a:gd name="connsiteY3" fmla="*/ 102546 h 299396"/>
                <a:gd name="connsiteX4" fmla="*/ 168498 w 178023"/>
                <a:gd name="connsiteY4" fmla="*/ 137471 h 299396"/>
                <a:gd name="connsiteX0" fmla="*/ 60548 w 181014"/>
                <a:gd name="connsiteY0" fmla="*/ 299396 h 299396"/>
                <a:gd name="connsiteX1" fmla="*/ 178023 w 181014"/>
                <a:gd name="connsiteY1" fmla="*/ 169221 h 299396"/>
                <a:gd name="connsiteX2" fmla="*/ 133573 w 181014"/>
                <a:gd name="connsiteY2" fmla="*/ 946 h 299396"/>
                <a:gd name="connsiteX3" fmla="*/ 223 w 181014"/>
                <a:gd name="connsiteY3" fmla="*/ 102546 h 299396"/>
                <a:gd name="connsiteX4" fmla="*/ 168498 w 181014"/>
                <a:gd name="connsiteY4" fmla="*/ 137471 h 299396"/>
                <a:gd name="connsiteX0" fmla="*/ 60548 w 181014"/>
                <a:gd name="connsiteY0" fmla="*/ 299396 h 299396"/>
                <a:gd name="connsiteX1" fmla="*/ 178023 w 181014"/>
                <a:gd name="connsiteY1" fmla="*/ 169221 h 299396"/>
                <a:gd name="connsiteX2" fmla="*/ 133573 w 181014"/>
                <a:gd name="connsiteY2" fmla="*/ 946 h 299396"/>
                <a:gd name="connsiteX3" fmla="*/ 223 w 181014"/>
                <a:gd name="connsiteY3" fmla="*/ 102546 h 299396"/>
                <a:gd name="connsiteX4" fmla="*/ 168498 w 181014"/>
                <a:gd name="connsiteY4" fmla="*/ 137471 h 29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14" h="299396">
                  <a:moveTo>
                    <a:pt x="60548" y="299396"/>
                  </a:moveTo>
                  <a:cubicBezTo>
                    <a:pt x="116375" y="260766"/>
                    <a:pt x="165852" y="218963"/>
                    <a:pt x="178023" y="169221"/>
                  </a:cubicBezTo>
                  <a:cubicBezTo>
                    <a:pt x="190194" y="119479"/>
                    <a:pt x="163206" y="12058"/>
                    <a:pt x="133573" y="946"/>
                  </a:cubicBezTo>
                  <a:cubicBezTo>
                    <a:pt x="103940" y="-10166"/>
                    <a:pt x="-5598" y="79792"/>
                    <a:pt x="223" y="102546"/>
                  </a:cubicBezTo>
                  <a:cubicBezTo>
                    <a:pt x="6044" y="125300"/>
                    <a:pt x="107644" y="149641"/>
                    <a:pt x="168498" y="137471"/>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C:\Users\Kris\Downloads\Benhadad I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Aramaic inscription on the Zakkur Stele, mentioning Ben-</a:t>
            </a:r>
            <a:r>
              <a:rPr lang="en-US" dirty="0" err="1"/>
              <a:t>hadad</a:t>
            </a:r>
            <a:r>
              <a:rPr lang="en-US" dirty="0"/>
              <a:t> III, from Tell </a:t>
            </a:r>
            <a:r>
              <a:rPr lang="en-US" dirty="0" err="1"/>
              <a:t>Afis</a:t>
            </a:r>
            <a:r>
              <a:rPr lang="en-US" dirty="0"/>
              <a:t>, circa 800 BC</a:t>
            </a:r>
          </a:p>
        </p:txBody>
      </p:sp>
      <p:sp>
        <p:nvSpPr>
          <p:cNvPr id="3" name="Text Placeholder 2"/>
          <p:cNvSpPr>
            <a:spLocks noGrp="1"/>
          </p:cNvSpPr>
          <p:nvPr>
            <p:ph type="body" sz="quarter" idx="12"/>
          </p:nvPr>
        </p:nvSpPr>
        <p:spPr/>
        <p:txBody>
          <a:bodyPr/>
          <a:lstStyle/>
          <a:p>
            <a:r>
              <a:rPr lang="en-US" dirty="0"/>
              <a:t>8:7</a:t>
            </a:r>
          </a:p>
        </p:txBody>
      </p:sp>
      <p:sp>
        <p:nvSpPr>
          <p:cNvPr id="4" name="Title 3"/>
          <p:cNvSpPr>
            <a:spLocks noGrp="1"/>
          </p:cNvSpPr>
          <p:nvPr>
            <p:ph type="title"/>
          </p:nvPr>
        </p:nvSpPr>
        <p:spPr/>
        <p:txBody>
          <a:bodyPr/>
          <a:lstStyle/>
          <a:p>
            <a:r>
              <a:rPr lang="en-US" dirty="0"/>
              <a:t>Now Elisha came to Damascus. And Ben-</a:t>
            </a:r>
            <a:r>
              <a:rPr lang="en-US" dirty="0" err="1"/>
              <a:t>hadad</a:t>
            </a:r>
            <a:r>
              <a:rPr lang="en-US" dirty="0"/>
              <a:t> the king of Aram was sick</a:t>
            </a:r>
          </a:p>
        </p:txBody>
      </p:sp>
    </p:spTree>
    <p:extLst>
      <p:ext uri="{BB962C8B-B14F-4D97-AF65-F5344CB8AC3E}">
        <p14:creationId xmlns:p14="http://schemas.microsoft.com/office/powerpoint/2010/main" val="245851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Mummy portrait of a young woman, from Hawara, circa AD 70, Altes Museum in Berlin, encaust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829" y="369332"/>
            <a:ext cx="4022070" cy="6150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Mummy portrait of a young wealthy woman, from </a:t>
            </a:r>
            <a:r>
              <a:rPr lang="en-US" dirty="0" err="1"/>
              <a:t>Hawara</a:t>
            </a:r>
            <a:r>
              <a:rPr lang="en-US" dirty="0"/>
              <a:t>, circa AD 70</a:t>
            </a:r>
          </a:p>
        </p:txBody>
      </p:sp>
      <p:sp>
        <p:nvSpPr>
          <p:cNvPr id="4" name="Text Placeholder 3"/>
          <p:cNvSpPr>
            <a:spLocks noGrp="1"/>
          </p:cNvSpPr>
          <p:nvPr>
            <p:ph type="body" sz="quarter" idx="12"/>
          </p:nvPr>
        </p:nvSpPr>
        <p:spPr/>
        <p:txBody>
          <a:bodyPr/>
          <a:lstStyle/>
          <a:p>
            <a:r>
              <a:rPr lang="en-US" dirty="0"/>
              <a:t>8:1</a:t>
            </a:r>
          </a:p>
        </p:txBody>
      </p:sp>
      <p:sp>
        <p:nvSpPr>
          <p:cNvPr id="2" name="Title 1"/>
          <p:cNvSpPr>
            <a:spLocks noGrp="1"/>
          </p:cNvSpPr>
          <p:nvPr>
            <p:ph type="title"/>
          </p:nvPr>
        </p:nvSpPr>
        <p:spPr/>
        <p:txBody>
          <a:bodyPr/>
          <a:lstStyle/>
          <a:p>
            <a:r>
              <a:rPr lang="en-US" dirty="0"/>
              <a:t>Now Elisha spoke to the woman whose son he had restored to life</a:t>
            </a:r>
          </a:p>
        </p:txBody>
      </p:sp>
    </p:spTree>
    <p:extLst>
      <p:ext uri="{BB962C8B-B14F-4D97-AF65-F5344CB8AC3E}">
        <p14:creationId xmlns:p14="http://schemas.microsoft.com/office/powerpoint/2010/main" val="2989847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3 Museums 2014\Greek Islands Museums\Samos Museum\Horse frontlet with inscription of Hazael, 9th c BC, tb061606107.jpg"/>
          <p:cNvPicPr>
            <a:picLocks noChangeAspect="1" noChangeArrowheads="1"/>
          </p:cNvPicPr>
          <p:nvPr/>
        </p:nvPicPr>
        <p:blipFill rotWithShape="1">
          <a:blip r:embed="rId3">
            <a:extLst>
              <a:ext uri="{28A0092B-C50C-407E-A947-70E740481C1C}">
                <a14:useLocalDpi xmlns:a14="http://schemas.microsoft.com/office/drawing/2010/main" val="0"/>
              </a:ext>
            </a:extLst>
          </a:blip>
          <a:srcRect t="13279" b="5691"/>
          <a:stretch/>
        </p:blipFill>
        <p:spPr bwMode="auto">
          <a:xfrm>
            <a:off x="1879937" y="1"/>
            <a:ext cx="5384126" cy="651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Horse frontlet with inscription of Hazael, from Samos, 9th century BC</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Then the king gave orders to Hazael</a:t>
            </a:r>
          </a:p>
        </p:txBody>
      </p:sp>
    </p:spTree>
    <p:extLst>
      <p:ext uri="{BB962C8B-B14F-4D97-AF65-F5344CB8AC3E}">
        <p14:creationId xmlns:p14="http://schemas.microsoft.com/office/powerpoint/2010/main" val="1226791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Horse frontlet with inscription of Hazael, 9th c BC, tb061606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8422"/>
            <a:ext cx="9144000" cy="5441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Horse frontlet with inscription of Hazael, 9th century BC</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Then the king gave orders to Hazael</a:t>
            </a:r>
          </a:p>
        </p:txBody>
      </p:sp>
    </p:spTree>
    <p:extLst>
      <p:ext uri="{BB962C8B-B14F-4D97-AF65-F5344CB8AC3E}">
        <p14:creationId xmlns:p14="http://schemas.microsoft.com/office/powerpoint/2010/main" val="1797101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Horse frontlet with inscription of Hazael, 9th c BC, tb061606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8422"/>
            <a:ext cx="9144000" cy="5441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Horse frontlet with inscription of Hazael, 9th century BC</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Then the king gave orders to Hazael</a:t>
            </a:r>
          </a:p>
        </p:txBody>
      </p:sp>
      <p:sp>
        <p:nvSpPr>
          <p:cNvPr id="5" name="Rectangle 4"/>
          <p:cNvSpPr/>
          <p:nvPr/>
        </p:nvSpPr>
        <p:spPr>
          <a:xfrm>
            <a:off x="5494020" y="2926080"/>
            <a:ext cx="891540" cy="471646"/>
          </a:xfrm>
          <a:prstGeom prst="rect">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kern="0">
              <a:solidFill>
                <a:srgbClr val="000000"/>
              </a:solidFill>
              <a:latin typeface="Calibri" pitchFamily="34" charset="0"/>
            </a:endParaRPr>
          </a:p>
        </p:txBody>
      </p:sp>
    </p:spTree>
    <p:extLst>
      <p:ext uri="{BB962C8B-B14F-4D97-AF65-F5344CB8AC3E}">
        <p14:creationId xmlns:p14="http://schemas.microsoft.com/office/powerpoint/2010/main" val="1725124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Balawat, Shalmaneser III bronze gate bands with Tyre and Sidon tribute, 858-824 BC, adr13112029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3562"/>
            <a:ext cx="9144000" cy="573087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Depiction of men bearing tribute, from Balawat, 9th century BC</a:t>
            </a:r>
          </a:p>
        </p:txBody>
      </p:sp>
      <p:sp>
        <p:nvSpPr>
          <p:cNvPr id="3" name="Text Placeholder 2"/>
          <p:cNvSpPr>
            <a:spLocks noGrp="1"/>
          </p:cNvSpPr>
          <p:nvPr>
            <p:ph type="body" sz="quarter" idx="12"/>
          </p:nvPr>
        </p:nvSpPr>
        <p:spPr/>
        <p:txBody>
          <a:bodyPr/>
          <a:lstStyle/>
          <a:p>
            <a:r>
              <a:rPr lang="en-US" dirty="0"/>
              <a:t>8:8</a:t>
            </a:r>
          </a:p>
        </p:txBody>
      </p:sp>
      <p:sp>
        <p:nvSpPr>
          <p:cNvPr id="4" name="Title 3"/>
          <p:cNvSpPr>
            <a:spLocks noGrp="1"/>
          </p:cNvSpPr>
          <p:nvPr>
            <p:ph type="title"/>
          </p:nvPr>
        </p:nvSpPr>
        <p:spPr/>
        <p:txBody>
          <a:bodyPr/>
          <a:lstStyle/>
          <a:p>
            <a:r>
              <a:rPr lang="en-US" dirty="0"/>
              <a:t>He said, “Take a present in your hand, meet the man of God, and inquire of Yahweh by him”</a:t>
            </a:r>
          </a:p>
        </p:txBody>
      </p:sp>
    </p:spTree>
    <p:extLst>
      <p:ext uri="{BB962C8B-B14F-4D97-AF65-F5344CB8AC3E}">
        <p14:creationId xmlns:p14="http://schemas.microsoft.com/office/powerpoint/2010/main" val="3938933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mascus, shop of Damascus wares, mat01159.jpg"/>
          <p:cNvPicPr>
            <a:picLocks noChangeAspect="1"/>
          </p:cNvPicPr>
          <p:nvPr/>
        </p:nvPicPr>
        <p:blipFill rotWithShape="1">
          <a:blip r:embed="rId3">
            <a:extLst>
              <a:ext uri="{28A0092B-C50C-407E-A947-70E740481C1C}">
                <a14:useLocalDpi xmlns:a14="http://schemas.microsoft.com/office/drawing/2010/main" val="0"/>
              </a:ext>
            </a:extLst>
          </a:blip>
          <a:srcRect b="7208"/>
          <a:stretch/>
        </p:blipFill>
        <p:spPr>
          <a:xfrm>
            <a:off x="1796796" y="0"/>
            <a:ext cx="5550408" cy="6858000"/>
          </a:xfrm>
          <a:prstGeom prst="rect">
            <a:avLst/>
          </a:prstGeom>
        </p:spPr>
      </p:pic>
      <p:sp>
        <p:nvSpPr>
          <p:cNvPr id="2" name="Text Placeholder 1"/>
          <p:cNvSpPr>
            <a:spLocks noGrp="1"/>
          </p:cNvSpPr>
          <p:nvPr>
            <p:ph type="body" sz="quarter" idx="10"/>
          </p:nvPr>
        </p:nvSpPr>
        <p:spPr/>
        <p:txBody>
          <a:bodyPr/>
          <a:lstStyle/>
          <a:p>
            <a:r>
              <a:rPr lang="en-US" dirty="0"/>
              <a:t>Shop of Damascus wares in Damascus, circa 1910</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So Hazael went to meet him and took a present with him, even of every good thing of Damascus</a:t>
            </a:r>
          </a:p>
        </p:txBody>
      </p:sp>
    </p:spTree>
    <p:extLst>
      <p:ext uri="{BB962C8B-B14F-4D97-AF65-F5344CB8AC3E}">
        <p14:creationId xmlns:p14="http://schemas.microsoft.com/office/powerpoint/2010/main" val="3265615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mascus, Umayyad Mosque, main minaret, view nw, mat006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
            <a:ext cx="9144000" cy="6748272"/>
          </a:xfrm>
          <a:prstGeom prst="rect">
            <a:avLst/>
          </a:prstGeom>
        </p:spPr>
      </p:pic>
      <p:sp>
        <p:nvSpPr>
          <p:cNvPr id="2" name="Text Placeholder 1"/>
          <p:cNvSpPr>
            <a:spLocks noGrp="1"/>
          </p:cNvSpPr>
          <p:nvPr>
            <p:ph type="body" sz="quarter" idx="10"/>
          </p:nvPr>
        </p:nvSpPr>
        <p:spPr/>
        <p:txBody>
          <a:bodyPr/>
          <a:lstStyle/>
          <a:p>
            <a:r>
              <a:rPr lang="en-US" dirty="0"/>
              <a:t>View of Damascus from the Umayyad Mosque (from the southeast)</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So </a:t>
            </a:r>
            <a:r>
              <a:rPr lang="en-US" dirty="0" err="1"/>
              <a:t>Hazael</a:t>
            </a:r>
            <a:r>
              <a:rPr lang="en-US" dirty="0"/>
              <a:t> went to meet him and took a present with him, even of every good thing of Damascus</a:t>
            </a:r>
          </a:p>
        </p:txBody>
      </p:sp>
    </p:spTree>
    <p:extLst>
      <p:ext uri="{BB962C8B-B14F-4D97-AF65-F5344CB8AC3E}">
        <p14:creationId xmlns:p14="http://schemas.microsoft.com/office/powerpoint/2010/main" val="661068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Italy Museums\Vatican Museum\Arab camel, from Ashurbanipal's palace at Nineveh, tb111802018.jpg"/>
          <p:cNvPicPr>
            <a:picLocks noChangeAspect="1" noChangeArrowheads="1"/>
          </p:cNvPicPr>
          <p:nvPr/>
        </p:nvPicPr>
        <p:blipFill rotWithShape="1">
          <a:blip r:embed="rId3">
            <a:extLst>
              <a:ext uri="{28A0092B-C50C-407E-A947-70E740481C1C}">
                <a14:useLocalDpi xmlns:a14="http://schemas.microsoft.com/office/drawing/2010/main" val="0"/>
              </a:ext>
            </a:extLst>
          </a:blip>
          <a:srcRect r="10816" b="13346"/>
          <a:stretch/>
        </p:blipFill>
        <p:spPr bwMode="auto">
          <a:xfrm>
            <a:off x="1" y="194551"/>
            <a:ext cx="9144000" cy="666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Arabian camel, from Ashurbanipal’s palace at Nineveh, 7th century BC</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It amounted to forty camels’ loads</a:t>
            </a:r>
          </a:p>
        </p:txBody>
      </p:sp>
    </p:spTree>
    <p:extLst>
      <p:ext uri="{BB962C8B-B14F-4D97-AF65-F5344CB8AC3E}">
        <p14:creationId xmlns:p14="http://schemas.microsoft.com/office/powerpoint/2010/main" val="3606061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03 Museums 2014\UK Museums\British Museum\Assyria\Black Obelisk, Side A, tribute from Musri, camels, tb112004818.jpg"/>
          <p:cNvPicPr>
            <a:picLocks noChangeAspect="1" noChangeArrowheads="1"/>
          </p:cNvPicPr>
          <p:nvPr/>
        </p:nvPicPr>
        <p:blipFill rotWithShape="1">
          <a:blip r:embed="rId3">
            <a:extLst>
              <a:ext uri="{28A0092B-C50C-407E-A947-70E740481C1C}">
                <a14:useLocalDpi xmlns:a14="http://schemas.microsoft.com/office/drawing/2010/main" val="0"/>
              </a:ext>
            </a:extLst>
          </a:blip>
          <a:srcRect r="1131"/>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Bactrian camels from </a:t>
            </a:r>
            <a:r>
              <a:rPr lang="en-US" dirty="0" err="1"/>
              <a:t>Musri</a:t>
            </a:r>
            <a:r>
              <a:rPr lang="en-US" dirty="0"/>
              <a:t>, on the Black Obelisk of Shalmaneser III, 9th century BC</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It amounted to forty camels’ loads</a:t>
            </a:r>
          </a:p>
        </p:txBody>
      </p:sp>
    </p:spTree>
    <p:extLst>
      <p:ext uri="{BB962C8B-B14F-4D97-AF65-F5344CB8AC3E}">
        <p14:creationId xmlns:p14="http://schemas.microsoft.com/office/powerpoint/2010/main" val="342922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mascus, camels in khan in old Damascus, mat01158.jpg"/>
          <p:cNvPicPr>
            <a:picLocks noChangeAspect="1"/>
          </p:cNvPicPr>
          <p:nvPr/>
        </p:nvPicPr>
        <p:blipFill rotWithShape="1">
          <a:blip r:embed="rId3">
            <a:extLst>
              <a:ext uri="{28A0092B-C50C-407E-A947-70E740481C1C}">
                <a14:useLocalDpi xmlns:a14="http://schemas.microsoft.com/office/drawing/2010/main" val="0"/>
              </a:ext>
            </a:extLst>
          </a:blip>
          <a:srcRect t="12202" b="19149"/>
          <a:stretch/>
        </p:blipFill>
        <p:spPr>
          <a:xfrm>
            <a:off x="990600" y="0"/>
            <a:ext cx="7162800" cy="6858001"/>
          </a:xfrm>
          <a:prstGeom prst="rect">
            <a:avLst/>
          </a:prstGeom>
        </p:spPr>
      </p:pic>
      <p:sp>
        <p:nvSpPr>
          <p:cNvPr id="2" name="Text Placeholder 1"/>
          <p:cNvSpPr>
            <a:spLocks noGrp="1"/>
          </p:cNvSpPr>
          <p:nvPr>
            <p:ph type="body" sz="quarter" idx="10"/>
          </p:nvPr>
        </p:nvSpPr>
        <p:spPr/>
        <p:txBody>
          <a:bodyPr/>
          <a:lstStyle/>
          <a:p>
            <a:r>
              <a:rPr lang="en-US" dirty="0"/>
              <a:t>Camels in a khan in old Damascus, circa 1910</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It amounted to forty camels’ loads</a:t>
            </a:r>
          </a:p>
        </p:txBody>
      </p:sp>
    </p:spTree>
    <p:extLst>
      <p:ext uri="{BB962C8B-B14F-4D97-AF65-F5344CB8AC3E}">
        <p14:creationId xmlns:p14="http://schemas.microsoft.com/office/powerpoint/2010/main" val="518867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Train of camels</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It amounted to forty camels’ loads</a:t>
            </a:r>
          </a:p>
        </p:txBody>
      </p:sp>
      <p:pic>
        <p:nvPicPr>
          <p:cNvPr id="5" name="Picture 4" descr="Train of camels, mat006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9318"/>
            <a:ext cx="9144000" cy="5230368"/>
          </a:xfrm>
          <a:prstGeom prst="rect">
            <a:avLst/>
          </a:prstGeom>
        </p:spPr>
      </p:pic>
    </p:spTree>
    <p:extLst>
      <p:ext uri="{BB962C8B-B14F-4D97-AF65-F5344CB8AC3E}">
        <p14:creationId xmlns:p14="http://schemas.microsoft.com/office/powerpoint/2010/main" val="1116654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Hill of Moreh, Nain, Shunem aerial from northwest, ws102115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78"/>
            <a:ext cx="9144000" cy="633404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Shunem and the Hill of </a:t>
            </a:r>
            <a:r>
              <a:rPr lang="en-US" dirty="0" err="1"/>
              <a:t>Moreh</a:t>
            </a:r>
            <a:r>
              <a:rPr lang="en-US" dirty="0"/>
              <a:t> (aerial view from the northwest)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Now Elisha spoke to the woman whose son he had restored to life</a:t>
            </a:r>
          </a:p>
        </p:txBody>
      </p:sp>
    </p:spTree>
    <p:extLst>
      <p:ext uri="{BB962C8B-B14F-4D97-AF65-F5344CB8AC3E}">
        <p14:creationId xmlns:p14="http://schemas.microsoft.com/office/powerpoint/2010/main" val="4186837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 of camels, mat06798.jpg"/>
          <p:cNvPicPr>
            <a:picLocks noChangeAspect="1"/>
          </p:cNvPicPr>
          <p:nvPr/>
        </p:nvPicPr>
        <p:blipFill rotWithShape="1">
          <a:blip r:embed="rId3">
            <a:extLst>
              <a:ext uri="{28A0092B-C50C-407E-A947-70E740481C1C}">
                <a14:useLocalDpi xmlns:a14="http://schemas.microsoft.com/office/drawing/2010/main" val="0"/>
              </a:ext>
            </a:extLst>
          </a:blip>
          <a:srcRect t="-1" b="133"/>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Line of camels</a:t>
            </a:r>
          </a:p>
        </p:txBody>
      </p:sp>
      <p:sp>
        <p:nvSpPr>
          <p:cNvPr id="3" name="Text Placeholder 2"/>
          <p:cNvSpPr>
            <a:spLocks noGrp="1"/>
          </p:cNvSpPr>
          <p:nvPr>
            <p:ph type="body" sz="quarter" idx="12"/>
          </p:nvPr>
        </p:nvSpPr>
        <p:spPr/>
        <p:txBody>
          <a:bodyPr/>
          <a:lstStyle/>
          <a:p>
            <a:r>
              <a:rPr lang="en-US" dirty="0"/>
              <a:t>8:9</a:t>
            </a:r>
          </a:p>
        </p:txBody>
      </p:sp>
      <p:sp>
        <p:nvSpPr>
          <p:cNvPr id="4" name="Title 3"/>
          <p:cNvSpPr>
            <a:spLocks noGrp="1"/>
          </p:cNvSpPr>
          <p:nvPr>
            <p:ph type="title"/>
          </p:nvPr>
        </p:nvSpPr>
        <p:spPr/>
        <p:txBody>
          <a:bodyPr/>
          <a:lstStyle/>
          <a:p>
            <a:r>
              <a:rPr lang="en-US" dirty="0"/>
              <a:t>It amounted to forty camels’ loads</a:t>
            </a:r>
          </a:p>
        </p:txBody>
      </p:sp>
    </p:spTree>
    <p:extLst>
      <p:ext uri="{BB962C8B-B14F-4D97-AF65-F5344CB8AC3E}">
        <p14:creationId xmlns:p14="http://schemas.microsoft.com/office/powerpoint/2010/main" val="297964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Egyptian ivory plaque with a figure on a bed, from Cyprus, circa 1400 BC</a:t>
            </a:r>
          </a:p>
        </p:txBody>
      </p:sp>
      <p:sp>
        <p:nvSpPr>
          <p:cNvPr id="3" name="Text Placeholder 2"/>
          <p:cNvSpPr>
            <a:spLocks noGrp="1"/>
          </p:cNvSpPr>
          <p:nvPr>
            <p:ph type="body" sz="quarter" idx="12"/>
          </p:nvPr>
        </p:nvSpPr>
        <p:spPr/>
        <p:txBody>
          <a:bodyPr/>
          <a:lstStyle/>
          <a:p>
            <a:r>
              <a:rPr lang="en-US" dirty="0"/>
              <a:t>8:10</a:t>
            </a:r>
          </a:p>
        </p:txBody>
      </p:sp>
      <p:sp>
        <p:nvSpPr>
          <p:cNvPr id="4" name="Title 3"/>
          <p:cNvSpPr>
            <a:spLocks noGrp="1"/>
          </p:cNvSpPr>
          <p:nvPr>
            <p:ph type="title"/>
          </p:nvPr>
        </p:nvSpPr>
        <p:spPr/>
        <p:txBody>
          <a:bodyPr/>
          <a:lstStyle/>
          <a:p>
            <a:r>
              <a:rPr lang="en-US" dirty="0"/>
              <a:t>Elisha said to him, “Tell him he will recover”</a:t>
            </a:r>
          </a:p>
        </p:txBody>
      </p:sp>
      <p:pic>
        <p:nvPicPr>
          <p:cNvPr id="2050" name="Picture 2" descr="C:\Users\Kris\Documents\Bolen\Cyprus, Egyptian plaque with sleeping African, ivory, 18th dynasty, adr171114981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937" y="369332"/>
            <a:ext cx="4853003"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30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MET web 2021\Thanatos Death and Hypnos Sleep with the body of dead death killed Sarpedon, spirit departing, 5th c BC, met 2548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23"/>
            <a:ext cx="9144000" cy="68239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Thanatos and Hypnos carrying the body of the dead </a:t>
            </a:r>
            <a:r>
              <a:rPr lang="en-US" dirty="0" err="1"/>
              <a:t>Sarpedon</a:t>
            </a:r>
            <a:r>
              <a:rPr lang="en-US" dirty="0"/>
              <a:t>, 5th century BC</a:t>
            </a:r>
          </a:p>
        </p:txBody>
      </p:sp>
      <p:sp>
        <p:nvSpPr>
          <p:cNvPr id="3" name="Text Placeholder 2"/>
          <p:cNvSpPr>
            <a:spLocks noGrp="1"/>
          </p:cNvSpPr>
          <p:nvPr>
            <p:ph type="body" sz="quarter" idx="12"/>
          </p:nvPr>
        </p:nvSpPr>
        <p:spPr/>
        <p:txBody>
          <a:bodyPr/>
          <a:lstStyle/>
          <a:p>
            <a:r>
              <a:rPr lang="en-US" dirty="0"/>
              <a:t>8:10</a:t>
            </a:r>
          </a:p>
        </p:txBody>
      </p:sp>
      <p:sp>
        <p:nvSpPr>
          <p:cNvPr id="4" name="Title 3"/>
          <p:cNvSpPr>
            <a:spLocks noGrp="1"/>
          </p:cNvSpPr>
          <p:nvPr>
            <p:ph type="title"/>
          </p:nvPr>
        </p:nvSpPr>
        <p:spPr/>
        <p:txBody>
          <a:bodyPr/>
          <a:lstStyle/>
          <a:p>
            <a:r>
              <a:rPr lang="en-US" dirty="0"/>
              <a:t>Elisha said to him, “Tell him he will recover, but Yahweh has shown me he will surely die”</a:t>
            </a:r>
          </a:p>
        </p:txBody>
      </p:sp>
    </p:spTree>
    <p:extLst>
      <p:ext uri="{BB962C8B-B14F-4D97-AF65-F5344CB8AC3E}">
        <p14:creationId xmlns:p14="http://schemas.microsoft.com/office/powerpoint/2010/main" val="3398401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Getty Villa\Herculaneum Villa of Papyri\Marble head of philosopher or poet, Roman, from rectangular peristyle of Villa of Papyri, 1st c BC-1st c AD, tb100919454.jpg"/>
          <p:cNvPicPr>
            <a:picLocks noChangeAspect="1" noChangeArrowheads="1"/>
          </p:cNvPicPr>
          <p:nvPr/>
        </p:nvPicPr>
        <p:blipFill rotWithShape="1">
          <a:blip r:embed="rId3">
            <a:extLst>
              <a:ext uri="{28A0092B-C50C-407E-A947-70E740481C1C}">
                <a14:useLocalDpi xmlns:a14="http://schemas.microsoft.com/office/drawing/2010/main" val="0"/>
              </a:ext>
            </a:extLst>
          </a:blip>
          <a:srcRect b="26381"/>
          <a:stretch/>
        </p:blipFill>
        <p:spPr bwMode="auto">
          <a:xfrm>
            <a:off x="1195149" y="0"/>
            <a:ext cx="67537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Marble head of a bearded man, from Herculaneum, circa 1st century BC</a:t>
            </a:r>
          </a:p>
        </p:txBody>
      </p:sp>
      <p:sp>
        <p:nvSpPr>
          <p:cNvPr id="3" name="Text Placeholder 2"/>
          <p:cNvSpPr>
            <a:spLocks noGrp="1"/>
          </p:cNvSpPr>
          <p:nvPr>
            <p:ph type="body" sz="quarter" idx="12"/>
          </p:nvPr>
        </p:nvSpPr>
        <p:spPr/>
        <p:txBody>
          <a:bodyPr/>
          <a:lstStyle/>
          <a:p>
            <a:r>
              <a:rPr lang="en-US" dirty="0"/>
              <a:t>8:11</a:t>
            </a:r>
          </a:p>
        </p:txBody>
      </p:sp>
      <p:sp>
        <p:nvSpPr>
          <p:cNvPr id="4" name="Title 3"/>
          <p:cNvSpPr>
            <a:spLocks noGrp="1"/>
          </p:cNvSpPr>
          <p:nvPr>
            <p:ph type="title"/>
          </p:nvPr>
        </p:nvSpPr>
        <p:spPr/>
        <p:txBody>
          <a:bodyPr/>
          <a:lstStyle/>
          <a:p>
            <a:r>
              <a:rPr lang="en-US" dirty="0"/>
              <a:t>He looked steadily at him until he was ashamed</a:t>
            </a:r>
          </a:p>
        </p:txBody>
      </p:sp>
    </p:spTree>
    <p:extLst>
      <p:ext uri="{BB962C8B-B14F-4D97-AF65-F5344CB8AC3E}">
        <p14:creationId xmlns:p14="http://schemas.microsoft.com/office/powerpoint/2010/main" val="1634683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Kris\Documents\Bolen\Roman sarcophagus fragment with mourners grieving deceased, marble, mid-2nd c AD, adr1606034433 replac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
            <a:ext cx="9144000" cy="6812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Roman sarcophagus fragment with men in mourning, mid-2nd century AD</a:t>
            </a:r>
          </a:p>
        </p:txBody>
      </p:sp>
      <p:sp>
        <p:nvSpPr>
          <p:cNvPr id="3" name="Text Placeholder 2"/>
          <p:cNvSpPr>
            <a:spLocks noGrp="1"/>
          </p:cNvSpPr>
          <p:nvPr>
            <p:ph type="body" sz="quarter" idx="12"/>
          </p:nvPr>
        </p:nvSpPr>
        <p:spPr/>
        <p:txBody>
          <a:bodyPr/>
          <a:lstStyle/>
          <a:p>
            <a:r>
              <a:rPr lang="en-US" dirty="0"/>
              <a:t>8:11</a:t>
            </a:r>
          </a:p>
        </p:txBody>
      </p:sp>
      <p:sp>
        <p:nvSpPr>
          <p:cNvPr id="4" name="Title 3"/>
          <p:cNvSpPr>
            <a:spLocks noGrp="1"/>
          </p:cNvSpPr>
          <p:nvPr>
            <p:ph type="title"/>
          </p:nvPr>
        </p:nvSpPr>
        <p:spPr/>
        <p:txBody>
          <a:bodyPr/>
          <a:lstStyle/>
          <a:p>
            <a:r>
              <a:rPr lang="en-US" dirty="0"/>
              <a:t>Then the man of God wept</a:t>
            </a:r>
          </a:p>
        </p:txBody>
      </p:sp>
    </p:spTree>
    <p:extLst>
      <p:ext uri="{BB962C8B-B14F-4D97-AF65-F5344CB8AC3E}">
        <p14:creationId xmlns:p14="http://schemas.microsoft.com/office/powerpoint/2010/main" val="36461907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PCB size\British Museum-pcb\Assyria\Balawat, Assyrians besiege burning Urartian city on bronze gate bands of Shalmaneser III, fire,  adr18051942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488"/>
            <a:ext cx="9144000" cy="5659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Assyrians burning an Urartian city, from the bronze gate bands at Balawat, 9th century BC</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I know the evil that you will do to the sons of Israel. You will set their strongholds on fire</a:t>
            </a:r>
          </a:p>
        </p:txBody>
      </p:sp>
    </p:spTree>
    <p:extLst>
      <p:ext uri="{BB962C8B-B14F-4D97-AF65-F5344CB8AC3E}">
        <p14:creationId xmlns:p14="http://schemas.microsoft.com/office/powerpoint/2010/main" val="3611176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PCB size\British Museum 2019-pcb\Assyria\Relief of Assyrians attacking Memphis, fire, burning city gate,  667 BC, from north palace at Nineveh, 645-635 BC, tb09291973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p:txBody>
          <a:bodyPr/>
          <a:lstStyle/>
          <a:p>
            <a:r>
              <a:rPr lang="en-US" dirty="0"/>
              <a:t>Assyrians setting fire to a city gate, from Nineveh, 7th century BC</a:t>
            </a:r>
          </a:p>
        </p:txBody>
      </p:sp>
      <p:sp>
        <p:nvSpPr>
          <p:cNvPr id="9" name="Text Placeholder 8"/>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I know the evil that you will do to the sons of Israel. You will set their strongholds on fire</a:t>
            </a:r>
          </a:p>
        </p:txBody>
      </p:sp>
    </p:spTree>
    <p:extLst>
      <p:ext uri="{BB962C8B-B14F-4D97-AF65-F5344CB8AC3E}">
        <p14:creationId xmlns:p14="http://schemas.microsoft.com/office/powerpoint/2010/main" val="4139591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Burning village in the Shephelah of Judah</a:t>
            </a:r>
          </a:p>
        </p:txBody>
      </p:sp>
      <p:sp>
        <p:nvSpPr>
          <p:cNvPr id="4" name="Text Placeholder 3"/>
          <p:cNvSpPr>
            <a:spLocks noGrp="1"/>
          </p:cNvSpPr>
          <p:nvPr>
            <p:ph type="body" sz="quarter" idx="12"/>
          </p:nvPr>
        </p:nvSpPr>
        <p:spPr/>
        <p:txBody>
          <a:bodyPr/>
          <a:lstStyle/>
          <a:p>
            <a:r>
              <a:rPr lang="en-US" dirty="0"/>
              <a:t>8:12</a:t>
            </a:r>
          </a:p>
        </p:txBody>
      </p:sp>
      <p:sp>
        <p:nvSpPr>
          <p:cNvPr id="2" name="Title 1"/>
          <p:cNvSpPr>
            <a:spLocks noGrp="1"/>
          </p:cNvSpPr>
          <p:nvPr>
            <p:ph type="title"/>
          </p:nvPr>
        </p:nvSpPr>
        <p:spPr/>
        <p:txBody>
          <a:bodyPr/>
          <a:lstStyle/>
          <a:p>
            <a:r>
              <a:rPr lang="en-US" dirty="0"/>
              <a:t>I know the evil that you will do to the sons of Israel. You will set their strongholds on fire</a:t>
            </a:r>
          </a:p>
        </p:txBody>
      </p:sp>
      <p:pic>
        <p:nvPicPr>
          <p:cNvPr id="1026" name="Picture 2" descr="C:\Users\Kris\Documents\Bolen\02 HVHL\47 Early 20th Century History\1929 Arab Riots and Aftermath\1929 riots, Artuf burning, Jewish colony, mat0304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1"/>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467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Louvre-pcb\Mesopotamia\Bronze sword and daggers, Iron I, tb09271952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9144000" cy="6757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Bronze sword and daggers, Iron I, circa 1200‒1000 BC </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You will kill their young men with the sword</a:t>
            </a:r>
          </a:p>
        </p:txBody>
      </p:sp>
    </p:spTree>
    <p:extLst>
      <p:ext uri="{BB962C8B-B14F-4D97-AF65-F5344CB8AC3E}">
        <p14:creationId xmlns:p14="http://schemas.microsoft.com/office/powerpoint/2010/main" val="850442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PCB size\Getty Villa\Assyrian reliefs\Relief of attack on enemy town, Assyrian, from central palace at Nimrud, 730-727 BC, tb100919408.jpg"/>
          <p:cNvPicPr>
            <a:picLocks noChangeAspect="1" noChangeArrowheads="1"/>
          </p:cNvPicPr>
          <p:nvPr/>
        </p:nvPicPr>
        <p:blipFill rotWithShape="1">
          <a:blip r:embed="rId3">
            <a:extLst>
              <a:ext uri="{28A0092B-C50C-407E-A947-70E740481C1C}">
                <a14:useLocalDpi xmlns:a14="http://schemas.microsoft.com/office/drawing/2010/main" val="0"/>
              </a:ext>
            </a:extLst>
          </a:blip>
          <a:srcRect r="158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Assyrian soldier killing an enemy prisoner, from the central palace at Nimrud, 730–727 BC</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You will kill their young men with the sword</a:t>
            </a:r>
          </a:p>
        </p:txBody>
      </p:sp>
    </p:spTree>
    <p:extLst>
      <p:ext uri="{BB962C8B-B14F-4D97-AF65-F5344CB8AC3E}">
        <p14:creationId xmlns:p14="http://schemas.microsoft.com/office/powerpoint/2010/main" val="3683951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Kris\Downloads\Hill of Moreh, Nain, Shunem aerial from northwest, ws102115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78"/>
            <a:ext cx="9144000" cy="633404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Shunem and the Hill of </a:t>
            </a:r>
            <a:r>
              <a:rPr lang="en-US" dirty="0" err="1"/>
              <a:t>Moreh</a:t>
            </a:r>
            <a:r>
              <a:rPr lang="en-US" dirty="0"/>
              <a:t> (aerial view from the northwest)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Now Elisha spoke to the woman whose son he had restored to life</a:t>
            </a:r>
          </a:p>
        </p:txBody>
      </p:sp>
      <p:sp>
        <p:nvSpPr>
          <p:cNvPr id="6" name="Text Box 16"/>
          <p:cNvSpPr txBox="1">
            <a:spLocks noChangeArrowheads="1"/>
          </p:cNvSpPr>
          <p:nvPr/>
        </p:nvSpPr>
        <p:spPr bwMode="auto">
          <a:xfrm>
            <a:off x="2200028" y="1733490"/>
            <a:ext cx="1422184" cy="369332"/>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Hill of </a:t>
            </a:r>
            <a:r>
              <a:rPr kumimoji="0" lang="en-US"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Moreh</a:t>
            </a:r>
            <a:endPar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7" name="Text Box 16"/>
          <p:cNvSpPr txBox="1">
            <a:spLocks noChangeArrowheads="1"/>
          </p:cNvSpPr>
          <p:nvPr/>
        </p:nvSpPr>
        <p:spPr bwMode="auto">
          <a:xfrm>
            <a:off x="6789785" y="3086100"/>
            <a:ext cx="103926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Shunem</a:t>
            </a:r>
            <a:endPar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9" name="Text Box 16"/>
          <p:cNvSpPr txBox="1">
            <a:spLocks noChangeArrowheads="1"/>
          </p:cNvSpPr>
          <p:nvPr/>
        </p:nvSpPr>
        <p:spPr bwMode="auto">
          <a:xfrm>
            <a:off x="5191067" y="2354818"/>
            <a:ext cx="1383713" cy="369332"/>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Harod</a:t>
            </a:r>
            <a:r>
              <a:rPr kumimoji="0" lang="en-US" b="0" i="0" u="none" strike="noStrike" kern="0" cap="none" spc="0" normalizeH="0" noProof="0" dirty="0">
                <a:ln>
                  <a:noFill/>
                </a:ln>
                <a:solidFill>
                  <a:srgbClr val="FFFFFF"/>
                </a:solidFill>
                <a:effectLst>
                  <a:glow rad="76200">
                    <a:srgbClr val="000000">
                      <a:alpha val="60000"/>
                    </a:srgbClr>
                  </a:glow>
                </a:effectLst>
                <a:uLnTx/>
                <a:uFillTx/>
                <a:latin typeface="Calibri" pitchFamily="34" charset="0"/>
                <a:cs typeface="Calibri" pitchFamily="34" charset="0"/>
              </a:rPr>
              <a:t> Valley</a:t>
            </a:r>
            <a:endPar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0" name="Text Box 16"/>
          <p:cNvSpPr txBox="1">
            <a:spLocks noChangeArrowheads="1"/>
          </p:cNvSpPr>
          <p:nvPr/>
        </p:nvSpPr>
        <p:spPr bwMode="auto">
          <a:xfrm>
            <a:off x="7486490" y="1733490"/>
            <a:ext cx="1175322" cy="369332"/>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Mt. </a:t>
            </a:r>
            <a:r>
              <a:rPr kumimoji="0" lang="en-US" b="0" i="0" u="none" strike="noStrike" kern="0" cap="none" spc="0" normalizeH="0" baseline="0" noProof="0" dirty="0" err="1">
                <a:ln>
                  <a:noFill/>
                </a:ln>
                <a:solidFill>
                  <a:srgbClr val="FFFFFF"/>
                </a:solidFill>
                <a:effectLst>
                  <a:glow rad="76200">
                    <a:srgbClr val="000000">
                      <a:alpha val="60000"/>
                    </a:srgbClr>
                  </a:glow>
                </a:effectLst>
                <a:uLnTx/>
                <a:uFillTx/>
                <a:latin typeface="Calibri" pitchFamily="34" charset="0"/>
                <a:cs typeface="Calibri" pitchFamily="34" charset="0"/>
              </a:rPr>
              <a:t>Gilboa</a:t>
            </a:r>
            <a:endParaRPr kumimoji="0" lang="en-US"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endParaRPr>
          </a:p>
        </p:txBody>
      </p:sp>
      <p:sp>
        <p:nvSpPr>
          <p:cNvPr id="11" name="Text Box 16"/>
          <p:cNvSpPr txBox="1">
            <a:spLocks noChangeArrowheads="1"/>
          </p:cNvSpPr>
          <p:nvPr/>
        </p:nvSpPr>
        <p:spPr bwMode="auto">
          <a:xfrm>
            <a:off x="119584" y="2724150"/>
            <a:ext cx="66669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Nain</a:t>
            </a:r>
          </a:p>
        </p:txBody>
      </p:sp>
    </p:spTree>
    <p:extLst>
      <p:ext uri="{BB962C8B-B14F-4D97-AF65-F5344CB8AC3E}">
        <p14:creationId xmlns:p14="http://schemas.microsoft.com/office/powerpoint/2010/main" val="734380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wnloads\Mesopotamia, nude female suckling child, Neo-Babylonian period, 620-539 BC, adr1806263016.jpg"/>
          <p:cNvPicPr>
            <a:picLocks noChangeAspect="1" noChangeArrowheads="1"/>
          </p:cNvPicPr>
          <p:nvPr/>
        </p:nvPicPr>
        <p:blipFill rotWithShape="1">
          <a:blip r:embed="rId3">
            <a:extLst>
              <a:ext uri="{28A0092B-C50C-407E-A947-70E740481C1C}">
                <a14:useLocalDpi xmlns:a14="http://schemas.microsoft.com/office/drawing/2010/main" val="0"/>
              </a:ext>
            </a:extLst>
          </a:blip>
          <a:srcRect t="2504"/>
          <a:stretch/>
        </p:blipFill>
        <p:spPr bwMode="auto">
          <a:xfrm>
            <a:off x="0" y="136187"/>
            <a:ext cx="9143999" cy="667933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Mold-made figurine of a mother suckling a child, from Mesopotamia, circa 600 BC</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You will dash their little ones to pieces </a:t>
            </a:r>
          </a:p>
        </p:txBody>
      </p:sp>
    </p:spTree>
    <p:extLst>
      <p:ext uri="{BB962C8B-B14F-4D97-AF65-F5344CB8AC3E}">
        <p14:creationId xmlns:p14="http://schemas.microsoft.com/office/powerpoint/2010/main" val="474575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019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560" y="369332"/>
            <a:ext cx="5863324"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Marble relief of a mother and child, from Athens, circa 430‒425 BC</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You will dash their little ones to pieces </a:t>
            </a:r>
          </a:p>
        </p:txBody>
      </p:sp>
    </p:spTree>
    <p:extLst>
      <p:ext uri="{BB962C8B-B14F-4D97-AF65-F5344CB8AC3E}">
        <p14:creationId xmlns:p14="http://schemas.microsoft.com/office/powerpoint/2010/main" val="3743144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Lachish reliefs, panel 9, exile family and men flayed, tb1120043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646"/>
            <a:ext cx="9144000" cy="657111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Children exiled from Lachish as Judahite men are flayed, from Nineveh, circa 700 BC</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You will dash their little ones to pieces </a:t>
            </a:r>
          </a:p>
        </p:txBody>
      </p:sp>
    </p:spTree>
    <p:extLst>
      <p:ext uri="{BB962C8B-B14F-4D97-AF65-F5344CB8AC3E}">
        <p14:creationId xmlns:p14="http://schemas.microsoft.com/office/powerpoint/2010/main" val="3034065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2 HVHL\46 Traditional Life and Customs\Christmas Story\Woman with child, mat04165.jpg"/>
          <p:cNvPicPr>
            <a:picLocks noChangeAspect="1" noChangeArrowheads="1"/>
          </p:cNvPicPr>
          <p:nvPr/>
        </p:nvPicPr>
        <p:blipFill rotWithShape="1">
          <a:blip r:embed="rId3">
            <a:extLst>
              <a:ext uri="{28A0092B-C50C-407E-A947-70E740481C1C}">
                <a14:useLocalDpi xmlns:a14="http://schemas.microsoft.com/office/drawing/2010/main" val="0"/>
              </a:ext>
            </a:extLst>
          </a:blip>
          <a:srcRect t="15577" b="9423"/>
          <a:stretch/>
        </p:blipFill>
        <p:spPr bwMode="auto">
          <a:xfrm>
            <a:off x="1408113" y="0"/>
            <a:ext cx="6327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Woman with child, circa 1935 </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You will dash their little ones to pieces </a:t>
            </a:r>
          </a:p>
        </p:txBody>
      </p:sp>
    </p:spTree>
    <p:extLst>
      <p:ext uri="{BB962C8B-B14F-4D97-AF65-F5344CB8AC3E}">
        <p14:creationId xmlns:p14="http://schemas.microsoft.com/office/powerpoint/2010/main" val="2769862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D9EC42-8C68-4224-B751-277C8A60FB55}"/>
              </a:ext>
            </a:extLst>
          </p:cNvPr>
          <p:cNvSpPr>
            <a:spLocks noGrp="1"/>
          </p:cNvSpPr>
          <p:nvPr>
            <p:ph type="body" sz="quarter" idx="10"/>
          </p:nvPr>
        </p:nvSpPr>
        <p:spPr/>
        <p:txBody>
          <a:bodyPr/>
          <a:lstStyle/>
          <a:p>
            <a:r>
              <a:rPr lang="en-US" dirty="0">
                <a:latin typeface="Calibri"/>
                <a:cs typeface="Calibri"/>
              </a:rPr>
              <a:t>Terracotta figurine of a pregnant woman, 600–480 BC</a:t>
            </a:r>
            <a:endParaRPr lang="ja-JP" altLang="en-US" dirty="0">
              <a:latin typeface="Calibri"/>
              <a:cs typeface="Calibri"/>
            </a:endParaRPr>
          </a:p>
        </p:txBody>
      </p:sp>
      <p:sp>
        <p:nvSpPr>
          <p:cNvPr id="3" name="Text Placeholder 2">
            <a:extLst>
              <a:ext uri="{FF2B5EF4-FFF2-40B4-BE49-F238E27FC236}">
                <a16:creationId xmlns:a16="http://schemas.microsoft.com/office/drawing/2014/main" id="{BAE7D663-9BD2-4322-A6BB-69C1DA251D43}"/>
              </a:ext>
            </a:extLst>
          </p:cNvPr>
          <p:cNvSpPr>
            <a:spLocks noGrp="1"/>
          </p:cNvSpPr>
          <p:nvPr>
            <p:ph type="body" sz="quarter" idx="12"/>
          </p:nvPr>
        </p:nvSpPr>
        <p:spPr/>
        <p:txBody>
          <a:bodyPr/>
          <a:lstStyle/>
          <a:p>
            <a:r>
              <a:rPr lang="en-US" dirty="0"/>
              <a:t>8:12</a:t>
            </a:r>
          </a:p>
        </p:txBody>
      </p:sp>
      <p:sp>
        <p:nvSpPr>
          <p:cNvPr id="4" name="Title 3">
            <a:extLst>
              <a:ext uri="{FF2B5EF4-FFF2-40B4-BE49-F238E27FC236}">
                <a16:creationId xmlns:a16="http://schemas.microsoft.com/office/drawing/2014/main" id="{BD7AAD11-D5CC-4B6F-9B28-5E99511A1DAE}"/>
              </a:ext>
            </a:extLst>
          </p:cNvPr>
          <p:cNvSpPr>
            <a:spLocks noGrp="1"/>
          </p:cNvSpPr>
          <p:nvPr>
            <p:ph type="title"/>
          </p:nvPr>
        </p:nvSpPr>
        <p:spPr/>
        <p:txBody>
          <a:bodyPr/>
          <a:lstStyle/>
          <a:p>
            <a:r>
              <a:rPr lang="en-US" dirty="0"/>
              <a:t>And you will rip open their pregnant women</a:t>
            </a:r>
          </a:p>
        </p:txBody>
      </p:sp>
      <p:pic>
        <p:nvPicPr>
          <p:cNvPr id="3074" name="Picture 2" descr="C:\Users\Kris\Documents\Bolen\Terracotta woman, pregnant, fertility, 600-480 BC MMA 2412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381000"/>
            <a:ext cx="5992813"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273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D9EC42-8C68-4224-B751-277C8A60FB55}"/>
              </a:ext>
            </a:extLst>
          </p:cNvPr>
          <p:cNvSpPr>
            <a:spLocks noGrp="1"/>
          </p:cNvSpPr>
          <p:nvPr>
            <p:ph type="body" sz="quarter" idx="10"/>
          </p:nvPr>
        </p:nvSpPr>
        <p:spPr/>
        <p:txBody>
          <a:bodyPr/>
          <a:lstStyle/>
          <a:p>
            <a:r>
              <a:rPr lang="en-US" dirty="0">
                <a:latin typeface="Calibri"/>
                <a:cs typeface="Calibri"/>
              </a:rPr>
              <a:t>Phoenician figurine of a pregnant woman, 8th‒5th centuries BC</a:t>
            </a:r>
            <a:endParaRPr lang="ja-JP" altLang="en-US" dirty="0">
              <a:latin typeface="Calibri"/>
              <a:cs typeface="Calibri"/>
            </a:endParaRPr>
          </a:p>
        </p:txBody>
      </p:sp>
      <p:sp>
        <p:nvSpPr>
          <p:cNvPr id="3" name="Text Placeholder 2">
            <a:extLst>
              <a:ext uri="{FF2B5EF4-FFF2-40B4-BE49-F238E27FC236}">
                <a16:creationId xmlns:a16="http://schemas.microsoft.com/office/drawing/2014/main" id="{BAE7D663-9BD2-4322-A6BB-69C1DA251D43}"/>
              </a:ext>
            </a:extLst>
          </p:cNvPr>
          <p:cNvSpPr>
            <a:spLocks noGrp="1"/>
          </p:cNvSpPr>
          <p:nvPr>
            <p:ph type="body" sz="quarter" idx="12"/>
          </p:nvPr>
        </p:nvSpPr>
        <p:spPr/>
        <p:txBody>
          <a:bodyPr/>
          <a:lstStyle/>
          <a:p>
            <a:r>
              <a:rPr lang="en-US" dirty="0"/>
              <a:t>8:12</a:t>
            </a:r>
          </a:p>
        </p:txBody>
      </p:sp>
      <p:sp>
        <p:nvSpPr>
          <p:cNvPr id="4" name="Title 3">
            <a:extLst>
              <a:ext uri="{FF2B5EF4-FFF2-40B4-BE49-F238E27FC236}">
                <a16:creationId xmlns:a16="http://schemas.microsoft.com/office/drawing/2014/main" id="{BD7AAD11-D5CC-4B6F-9B28-5E99511A1DAE}"/>
              </a:ext>
            </a:extLst>
          </p:cNvPr>
          <p:cNvSpPr>
            <a:spLocks noGrp="1"/>
          </p:cNvSpPr>
          <p:nvPr>
            <p:ph type="title"/>
          </p:nvPr>
        </p:nvSpPr>
        <p:spPr/>
        <p:txBody>
          <a:bodyPr/>
          <a:lstStyle/>
          <a:p>
            <a:r>
              <a:rPr lang="en-US" dirty="0"/>
              <a:t>And you will rip open their pregnant women</a:t>
            </a:r>
          </a:p>
        </p:txBody>
      </p:sp>
      <p:pic>
        <p:nvPicPr>
          <p:cNvPr id="9218" name="Picture 2" descr="C:\Users\Kris\Documents\Bolen\Phoenician pregnant woman figurine, 8th-5th c BC, adr1805242499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585" y="369332"/>
            <a:ext cx="5275839"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248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wnloads\DT10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
            <a:ext cx="9144000" cy="6848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Cypriot statuette depicting childbirth, circa 330–310 BC</a:t>
            </a:r>
          </a:p>
        </p:txBody>
      </p:sp>
      <p:sp>
        <p:nvSpPr>
          <p:cNvPr id="3" name="Text Placeholder 2"/>
          <p:cNvSpPr>
            <a:spLocks noGrp="1"/>
          </p:cNvSpPr>
          <p:nvPr>
            <p:ph type="body" sz="quarter" idx="12"/>
          </p:nvPr>
        </p:nvSpPr>
        <p:spPr/>
        <p:txBody>
          <a:bodyPr/>
          <a:lstStyle/>
          <a:p>
            <a:r>
              <a:rPr lang="en-US" dirty="0"/>
              <a:t>8:12</a:t>
            </a:r>
          </a:p>
        </p:txBody>
      </p:sp>
      <p:sp>
        <p:nvSpPr>
          <p:cNvPr id="4" name="Title 3"/>
          <p:cNvSpPr>
            <a:spLocks noGrp="1"/>
          </p:cNvSpPr>
          <p:nvPr>
            <p:ph type="title"/>
          </p:nvPr>
        </p:nvSpPr>
        <p:spPr/>
        <p:txBody>
          <a:bodyPr/>
          <a:lstStyle/>
          <a:p>
            <a:r>
              <a:rPr lang="en-US" dirty="0"/>
              <a:t>And you will rip open their pregnant women</a:t>
            </a:r>
          </a:p>
        </p:txBody>
      </p:sp>
    </p:spTree>
    <p:extLst>
      <p:ext uri="{BB962C8B-B14F-4D97-AF65-F5344CB8AC3E}">
        <p14:creationId xmlns:p14="http://schemas.microsoft.com/office/powerpoint/2010/main" val="28289155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ssyrian dog figurine, adr100605449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4281"/>
            <a:ext cx="4876800" cy="6849438"/>
          </a:xfrm>
          <a:prstGeom prst="rect">
            <a:avLst/>
          </a:prstGeom>
        </p:spPr>
      </p:pic>
      <p:sp>
        <p:nvSpPr>
          <p:cNvPr id="2" name="Text Placeholder 1"/>
          <p:cNvSpPr>
            <a:spLocks noGrp="1"/>
          </p:cNvSpPr>
          <p:nvPr>
            <p:ph type="body" sz="quarter" idx="10"/>
          </p:nvPr>
        </p:nvSpPr>
        <p:spPr/>
        <p:txBody>
          <a:bodyPr/>
          <a:lstStyle/>
          <a:p>
            <a:r>
              <a:rPr lang="en-US" dirty="0"/>
              <a:t>Assyrian dog figurine, circa 9th‒6th centuries BC</a:t>
            </a:r>
          </a:p>
        </p:txBody>
      </p:sp>
      <p:sp>
        <p:nvSpPr>
          <p:cNvPr id="3" name="Text Placeholder 2"/>
          <p:cNvSpPr>
            <a:spLocks noGrp="1"/>
          </p:cNvSpPr>
          <p:nvPr>
            <p:ph type="body" sz="quarter" idx="12"/>
          </p:nvPr>
        </p:nvSpPr>
        <p:spPr/>
        <p:txBody>
          <a:bodyPr/>
          <a:lstStyle/>
          <a:p>
            <a:r>
              <a:rPr lang="en-US" dirty="0"/>
              <a:t>8:13</a:t>
            </a:r>
          </a:p>
        </p:txBody>
      </p:sp>
      <p:sp>
        <p:nvSpPr>
          <p:cNvPr id="4" name="Title 3"/>
          <p:cNvSpPr>
            <a:spLocks noGrp="1"/>
          </p:cNvSpPr>
          <p:nvPr>
            <p:ph type="title"/>
          </p:nvPr>
        </p:nvSpPr>
        <p:spPr/>
        <p:txBody>
          <a:bodyPr/>
          <a:lstStyle/>
          <a:p>
            <a:r>
              <a:rPr lang="en-US" dirty="0"/>
              <a:t>Hazael said, “But what is your servant, who is but a dog, that he should do this great thing?”</a:t>
            </a:r>
          </a:p>
        </p:txBody>
      </p:sp>
    </p:spTree>
    <p:extLst>
      <p:ext uri="{BB962C8B-B14F-4D97-AF65-F5344CB8AC3E}">
        <p14:creationId xmlns:p14="http://schemas.microsoft.com/office/powerpoint/2010/main" val="1210773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cuments\Bolen\PCB size\MET web 2021\Banquet scene with servant, dog eating scraps under table, c 540 BC, met 2548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469"/>
            <a:ext cx="9144000" cy="6469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Banquet scene with a dog eating scraps under a table, circa 540 BC</a:t>
            </a:r>
          </a:p>
        </p:txBody>
      </p:sp>
      <p:sp>
        <p:nvSpPr>
          <p:cNvPr id="3" name="Text Placeholder 2"/>
          <p:cNvSpPr>
            <a:spLocks noGrp="1"/>
          </p:cNvSpPr>
          <p:nvPr>
            <p:ph type="body" sz="quarter" idx="12"/>
          </p:nvPr>
        </p:nvSpPr>
        <p:spPr/>
        <p:txBody>
          <a:bodyPr/>
          <a:lstStyle/>
          <a:p>
            <a:r>
              <a:rPr lang="en-US" dirty="0"/>
              <a:t>8:13</a:t>
            </a:r>
          </a:p>
        </p:txBody>
      </p:sp>
      <p:sp>
        <p:nvSpPr>
          <p:cNvPr id="4" name="Title 3"/>
          <p:cNvSpPr>
            <a:spLocks noGrp="1"/>
          </p:cNvSpPr>
          <p:nvPr>
            <p:ph type="title"/>
          </p:nvPr>
        </p:nvSpPr>
        <p:spPr/>
        <p:txBody>
          <a:bodyPr/>
          <a:lstStyle/>
          <a:p>
            <a:r>
              <a:rPr lang="en-US" dirty="0"/>
              <a:t>Hazael said, “But what is your servant, who is but a dog, that he should do this great thing?”</a:t>
            </a:r>
          </a:p>
        </p:txBody>
      </p:sp>
    </p:spTree>
    <p:extLst>
      <p:ext uri="{BB962C8B-B14F-4D97-AF65-F5344CB8AC3E}">
        <p14:creationId xmlns:p14="http://schemas.microsoft.com/office/powerpoint/2010/main" val="887680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eepdogs in eastern Samaria, tb0314053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912"/>
            <a:ext cx="9144000" cy="6080760"/>
          </a:xfrm>
          <a:prstGeom prst="rect">
            <a:avLst/>
          </a:prstGeom>
        </p:spPr>
      </p:pic>
      <p:sp>
        <p:nvSpPr>
          <p:cNvPr id="2" name="Text Placeholder 1"/>
          <p:cNvSpPr>
            <a:spLocks noGrp="1"/>
          </p:cNvSpPr>
          <p:nvPr>
            <p:ph type="body" sz="quarter" idx="10"/>
          </p:nvPr>
        </p:nvSpPr>
        <p:spPr/>
        <p:txBody>
          <a:bodyPr/>
          <a:lstStyle/>
          <a:p>
            <a:r>
              <a:rPr lang="en-US" dirty="0"/>
              <a:t>Sheepdogs in eastern Samaria</a:t>
            </a:r>
          </a:p>
        </p:txBody>
      </p:sp>
      <p:sp>
        <p:nvSpPr>
          <p:cNvPr id="3" name="Text Placeholder 2"/>
          <p:cNvSpPr>
            <a:spLocks noGrp="1"/>
          </p:cNvSpPr>
          <p:nvPr>
            <p:ph type="body" sz="quarter" idx="12"/>
          </p:nvPr>
        </p:nvSpPr>
        <p:spPr/>
        <p:txBody>
          <a:bodyPr/>
          <a:lstStyle/>
          <a:p>
            <a:r>
              <a:rPr lang="en-US" dirty="0"/>
              <a:t>8:13</a:t>
            </a:r>
          </a:p>
        </p:txBody>
      </p:sp>
      <p:sp>
        <p:nvSpPr>
          <p:cNvPr id="4" name="Title 3"/>
          <p:cNvSpPr>
            <a:spLocks noGrp="1"/>
          </p:cNvSpPr>
          <p:nvPr>
            <p:ph type="title"/>
          </p:nvPr>
        </p:nvSpPr>
        <p:spPr/>
        <p:txBody>
          <a:bodyPr/>
          <a:lstStyle/>
          <a:p>
            <a:r>
              <a:rPr lang="en-US" dirty="0"/>
              <a:t>Hazael said, “But what is your servant, who is but a dog, that he should do this great thing?”</a:t>
            </a:r>
          </a:p>
        </p:txBody>
      </p:sp>
    </p:spTree>
    <p:extLst>
      <p:ext uri="{BB962C8B-B14F-4D97-AF65-F5344CB8AC3E}">
        <p14:creationId xmlns:p14="http://schemas.microsoft.com/office/powerpoint/2010/main" val="8102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Shunem and Hill of Moreh aerial from southwest, ws102115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7031"/>
            <a:ext cx="9144000" cy="6243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Shunem and the Hill of Moreh (aerial view from the southwest)</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Now Elisha spoke to the woman whose son he had restored to life</a:t>
            </a:r>
          </a:p>
        </p:txBody>
      </p:sp>
    </p:spTree>
    <p:extLst>
      <p:ext uri="{BB962C8B-B14F-4D97-AF65-F5344CB8AC3E}">
        <p14:creationId xmlns:p14="http://schemas.microsoft.com/office/powerpoint/2010/main" val="3915275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wnloads\King Tiglath-pileser III on his throne with scepter and crown, RMO 338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90" y="369332"/>
            <a:ext cx="8749021" cy="640865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the Assyrian king Tiglath-pileser III on his throne, 8th century BC</a:t>
            </a:r>
          </a:p>
        </p:txBody>
      </p:sp>
      <p:sp>
        <p:nvSpPr>
          <p:cNvPr id="3" name="Text Placeholder 2"/>
          <p:cNvSpPr>
            <a:spLocks noGrp="1"/>
          </p:cNvSpPr>
          <p:nvPr>
            <p:ph type="body" sz="quarter" idx="12"/>
          </p:nvPr>
        </p:nvSpPr>
        <p:spPr/>
        <p:txBody>
          <a:bodyPr/>
          <a:lstStyle/>
          <a:p>
            <a:r>
              <a:rPr lang="en-US" dirty="0"/>
              <a:t>8:13</a:t>
            </a:r>
          </a:p>
        </p:txBody>
      </p:sp>
      <p:sp>
        <p:nvSpPr>
          <p:cNvPr id="4" name="Title 3"/>
          <p:cNvSpPr>
            <a:spLocks noGrp="1"/>
          </p:cNvSpPr>
          <p:nvPr>
            <p:ph type="title"/>
          </p:nvPr>
        </p:nvSpPr>
        <p:spPr/>
        <p:txBody>
          <a:bodyPr/>
          <a:lstStyle/>
          <a:p>
            <a:r>
              <a:rPr lang="en-US" dirty="0"/>
              <a:t>Elijah answered, “Yahweh has shown me that you will be king over Aram”</a:t>
            </a:r>
          </a:p>
        </p:txBody>
      </p:sp>
    </p:spTree>
    <p:extLst>
      <p:ext uri="{BB962C8B-B14F-4D97-AF65-F5344CB8AC3E}">
        <p14:creationId xmlns:p14="http://schemas.microsoft.com/office/powerpoint/2010/main" val="1427960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6C2742-10DF-4D6B-AA33-89E7440FFFF1}"/>
              </a:ext>
            </a:extLst>
          </p:cNvPr>
          <p:cNvSpPr>
            <a:spLocks noGrp="1"/>
          </p:cNvSpPr>
          <p:nvPr>
            <p:ph type="body" sz="quarter" idx="10"/>
          </p:nvPr>
        </p:nvSpPr>
        <p:spPr/>
        <p:txBody>
          <a:bodyPr/>
          <a:lstStyle/>
          <a:p>
            <a:r>
              <a:rPr lang="en-US" dirty="0"/>
              <a:t>Man with Arabian camels, from Nimrud, 728 BC</a:t>
            </a:r>
          </a:p>
        </p:txBody>
      </p:sp>
      <p:sp>
        <p:nvSpPr>
          <p:cNvPr id="3" name="Text Placeholder 2">
            <a:extLst>
              <a:ext uri="{FF2B5EF4-FFF2-40B4-BE49-F238E27FC236}">
                <a16:creationId xmlns:a16="http://schemas.microsoft.com/office/drawing/2014/main" id="{83315E01-9526-425F-9EF7-B91EE34B7009}"/>
              </a:ext>
            </a:extLst>
          </p:cNvPr>
          <p:cNvSpPr>
            <a:spLocks noGrp="1"/>
          </p:cNvSpPr>
          <p:nvPr>
            <p:ph type="body" sz="quarter" idx="12"/>
          </p:nvPr>
        </p:nvSpPr>
        <p:spPr/>
        <p:txBody>
          <a:bodyPr/>
          <a:lstStyle/>
          <a:p>
            <a:r>
              <a:rPr lang="en-US" dirty="0"/>
              <a:t>8:14</a:t>
            </a:r>
          </a:p>
        </p:txBody>
      </p:sp>
      <p:sp>
        <p:nvSpPr>
          <p:cNvPr id="4" name="Title 3">
            <a:extLst>
              <a:ext uri="{FF2B5EF4-FFF2-40B4-BE49-F238E27FC236}">
                <a16:creationId xmlns:a16="http://schemas.microsoft.com/office/drawing/2014/main" id="{84D4BE34-9C3D-4D10-82DA-063CD086E371}"/>
              </a:ext>
            </a:extLst>
          </p:cNvPr>
          <p:cNvSpPr>
            <a:spLocks noGrp="1"/>
          </p:cNvSpPr>
          <p:nvPr>
            <p:ph type="title"/>
          </p:nvPr>
        </p:nvSpPr>
        <p:spPr/>
        <p:txBody>
          <a:bodyPr/>
          <a:lstStyle/>
          <a:p>
            <a:r>
              <a:rPr lang="en-US" dirty="0"/>
              <a:t>So he left Elisha and returned to his master</a:t>
            </a:r>
          </a:p>
        </p:txBody>
      </p:sp>
      <p:pic>
        <p:nvPicPr>
          <p:cNvPr id="11266" name="Picture 2" descr="C:\Users\Kris\Documents\Bolen\Nimrud, captured camels from Arabs, Tiglath-pileser III, 728 BC, tb11200484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098"/>
            <a:ext cx="9144000" cy="581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4753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cuments\Bolen\04 0Adds 2012\19 Museum\Rome Museums\Vatican Museum\Museo Chiaramonti\Head of comic actor, late 1st c AD, tb0512176536.jpg"/>
          <p:cNvPicPr>
            <a:picLocks noChangeAspect="1" noChangeArrowheads="1"/>
          </p:cNvPicPr>
          <p:nvPr/>
        </p:nvPicPr>
        <p:blipFill rotWithShape="1">
          <a:blip r:embed="rId3">
            <a:extLst>
              <a:ext uri="{28A0092B-C50C-407E-A947-70E740481C1C}">
                <a14:useLocalDpi xmlns:a14="http://schemas.microsoft.com/office/drawing/2010/main" val="0"/>
              </a:ext>
            </a:extLst>
          </a:blip>
          <a:srcRect t="1781" b="18085"/>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26C2742-10DF-4D6B-AA33-89E7440FFFF1}"/>
              </a:ext>
            </a:extLst>
          </p:cNvPr>
          <p:cNvSpPr>
            <a:spLocks noGrp="1"/>
          </p:cNvSpPr>
          <p:nvPr>
            <p:ph type="body" sz="quarter" idx="10"/>
          </p:nvPr>
        </p:nvSpPr>
        <p:spPr/>
        <p:txBody>
          <a:bodyPr/>
          <a:lstStyle/>
          <a:p>
            <a:r>
              <a:rPr lang="en-US" dirty="0"/>
              <a:t>Head of a comic actor, late 1st century AD</a:t>
            </a:r>
          </a:p>
        </p:txBody>
      </p:sp>
      <p:sp>
        <p:nvSpPr>
          <p:cNvPr id="3" name="Text Placeholder 2">
            <a:extLst>
              <a:ext uri="{FF2B5EF4-FFF2-40B4-BE49-F238E27FC236}">
                <a16:creationId xmlns:a16="http://schemas.microsoft.com/office/drawing/2014/main" id="{83315E01-9526-425F-9EF7-B91EE34B7009}"/>
              </a:ext>
            </a:extLst>
          </p:cNvPr>
          <p:cNvSpPr>
            <a:spLocks noGrp="1"/>
          </p:cNvSpPr>
          <p:nvPr>
            <p:ph type="body" sz="quarter" idx="12"/>
          </p:nvPr>
        </p:nvSpPr>
        <p:spPr/>
        <p:txBody>
          <a:bodyPr/>
          <a:lstStyle/>
          <a:p>
            <a:r>
              <a:rPr lang="en-US" dirty="0"/>
              <a:t>8:14</a:t>
            </a:r>
          </a:p>
        </p:txBody>
      </p:sp>
      <p:sp>
        <p:nvSpPr>
          <p:cNvPr id="4" name="Title 3">
            <a:extLst>
              <a:ext uri="{FF2B5EF4-FFF2-40B4-BE49-F238E27FC236}">
                <a16:creationId xmlns:a16="http://schemas.microsoft.com/office/drawing/2014/main" id="{84D4BE34-9C3D-4D10-82DA-063CD086E371}"/>
              </a:ext>
            </a:extLst>
          </p:cNvPr>
          <p:cNvSpPr>
            <a:spLocks noGrp="1"/>
          </p:cNvSpPr>
          <p:nvPr>
            <p:ph type="title"/>
          </p:nvPr>
        </p:nvSpPr>
        <p:spPr/>
        <p:txBody>
          <a:bodyPr/>
          <a:lstStyle/>
          <a:p>
            <a:r>
              <a:rPr lang="en-US" dirty="0"/>
              <a:t>His master said, “What did Elisha say?” And he replied, “He said you would surely recover”</a:t>
            </a:r>
          </a:p>
        </p:txBody>
      </p:sp>
    </p:spTree>
    <p:extLst>
      <p:ext uri="{BB962C8B-B14F-4D97-AF65-F5344CB8AC3E}">
        <p14:creationId xmlns:p14="http://schemas.microsoft.com/office/powerpoint/2010/main" val="26033074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ris\Downloads\Coarsely spun linen sheet, from Egypt, met 5451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Coarsely spun linen sheet, from the tomb of </a:t>
            </a:r>
            <a:r>
              <a:rPr lang="en-US" dirty="0" err="1"/>
              <a:t>Hatnefer</a:t>
            </a:r>
            <a:r>
              <a:rPr lang="en-US" dirty="0"/>
              <a:t> and Ramose at Thebes, 15th century BC</a:t>
            </a:r>
          </a:p>
        </p:txBody>
      </p:sp>
      <p:sp>
        <p:nvSpPr>
          <p:cNvPr id="3" name="Text Placeholder 2"/>
          <p:cNvSpPr>
            <a:spLocks noGrp="1"/>
          </p:cNvSpPr>
          <p:nvPr>
            <p:ph type="body" sz="quarter" idx="12"/>
          </p:nvPr>
        </p:nvSpPr>
        <p:spPr/>
        <p:txBody>
          <a:bodyPr/>
          <a:lstStyle/>
          <a:p>
            <a:r>
              <a:rPr lang="en-US" dirty="0"/>
              <a:t>8:15</a:t>
            </a:r>
          </a:p>
        </p:txBody>
      </p:sp>
      <p:sp>
        <p:nvSpPr>
          <p:cNvPr id="4" name="Title 3"/>
          <p:cNvSpPr>
            <a:spLocks noGrp="1"/>
          </p:cNvSpPr>
          <p:nvPr>
            <p:ph type="title"/>
          </p:nvPr>
        </p:nvSpPr>
        <p:spPr/>
        <p:txBody>
          <a:bodyPr/>
          <a:lstStyle/>
          <a:p>
            <a:r>
              <a:rPr lang="en-US" dirty="0"/>
              <a:t>The next day he took a cloth, dipped it in water, and spread it on his face, so that he died</a:t>
            </a:r>
          </a:p>
        </p:txBody>
      </p:sp>
    </p:spTree>
    <p:extLst>
      <p:ext uri="{BB962C8B-B14F-4D97-AF65-F5344CB8AC3E}">
        <p14:creationId xmlns:p14="http://schemas.microsoft.com/office/powerpoint/2010/main" val="24560835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1-26 at 12.34.48 P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88" y="381000"/>
            <a:ext cx="8207712" cy="6172200"/>
          </a:xfrm>
          <a:prstGeom prst="rect">
            <a:avLst/>
          </a:prstGeom>
        </p:spPr>
      </p:pic>
      <p:sp>
        <p:nvSpPr>
          <p:cNvPr id="2" name="Text Placeholder 1"/>
          <p:cNvSpPr>
            <a:spLocks noGrp="1"/>
          </p:cNvSpPr>
          <p:nvPr>
            <p:ph type="body" sz="quarter" idx="10"/>
          </p:nvPr>
        </p:nvSpPr>
        <p:spPr/>
        <p:txBody>
          <a:bodyPr/>
          <a:lstStyle/>
          <a:p>
            <a:r>
              <a:rPr lang="en-US" dirty="0"/>
              <a:t>Chronology chart of the known kings of Aram-Damascus</a:t>
            </a:r>
          </a:p>
        </p:txBody>
      </p:sp>
      <p:sp>
        <p:nvSpPr>
          <p:cNvPr id="3" name="Text Placeholder 2"/>
          <p:cNvSpPr>
            <a:spLocks noGrp="1"/>
          </p:cNvSpPr>
          <p:nvPr>
            <p:ph type="body" sz="quarter" idx="12"/>
          </p:nvPr>
        </p:nvSpPr>
        <p:spPr/>
        <p:txBody>
          <a:bodyPr/>
          <a:lstStyle/>
          <a:p>
            <a:r>
              <a:rPr lang="en-US" dirty="0"/>
              <a:t>8:15</a:t>
            </a:r>
          </a:p>
        </p:txBody>
      </p:sp>
      <p:sp>
        <p:nvSpPr>
          <p:cNvPr id="4" name="Title 3"/>
          <p:cNvSpPr>
            <a:spLocks noGrp="1"/>
          </p:cNvSpPr>
          <p:nvPr>
            <p:ph type="title"/>
          </p:nvPr>
        </p:nvSpPr>
        <p:spPr/>
        <p:txBody>
          <a:bodyPr/>
          <a:lstStyle/>
          <a:p>
            <a:r>
              <a:rPr lang="en-US" dirty="0"/>
              <a:t>Then Hazael became king in his place</a:t>
            </a:r>
          </a:p>
        </p:txBody>
      </p:sp>
    </p:spTree>
    <p:extLst>
      <p:ext uri="{BB962C8B-B14F-4D97-AF65-F5344CB8AC3E}">
        <p14:creationId xmlns:p14="http://schemas.microsoft.com/office/powerpoint/2010/main" val="1185148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ris\Downloads\Ivory with Aramaic inscription mentioning Hazael, Arslan Tash, tb060408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Ivory with Aramaic inscription mentioning Hazael, from </a:t>
            </a:r>
            <a:r>
              <a:rPr lang="en-US" dirty="0" err="1"/>
              <a:t>Arslan</a:t>
            </a:r>
            <a:r>
              <a:rPr lang="en-US" dirty="0"/>
              <a:t> Tash, 8th century BC</a:t>
            </a:r>
          </a:p>
        </p:txBody>
      </p:sp>
      <p:sp>
        <p:nvSpPr>
          <p:cNvPr id="3" name="Text Placeholder 2"/>
          <p:cNvSpPr>
            <a:spLocks noGrp="1"/>
          </p:cNvSpPr>
          <p:nvPr>
            <p:ph type="body" sz="quarter" idx="12"/>
          </p:nvPr>
        </p:nvSpPr>
        <p:spPr/>
        <p:txBody>
          <a:bodyPr/>
          <a:lstStyle/>
          <a:p>
            <a:r>
              <a:rPr lang="en-US" dirty="0"/>
              <a:t>8:15</a:t>
            </a:r>
          </a:p>
        </p:txBody>
      </p:sp>
      <p:sp>
        <p:nvSpPr>
          <p:cNvPr id="4" name="Title 3"/>
          <p:cNvSpPr>
            <a:spLocks noGrp="1"/>
          </p:cNvSpPr>
          <p:nvPr>
            <p:ph type="title"/>
          </p:nvPr>
        </p:nvSpPr>
        <p:spPr/>
        <p:txBody>
          <a:bodyPr/>
          <a:lstStyle/>
          <a:p>
            <a:r>
              <a:rPr lang="en-US" dirty="0"/>
              <a:t>Then Hazael became king in his place</a:t>
            </a:r>
          </a:p>
        </p:txBody>
      </p:sp>
    </p:spTree>
    <p:extLst>
      <p:ext uri="{BB962C8B-B14F-4D97-AF65-F5344CB8AC3E}">
        <p14:creationId xmlns:p14="http://schemas.microsoft.com/office/powerpoint/2010/main" val="2420138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ris\Downloads\Ivory with Aramaic inscription mentioning Hazael, Arslan Tash, tb060408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Ivory with Aramaic inscription mentioning Hazael, from </a:t>
            </a:r>
            <a:r>
              <a:rPr lang="en-US" dirty="0" err="1"/>
              <a:t>Arslan</a:t>
            </a:r>
            <a:r>
              <a:rPr lang="en-US" dirty="0"/>
              <a:t> Tash, 8th century BC</a:t>
            </a:r>
          </a:p>
        </p:txBody>
      </p:sp>
      <p:sp>
        <p:nvSpPr>
          <p:cNvPr id="3" name="Text Placeholder 2"/>
          <p:cNvSpPr>
            <a:spLocks noGrp="1"/>
          </p:cNvSpPr>
          <p:nvPr>
            <p:ph type="body" sz="quarter" idx="12"/>
          </p:nvPr>
        </p:nvSpPr>
        <p:spPr/>
        <p:txBody>
          <a:bodyPr/>
          <a:lstStyle/>
          <a:p>
            <a:r>
              <a:rPr lang="en-US" dirty="0"/>
              <a:t>8:15</a:t>
            </a:r>
          </a:p>
        </p:txBody>
      </p:sp>
      <p:sp>
        <p:nvSpPr>
          <p:cNvPr id="4" name="Title 3"/>
          <p:cNvSpPr>
            <a:spLocks noGrp="1"/>
          </p:cNvSpPr>
          <p:nvPr>
            <p:ph type="title"/>
          </p:nvPr>
        </p:nvSpPr>
        <p:spPr/>
        <p:txBody>
          <a:bodyPr/>
          <a:lstStyle/>
          <a:p>
            <a:r>
              <a:rPr lang="en-US" dirty="0"/>
              <a:t>Then Hazael became king in his place</a:t>
            </a:r>
          </a:p>
        </p:txBody>
      </p:sp>
      <p:sp>
        <p:nvSpPr>
          <p:cNvPr id="5" name="Rectangle 4"/>
          <p:cNvSpPr/>
          <p:nvPr/>
        </p:nvSpPr>
        <p:spPr>
          <a:xfrm>
            <a:off x="2368550" y="3429000"/>
            <a:ext cx="1974850" cy="742950"/>
          </a:xfrm>
          <a:prstGeom prst="rect">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endParaRPr lang="en-US" kern="0">
              <a:solidFill>
                <a:srgbClr val="000000"/>
              </a:solidFill>
              <a:latin typeface="Calibri" pitchFamily="34" charset="0"/>
            </a:endParaRPr>
          </a:p>
        </p:txBody>
      </p:sp>
    </p:spTree>
    <p:extLst>
      <p:ext uri="{BB962C8B-B14F-4D97-AF65-F5344CB8AC3E}">
        <p14:creationId xmlns:p14="http://schemas.microsoft.com/office/powerpoint/2010/main" val="3403886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France Museums\Louvre Museum\Levant and Cyprus\Zakkur Stele with Aramaic inscription, Tell Afis, 800 BC, tb060408372.jpg"/>
          <p:cNvPicPr>
            <a:picLocks noChangeAspect="1" noChangeArrowheads="1"/>
          </p:cNvPicPr>
          <p:nvPr/>
        </p:nvPicPr>
        <p:blipFill rotWithShape="1">
          <a:blip r:embed="rId3">
            <a:extLst>
              <a:ext uri="{28A0092B-C50C-407E-A947-70E740481C1C}">
                <a14:useLocalDpi xmlns:a14="http://schemas.microsoft.com/office/drawing/2010/main" val="0"/>
              </a:ext>
            </a:extLst>
          </a:blip>
          <a:srcRect l="5250" t="6663" r="14750" b="367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Inscription on the Zakkur Stele, mentioning “Hazael, king of Aram,” from Tell </a:t>
            </a:r>
            <a:r>
              <a:rPr lang="en-US" dirty="0" err="1"/>
              <a:t>Afis</a:t>
            </a:r>
            <a:r>
              <a:rPr lang="en-US" dirty="0"/>
              <a:t>, circa 800 BC</a:t>
            </a:r>
          </a:p>
        </p:txBody>
      </p:sp>
      <p:sp>
        <p:nvSpPr>
          <p:cNvPr id="3" name="Text Placeholder 2"/>
          <p:cNvSpPr>
            <a:spLocks noGrp="1"/>
          </p:cNvSpPr>
          <p:nvPr>
            <p:ph type="body" sz="quarter" idx="12"/>
          </p:nvPr>
        </p:nvSpPr>
        <p:spPr/>
        <p:txBody>
          <a:bodyPr/>
          <a:lstStyle/>
          <a:p>
            <a:r>
              <a:rPr lang="en-US" dirty="0"/>
              <a:t>8:15</a:t>
            </a:r>
          </a:p>
        </p:txBody>
      </p:sp>
      <p:sp>
        <p:nvSpPr>
          <p:cNvPr id="4" name="Title 3"/>
          <p:cNvSpPr>
            <a:spLocks noGrp="1"/>
          </p:cNvSpPr>
          <p:nvPr>
            <p:ph type="title"/>
          </p:nvPr>
        </p:nvSpPr>
        <p:spPr/>
        <p:txBody>
          <a:bodyPr/>
          <a:lstStyle/>
          <a:p>
            <a:r>
              <a:rPr lang="en-US" dirty="0"/>
              <a:t>Then Hazael became king in his place</a:t>
            </a:r>
          </a:p>
        </p:txBody>
      </p:sp>
    </p:spTree>
    <p:extLst>
      <p:ext uri="{BB962C8B-B14F-4D97-AF65-F5344CB8AC3E}">
        <p14:creationId xmlns:p14="http://schemas.microsoft.com/office/powerpoint/2010/main" val="1236726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 y="0"/>
            <a:ext cx="9144001" cy="6858000"/>
            <a:chOff x="-1" y="0"/>
            <a:chExt cx="9144001" cy="6858000"/>
          </a:xfrm>
        </p:grpSpPr>
        <p:pic>
          <p:nvPicPr>
            <p:cNvPr id="3074" name="Picture 2" descr="C:\Users\Kris\Documents\Bolen\03 Museums 2014\France Museums\Louvre Museum\Levant and Cyprus\Zakkur Stele with Aramaic inscription, Tell Afis, 800 BC, tb060408372.jpg"/>
            <p:cNvPicPr>
              <a:picLocks noChangeAspect="1" noChangeArrowheads="1"/>
            </p:cNvPicPr>
            <p:nvPr/>
          </p:nvPicPr>
          <p:blipFill rotWithShape="1">
            <a:blip r:embed="rId3">
              <a:extLst>
                <a:ext uri="{28A0092B-C50C-407E-A947-70E740481C1C}">
                  <a14:useLocalDpi xmlns:a14="http://schemas.microsoft.com/office/drawing/2010/main" val="0"/>
                </a:ext>
              </a:extLst>
            </a:blip>
            <a:srcRect l="5250" t="6663" r="14750" b="3673"/>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2843770" y="3486149"/>
              <a:ext cx="159780" cy="363465"/>
            </a:xfrm>
            <a:custGeom>
              <a:avLst/>
              <a:gdLst>
                <a:gd name="connsiteX0" fmla="*/ 184150 w 184150"/>
                <a:gd name="connsiteY0" fmla="*/ 0 h 387350"/>
                <a:gd name="connsiteX1" fmla="*/ 0 w 184150"/>
                <a:gd name="connsiteY1" fmla="*/ 387350 h 387350"/>
                <a:gd name="connsiteX2" fmla="*/ 158750 w 184150"/>
                <a:gd name="connsiteY2" fmla="*/ 292100 h 387350"/>
                <a:gd name="connsiteX0" fmla="*/ 184268 w 184268"/>
                <a:gd name="connsiteY0" fmla="*/ 0 h 399422"/>
                <a:gd name="connsiteX1" fmla="*/ 118 w 184268"/>
                <a:gd name="connsiteY1" fmla="*/ 387350 h 399422"/>
                <a:gd name="connsiteX2" fmla="*/ 158868 w 184268"/>
                <a:gd name="connsiteY2" fmla="*/ 292100 h 399422"/>
                <a:gd name="connsiteX0" fmla="*/ 187666 w 187666"/>
                <a:gd name="connsiteY0" fmla="*/ 0 h 393092"/>
                <a:gd name="connsiteX1" fmla="*/ 3516 w 187666"/>
                <a:gd name="connsiteY1" fmla="*/ 387350 h 393092"/>
                <a:gd name="connsiteX2" fmla="*/ 162266 w 187666"/>
                <a:gd name="connsiteY2" fmla="*/ 292100 h 393092"/>
                <a:gd name="connsiteX0" fmla="*/ 159780 w 159780"/>
                <a:gd name="connsiteY0" fmla="*/ 0 h 363465"/>
                <a:gd name="connsiteX1" fmla="*/ 4205 w 159780"/>
                <a:gd name="connsiteY1" fmla="*/ 355600 h 363465"/>
                <a:gd name="connsiteX2" fmla="*/ 134380 w 159780"/>
                <a:gd name="connsiteY2" fmla="*/ 292100 h 363465"/>
              </a:gdLst>
              <a:ahLst/>
              <a:cxnLst>
                <a:cxn ang="0">
                  <a:pos x="connsiteX0" y="connsiteY0"/>
                </a:cxn>
                <a:cxn ang="0">
                  <a:pos x="connsiteX1" y="connsiteY1"/>
                </a:cxn>
                <a:cxn ang="0">
                  <a:pos x="connsiteX2" y="connsiteY2"/>
                </a:cxn>
              </a:cxnLst>
              <a:rect l="l" t="t" r="r" b="b"/>
              <a:pathLst>
                <a:path w="159780" h="363465">
                  <a:moveTo>
                    <a:pt x="159780" y="0"/>
                  </a:moveTo>
                  <a:cubicBezTo>
                    <a:pt x="98397" y="129117"/>
                    <a:pt x="-24199" y="315836"/>
                    <a:pt x="4205" y="355600"/>
                  </a:cubicBezTo>
                  <a:cubicBezTo>
                    <a:pt x="25372" y="385233"/>
                    <a:pt x="81463" y="323850"/>
                    <a:pt x="134380" y="292100"/>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1976439" y="3495676"/>
              <a:ext cx="723899" cy="608011"/>
              <a:chOff x="1976439" y="3495676"/>
              <a:chExt cx="723899" cy="608011"/>
            </a:xfrm>
          </p:grpSpPr>
          <p:sp>
            <p:nvSpPr>
              <p:cNvPr id="6" name="Freeform 5"/>
              <p:cNvSpPr/>
              <p:nvPr/>
            </p:nvSpPr>
            <p:spPr>
              <a:xfrm>
                <a:off x="2444750" y="3595689"/>
                <a:ext cx="255588" cy="500062"/>
              </a:xfrm>
              <a:custGeom>
                <a:avLst/>
                <a:gdLst>
                  <a:gd name="connsiteX0" fmla="*/ 23813 w 223838"/>
                  <a:gd name="connsiteY0" fmla="*/ 561975 h 561975"/>
                  <a:gd name="connsiteX1" fmla="*/ 223838 w 223838"/>
                  <a:gd name="connsiteY1" fmla="*/ 61913 h 561975"/>
                  <a:gd name="connsiteX2" fmla="*/ 90488 w 223838"/>
                  <a:gd name="connsiteY2" fmla="*/ 228600 h 561975"/>
                  <a:gd name="connsiteX3" fmla="*/ 85725 w 223838"/>
                  <a:gd name="connsiteY3" fmla="*/ 133350 h 561975"/>
                  <a:gd name="connsiteX4" fmla="*/ 0 w 223838"/>
                  <a:gd name="connsiteY4" fmla="*/ 219075 h 561975"/>
                  <a:gd name="connsiteX5" fmla="*/ 90488 w 223838"/>
                  <a:gd name="connsiteY5" fmla="*/ 19050 h 561975"/>
                  <a:gd name="connsiteX6" fmla="*/ 109538 w 223838"/>
                  <a:gd name="connsiteY6" fmla="*/ 0 h 561975"/>
                  <a:gd name="connsiteX0" fmla="*/ 23813 w 223838"/>
                  <a:gd name="connsiteY0" fmla="*/ 542925 h 542925"/>
                  <a:gd name="connsiteX1" fmla="*/ 223838 w 223838"/>
                  <a:gd name="connsiteY1" fmla="*/ 42863 h 542925"/>
                  <a:gd name="connsiteX2" fmla="*/ 90488 w 223838"/>
                  <a:gd name="connsiteY2" fmla="*/ 209550 h 542925"/>
                  <a:gd name="connsiteX3" fmla="*/ 85725 w 223838"/>
                  <a:gd name="connsiteY3" fmla="*/ 114300 h 542925"/>
                  <a:gd name="connsiteX4" fmla="*/ 0 w 223838"/>
                  <a:gd name="connsiteY4" fmla="*/ 200025 h 542925"/>
                  <a:gd name="connsiteX5" fmla="*/ 90488 w 223838"/>
                  <a:gd name="connsiteY5" fmla="*/ 0 h 542925"/>
                  <a:gd name="connsiteX0" fmla="*/ 23813 w 223838"/>
                  <a:gd name="connsiteY0" fmla="*/ 530225 h 530225"/>
                  <a:gd name="connsiteX1" fmla="*/ 223838 w 223838"/>
                  <a:gd name="connsiteY1" fmla="*/ 30163 h 530225"/>
                  <a:gd name="connsiteX2" fmla="*/ 90488 w 223838"/>
                  <a:gd name="connsiteY2" fmla="*/ 196850 h 530225"/>
                  <a:gd name="connsiteX3" fmla="*/ 85725 w 223838"/>
                  <a:gd name="connsiteY3" fmla="*/ 101600 h 530225"/>
                  <a:gd name="connsiteX4" fmla="*/ 0 w 223838"/>
                  <a:gd name="connsiteY4" fmla="*/ 187325 h 530225"/>
                  <a:gd name="connsiteX5" fmla="*/ 58738 w 223838"/>
                  <a:gd name="connsiteY5" fmla="*/ 0 h 530225"/>
                  <a:gd name="connsiteX0" fmla="*/ 55563 w 255588"/>
                  <a:gd name="connsiteY0" fmla="*/ 530225 h 530225"/>
                  <a:gd name="connsiteX1" fmla="*/ 255588 w 255588"/>
                  <a:gd name="connsiteY1" fmla="*/ 30163 h 530225"/>
                  <a:gd name="connsiteX2" fmla="*/ 122238 w 255588"/>
                  <a:gd name="connsiteY2" fmla="*/ 196850 h 530225"/>
                  <a:gd name="connsiteX3" fmla="*/ 117475 w 255588"/>
                  <a:gd name="connsiteY3" fmla="*/ 101600 h 530225"/>
                  <a:gd name="connsiteX4" fmla="*/ 0 w 255588"/>
                  <a:gd name="connsiteY4" fmla="*/ 187325 h 530225"/>
                  <a:gd name="connsiteX5" fmla="*/ 90488 w 255588"/>
                  <a:gd name="connsiteY5" fmla="*/ 0 h 530225"/>
                  <a:gd name="connsiteX0" fmla="*/ 55563 w 255588"/>
                  <a:gd name="connsiteY0" fmla="*/ 530225 h 530225"/>
                  <a:gd name="connsiteX1" fmla="*/ 255588 w 255588"/>
                  <a:gd name="connsiteY1" fmla="*/ 30163 h 530225"/>
                  <a:gd name="connsiteX2" fmla="*/ 106363 w 255588"/>
                  <a:gd name="connsiteY2" fmla="*/ 196850 h 530225"/>
                  <a:gd name="connsiteX3" fmla="*/ 117475 w 255588"/>
                  <a:gd name="connsiteY3" fmla="*/ 101600 h 530225"/>
                  <a:gd name="connsiteX4" fmla="*/ 0 w 255588"/>
                  <a:gd name="connsiteY4" fmla="*/ 187325 h 530225"/>
                  <a:gd name="connsiteX5" fmla="*/ 90488 w 255588"/>
                  <a:gd name="connsiteY5" fmla="*/ 0 h 530225"/>
                  <a:gd name="connsiteX0" fmla="*/ 55563 w 255588"/>
                  <a:gd name="connsiteY0" fmla="*/ 530225 h 530225"/>
                  <a:gd name="connsiteX1" fmla="*/ 255588 w 255588"/>
                  <a:gd name="connsiteY1" fmla="*/ 30163 h 530225"/>
                  <a:gd name="connsiteX2" fmla="*/ 106363 w 255588"/>
                  <a:gd name="connsiteY2" fmla="*/ 196850 h 530225"/>
                  <a:gd name="connsiteX3" fmla="*/ 117475 w 255588"/>
                  <a:gd name="connsiteY3" fmla="*/ 101600 h 530225"/>
                  <a:gd name="connsiteX4" fmla="*/ 0 w 255588"/>
                  <a:gd name="connsiteY4" fmla="*/ 187325 h 530225"/>
                  <a:gd name="connsiteX5" fmla="*/ 90488 w 255588"/>
                  <a:gd name="connsiteY5" fmla="*/ 0 h 530225"/>
                  <a:gd name="connsiteX0" fmla="*/ 55563 w 255588"/>
                  <a:gd name="connsiteY0" fmla="*/ 530225 h 530225"/>
                  <a:gd name="connsiteX1" fmla="*/ 255588 w 255588"/>
                  <a:gd name="connsiteY1" fmla="*/ 30163 h 530225"/>
                  <a:gd name="connsiteX2" fmla="*/ 106363 w 255588"/>
                  <a:gd name="connsiteY2" fmla="*/ 196850 h 530225"/>
                  <a:gd name="connsiteX3" fmla="*/ 117475 w 255588"/>
                  <a:gd name="connsiteY3" fmla="*/ 101600 h 530225"/>
                  <a:gd name="connsiteX4" fmla="*/ 0 w 255588"/>
                  <a:gd name="connsiteY4" fmla="*/ 187325 h 530225"/>
                  <a:gd name="connsiteX5" fmla="*/ 90488 w 255588"/>
                  <a:gd name="connsiteY5" fmla="*/ 0 h 530225"/>
                  <a:gd name="connsiteX0" fmla="*/ 55563 w 255588"/>
                  <a:gd name="connsiteY0" fmla="*/ 500062 h 500062"/>
                  <a:gd name="connsiteX1" fmla="*/ 255588 w 255588"/>
                  <a:gd name="connsiteY1" fmla="*/ 0 h 500062"/>
                  <a:gd name="connsiteX2" fmla="*/ 106363 w 255588"/>
                  <a:gd name="connsiteY2" fmla="*/ 166687 h 500062"/>
                  <a:gd name="connsiteX3" fmla="*/ 117475 w 255588"/>
                  <a:gd name="connsiteY3" fmla="*/ 71437 h 500062"/>
                  <a:gd name="connsiteX4" fmla="*/ 0 w 255588"/>
                  <a:gd name="connsiteY4" fmla="*/ 157162 h 500062"/>
                  <a:gd name="connsiteX5" fmla="*/ 42863 w 255588"/>
                  <a:gd name="connsiteY5" fmla="*/ 14287 h 500062"/>
                  <a:gd name="connsiteX0" fmla="*/ 55563 w 255588"/>
                  <a:gd name="connsiteY0" fmla="*/ 500062 h 500062"/>
                  <a:gd name="connsiteX1" fmla="*/ 255588 w 255588"/>
                  <a:gd name="connsiteY1" fmla="*/ 0 h 500062"/>
                  <a:gd name="connsiteX2" fmla="*/ 134938 w 255588"/>
                  <a:gd name="connsiteY2" fmla="*/ 179387 h 500062"/>
                  <a:gd name="connsiteX3" fmla="*/ 117475 w 255588"/>
                  <a:gd name="connsiteY3" fmla="*/ 71437 h 500062"/>
                  <a:gd name="connsiteX4" fmla="*/ 0 w 255588"/>
                  <a:gd name="connsiteY4" fmla="*/ 157162 h 500062"/>
                  <a:gd name="connsiteX5" fmla="*/ 42863 w 255588"/>
                  <a:gd name="connsiteY5" fmla="*/ 14287 h 500062"/>
                  <a:gd name="connsiteX0" fmla="*/ 55563 w 255588"/>
                  <a:gd name="connsiteY0" fmla="*/ 500062 h 500062"/>
                  <a:gd name="connsiteX1" fmla="*/ 255588 w 255588"/>
                  <a:gd name="connsiteY1" fmla="*/ 0 h 500062"/>
                  <a:gd name="connsiteX2" fmla="*/ 134938 w 255588"/>
                  <a:gd name="connsiteY2" fmla="*/ 179387 h 500062"/>
                  <a:gd name="connsiteX3" fmla="*/ 92075 w 255588"/>
                  <a:gd name="connsiteY3" fmla="*/ 77787 h 500062"/>
                  <a:gd name="connsiteX4" fmla="*/ 0 w 255588"/>
                  <a:gd name="connsiteY4" fmla="*/ 157162 h 500062"/>
                  <a:gd name="connsiteX5" fmla="*/ 42863 w 255588"/>
                  <a:gd name="connsiteY5" fmla="*/ 14287 h 500062"/>
                  <a:gd name="connsiteX0" fmla="*/ 55563 w 255588"/>
                  <a:gd name="connsiteY0" fmla="*/ 500062 h 500062"/>
                  <a:gd name="connsiteX1" fmla="*/ 255588 w 255588"/>
                  <a:gd name="connsiteY1" fmla="*/ 0 h 500062"/>
                  <a:gd name="connsiteX2" fmla="*/ 134938 w 255588"/>
                  <a:gd name="connsiteY2" fmla="*/ 179387 h 500062"/>
                  <a:gd name="connsiteX3" fmla="*/ 120650 w 255588"/>
                  <a:gd name="connsiteY3" fmla="*/ 61912 h 500062"/>
                  <a:gd name="connsiteX4" fmla="*/ 0 w 255588"/>
                  <a:gd name="connsiteY4" fmla="*/ 157162 h 500062"/>
                  <a:gd name="connsiteX5" fmla="*/ 42863 w 255588"/>
                  <a:gd name="connsiteY5" fmla="*/ 14287 h 500062"/>
                  <a:gd name="connsiteX0" fmla="*/ 55563 w 255588"/>
                  <a:gd name="connsiteY0" fmla="*/ 500062 h 500062"/>
                  <a:gd name="connsiteX1" fmla="*/ 255588 w 255588"/>
                  <a:gd name="connsiteY1" fmla="*/ 0 h 500062"/>
                  <a:gd name="connsiteX2" fmla="*/ 134938 w 255588"/>
                  <a:gd name="connsiteY2" fmla="*/ 179387 h 500062"/>
                  <a:gd name="connsiteX3" fmla="*/ 120650 w 255588"/>
                  <a:gd name="connsiteY3" fmla="*/ 61912 h 500062"/>
                  <a:gd name="connsiteX4" fmla="*/ 0 w 255588"/>
                  <a:gd name="connsiteY4" fmla="*/ 157162 h 500062"/>
                  <a:gd name="connsiteX5" fmla="*/ 42863 w 255588"/>
                  <a:gd name="connsiteY5" fmla="*/ 14287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588" h="500062">
                    <a:moveTo>
                      <a:pt x="55563" y="500062"/>
                    </a:moveTo>
                    <a:cubicBezTo>
                      <a:pt x="198438" y="263525"/>
                      <a:pt x="249238" y="71437"/>
                      <a:pt x="255588" y="0"/>
                    </a:cubicBezTo>
                    <a:lnTo>
                      <a:pt x="134938" y="179387"/>
                    </a:lnTo>
                    <a:lnTo>
                      <a:pt x="120650" y="61912"/>
                    </a:lnTo>
                    <a:lnTo>
                      <a:pt x="0" y="157162"/>
                    </a:lnTo>
                    <a:lnTo>
                      <a:pt x="42863" y="14287"/>
                    </a:lnTo>
                  </a:path>
                </a:pathLst>
              </a:custGeom>
              <a:noFill/>
              <a:ln cap="rnd">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195146" y="3495676"/>
                <a:ext cx="152766" cy="349114"/>
              </a:xfrm>
              <a:custGeom>
                <a:avLst/>
                <a:gdLst>
                  <a:gd name="connsiteX0" fmla="*/ 147638 w 147638"/>
                  <a:gd name="connsiteY0" fmla="*/ 0 h 366713"/>
                  <a:gd name="connsiteX1" fmla="*/ 0 w 147638"/>
                  <a:gd name="connsiteY1" fmla="*/ 366713 h 366713"/>
                  <a:gd name="connsiteX2" fmla="*/ 119063 w 147638"/>
                  <a:gd name="connsiteY2" fmla="*/ 252413 h 366713"/>
                  <a:gd name="connsiteX0" fmla="*/ 147831 w 147831"/>
                  <a:gd name="connsiteY0" fmla="*/ 0 h 375635"/>
                  <a:gd name="connsiteX1" fmla="*/ 193 w 147831"/>
                  <a:gd name="connsiteY1" fmla="*/ 366713 h 375635"/>
                  <a:gd name="connsiteX2" fmla="*/ 119256 w 147831"/>
                  <a:gd name="connsiteY2" fmla="*/ 252413 h 375635"/>
                  <a:gd name="connsiteX0" fmla="*/ 150016 w 150016"/>
                  <a:gd name="connsiteY0" fmla="*/ 0 h 374644"/>
                  <a:gd name="connsiteX1" fmla="*/ 2378 w 150016"/>
                  <a:gd name="connsiteY1" fmla="*/ 366713 h 374644"/>
                  <a:gd name="connsiteX2" fmla="*/ 121441 w 150016"/>
                  <a:gd name="connsiteY2" fmla="*/ 252413 h 374644"/>
                  <a:gd name="connsiteX0" fmla="*/ 147719 w 147719"/>
                  <a:gd name="connsiteY0" fmla="*/ 0 h 375635"/>
                  <a:gd name="connsiteX1" fmla="*/ 81 w 147719"/>
                  <a:gd name="connsiteY1" fmla="*/ 366713 h 375635"/>
                  <a:gd name="connsiteX2" fmla="*/ 128669 w 147719"/>
                  <a:gd name="connsiteY2" fmla="*/ 252413 h 375635"/>
                  <a:gd name="connsiteX0" fmla="*/ 147714 w 147714"/>
                  <a:gd name="connsiteY0" fmla="*/ 0 h 377526"/>
                  <a:gd name="connsiteX1" fmla="*/ 76 w 147714"/>
                  <a:gd name="connsiteY1" fmla="*/ 366713 h 377526"/>
                  <a:gd name="connsiteX2" fmla="*/ 128664 w 147714"/>
                  <a:gd name="connsiteY2" fmla="*/ 252413 h 377526"/>
                  <a:gd name="connsiteX0" fmla="*/ 152565 w 152565"/>
                  <a:gd name="connsiteY0" fmla="*/ 0 h 370172"/>
                  <a:gd name="connsiteX1" fmla="*/ 4927 w 152565"/>
                  <a:gd name="connsiteY1" fmla="*/ 366713 h 370172"/>
                  <a:gd name="connsiteX2" fmla="*/ 133515 w 152565"/>
                  <a:gd name="connsiteY2" fmla="*/ 252413 h 370172"/>
                  <a:gd name="connsiteX0" fmla="*/ 152565 w 152565"/>
                  <a:gd name="connsiteY0" fmla="*/ 0 h 349114"/>
                  <a:gd name="connsiteX1" fmla="*/ 4927 w 152565"/>
                  <a:gd name="connsiteY1" fmla="*/ 344488 h 349114"/>
                  <a:gd name="connsiteX2" fmla="*/ 133515 w 152565"/>
                  <a:gd name="connsiteY2" fmla="*/ 252413 h 349114"/>
                  <a:gd name="connsiteX0" fmla="*/ 152766 w 152766"/>
                  <a:gd name="connsiteY0" fmla="*/ 0 h 349114"/>
                  <a:gd name="connsiteX1" fmla="*/ 5128 w 152766"/>
                  <a:gd name="connsiteY1" fmla="*/ 344488 h 349114"/>
                  <a:gd name="connsiteX2" fmla="*/ 133716 w 152766"/>
                  <a:gd name="connsiteY2" fmla="*/ 252413 h 349114"/>
                </a:gdLst>
                <a:ahLst/>
                <a:cxnLst>
                  <a:cxn ang="0">
                    <a:pos x="connsiteX0" y="connsiteY0"/>
                  </a:cxn>
                  <a:cxn ang="0">
                    <a:pos x="connsiteX1" y="connsiteY1"/>
                  </a:cxn>
                  <a:cxn ang="0">
                    <a:pos x="connsiteX2" y="connsiteY2"/>
                  </a:cxn>
                </a:cxnLst>
                <a:rect l="l" t="t" r="r" b="b"/>
                <a:pathLst>
                  <a:path w="152766" h="349114">
                    <a:moveTo>
                      <a:pt x="152766" y="0"/>
                    </a:moveTo>
                    <a:cubicBezTo>
                      <a:pt x="97203" y="100013"/>
                      <a:pt x="-26622" y="327819"/>
                      <a:pt x="5128" y="344488"/>
                    </a:cubicBezTo>
                    <a:cubicBezTo>
                      <a:pt x="42482" y="364099"/>
                      <a:pt x="100378" y="319088"/>
                      <a:pt x="133716" y="252413"/>
                    </a:cubicBezTo>
                  </a:path>
                </a:pathLst>
              </a:custGeom>
              <a:noFill/>
              <a:ln cap="rnd">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76439" y="3648074"/>
                <a:ext cx="209550" cy="455613"/>
              </a:xfrm>
              <a:custGeom>
                <a:avLst/>
                <a:gdLst>
                  <a:gd name="connsiteX0" fmla="*/ 0 w 219075"/>
                  <a:gd name="connsiteY0" fmla="*/ 471488 h 471488"/>
                  <a:gd name="connsiteX1" fmla="*/ 219075 w 219075"/>
                  <a:gd name="connsiteY1" fmla="*/ 9525 h 471488"/>
                  <a:gd name="connsiteX2" fmla="*/ 138112 w 219075"/>
                  <a:gd name="connsiteY2" fmla="*/ 166688 h 471488"/>
                  <a:gd name="connsiteX3" fmla="*/ 47625 w 219075"/>
                  <a:gd name="connsiteY3" fmla="*/ 0 h 471488"/>
                  <a:gd name="connsiteX4" fmla="*/ 104775 w 219075"/>
                  <a:gd name="connsiteY4" fmla="*/ 90488 h 471488"/>
                  <a:gd name="connsiteX5" fmla="*/ 52387 w 219075"/>
                  <a:gd name="connsiteY5" fmla="*/ 152400 h 471488"/>
                  <a:gd name="connsiteX0" fmla="*/ 0 w 209550"/>
                  <a:gd name="connsiteY0" fmla="*/ 455613 h 455613"/>
                  <a:gd name="connsiteX1" fmla="*/ 209550 w 209550"/>
                  <a:gd name="connsiteY1" fmla="*/ 9525 h 455613"/>
                  <a:gd name="connsiteX2" fmla="*/ 128587 w 209550"/>
                  <a:gd name="connsiteY2" fmla="*/ 166688 h 455613"/>
                  <a:gd name="connsiteX3" fmla="*/ 38100 w 209550"/>
                  <a:gd name="connsiteY3" fmla="*/ 0 h 455613"/>
                  <a:gd name="connsiteX4" fmla="*/ 95250 w 209550"/>
                  <a:gd name="connsiteY4" fmla="*/ 90488 h 455613"/>
                  <a:gd name="connsiteX5" fmla="*/ 42862 w 209550"/>
                  <a:gd name="connsiteY5" fmla="*/ 152400 h 455613"/>
                  <a:gd name="connsiteX0" fmla="*/ 0 w 209550"/>
                  <a:gd name="connsiteY0" fmla="*/ 455613 h 455613"/>
                  <a:gd name="connsiteX1" fmla="*/ 209550 w 209550"/>
                  <a:gd name="connsiteY1" fmla="*/ 9525 h 455613"/>
                  <a:gd name="connsiteX2" fmla="*/ 128587 w 209550"/>
                  <a:gd name="connsiteY2" fmla="*/ 166688 h 455613"/>
                  <a:gd name="connsiteX3" fmla="*/ 38100 w 209550"/>
                  <a:gd name="connsiteY3" fmla="*/ 0 h 455613"/>
                  <a:gd name="connsiteX4" fmla="*/ 95250 w 209550"/>
                  <a:gd name="connsiteY4" fmla="*/ 90488 h 455613"/>
                  <a:gd name="connsiteX5" fmla="*/ 42862 w 209550"/>
                  <a:gd name="connsiteY5" fmla="*/ 152400 h 455613"/>
                  <a:gd name="connsiteX0" fmla="*/ 0 w 209550"/>
                  <a:gd name="connsiteY0" fmla="*/ 455613 h 455613"/>
                  <a:gd name="connsiteX1" fmla="*/ 209550 w 209550"/>
                  <a:gd name="connsiteY1" fmla="*/ 9525 h 455613"/>
                  <a:gd name="connsiteX2" fmla="*/ 138112 w 209550"/>
                  <a:gd name="connsiteY2" fmla="*/ 163513 h 455613"/>
                  <a:gd name="connsiteX3" fmla="*/ 38100 w 209550"/>
                  <a:gd name="connsiteY3" fmla="*/ 0 h 455613"/>
                  <a:gd name="connsiteX4" fmla="*/ 95250 w 209550"/>
                  <a:gd name="connsiteY4" fmla="*/ 90488 h 455613"/>
                  <a:gd name="connsiteX5" fmla="*/ 42862 w 209550"/>
                  <a:gd name="connsiteY5" fmla="*/ 152400 h 455613"/>
                  <a:gd name="connsiteX0" fmla="*/ 0 w 209550"/>
                  <a:gd name="connsiteY0" fmla="*/ 455613 h 455613"/>
                  <a:gd name="connsiteX1" fmla="*/ 209550 w 209550"/>
                  <a:gd name="connsiteY1" fmla="*/ 9525 h 455613"/>
                  <a:gd name="connsiteX2" fmla="*/ 138112 w 209550"/>
                  <a:gd name="connsiteY2" fmla="*/ 163513 h 455613"/>
                  <a:gd name="connsiteX3" fmla="*/ 38100 w 209550"/>
                  <a:gd name="connsiteY3" fmla="*/ 0 h 455613"/>
                  <a:gd name="connsiteX4" fmla="*/ 95250 w 209550"/>
                  <a:gd name="connsiteY4" fmla="*/ 90488 h 455613"/>
                  <a:gd name="connsiteX5" fmla="*/ 14287 w 209550"/>
                  <a:gd name="connsiteY5" fmla="*/ 130175 h 45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50" h="455613">
                    <a:moveTo>
                      <a:pt x="0" y="455613"/>
                    </a:moveTo>
                    <a:cubicBezTo>
                      <a:pt x="88900" y="303742"/>
                      <a:pt x="139700" y="158221"/>
                      <a:pt x="209550" y="9525"/>
                    </a:cubicBezTo>
                    <a:lnTo>
                      <a:pt x="138112" y="163513"/>
                    </a:lnTo>
                    <a:lnTo>
                      <a:pt x="38100" y="0"/>
                    </a:lnTo>
                    <a:lnTo>
                      <a:pt x="95250" y="90488"/>
                    </a:lnTo>
                    <a:lnTo>
                      <a:pt x="14287" y="130175"/>
                    </a:lnTo>
                  </a:path>
                </a:pathLst>
              </a:custGeom>
              <a:noFill/>
              <a:ln cap="rnd">
                <a:solidFill>
                  <a:srgbClr val="FFFFF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1509596" y="3605213"/>
              <a:ext cx="243004" cy="433387"/>
            </a:xfrm>
            <a:custGeom>
              <a:avLst/>
              <a:gdLst>
                <a:gd name="connsiteX0" fmla="*/ 242887 w 242887"/>
                <a:gd name="connsiteY0" fmla="*/ 433387 h 433387"/>
                <a:gd name="connsiteX1" fmla="*/ 80962 w 242887"/>
                <a:gd name="connsiteY1" fmla="*/ 0 h 433387"/>
                <a:gd name="connsiteX2" fmla="*/ 133350 w 242887"/>
                <a:gd name="connsiteY2" fmla="*/ 119062 h 433387"/>
                <a:gd name="connsiteX3" fmla="*/ 209550 w 242887"/>
                <a:gd name="connsiteY3" fmla="*/ 42862 h 433387"/>
                <a:gd name="connsiteX4" fmla="*/ 0 w 242887"/>
                <a:gd name="connsiteY4" fmla="*/ 271462 h 433387"/>
                <a:gd name="connsiteX5" fmla="*/ 242887 w 242887"/>
                <a:gd name="connsiteY5" fmla="*/ 195262 h 433387"/>
                <a:gd name="connsiteX0" fmla="*/ 243004 w 243004"/>
                <a:gd name="connsiteY0" fmla="*/ 433387 h 433387"/>
                <a:gd name="connsiteX1" fmla="*/ 81079 w 243004"/>
                <a:gd name="connsiteY1" fmla="*/ 0 h 433387"/>
                <a:gd name="connsiteX2" fmla="*/ 133467 w 243004"/>
                <a:gd name="connsiteY2" fmla="*/ 119062 h 433387"/>
                <a:gd name="connsiteX3" fmla="*/ 209667 w 243004"/>
                <a:gd name="connsiteY3" fmla="*/ 42862 h 433387"/>
                <a:gd name="connsiteX4" fmla="*/ 117 w 243004"/>
                <a:gd name="connsiteY4" fmla="*/ 271462 h 433387"/>
                <a:gd name="connsiteX5" fmla="*/ 243004 w 243004"/>
                <a:gd name="connsiteY5" fmla="*/ 195262 h 433387"/>
                <a:gd name="connsiteX0" fmla="*/ 243004 w 243004"/>
                <a:gd name="connsiteY0" fmla="*/ 433387 h 433387"/>
                <a:gd name="connsiteX1" fmla="*/ 81079 w 243004"/>
                <a:gd name="connsiteY1" fmla="*/ 0 h 433387"/>
                <a:gd name="connsiteX2" fmla="*/ 130292 w 243004"/>
                <a:gd name="connsiteY2" fmla="*/ 128587 h 433387"/>
                <a:gd name="connsiteX3" fmla="*/ 209667 w 243004"/>
                <a:gd name="connsiteY3" fmla="*/ 42862 h 433387"/>
                <a:gd name="connsiteX4" fmla="*/ 117 w 243004"/>
                <a:gd name="connsiteY4" fmla="*/ 271462 h 433387"/>
                <a:gd name="connsiteX5" fmla="*/ 243004 w 243004"/>
                <a:gd name="connsiteY5" fmla="*/ 195262 h 4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04" h="433387">
                  <a:moveTo>
                    <a:pt x="243004" y="433387"/>
                  </a:moveTo>
                  <a:lnTo>
                    <a:pt x="81079" y="0"/>
                  </a:lnTo>
                  <a:lnTo>
                    <a:pt x="130292" y="128587"/>
                  </a:lnTo>
                  <a:lnTo>
                    <a:pt x="209667" y="42862"/>
                  </a:lnTo>
                  <a:cubicBezTo>
                    <a:pt x="187442" y="68262"/>
                    <a:pt x="-5439" y="246062"/>
                    <a:pt x="117" y="271462"/>
                  </a:cubicBezTo>
                  <a:cubicBezTo>
                    <a:pt x="5673" y="296862"/>
                    <a:pt x="162042" y="220662"/>
                    <a:pt x="243004" y="195262"/>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231264" y="3643313"/>
              <a:ext cx="197485" cy="409575"/>
            </a:xfrm>
            <a:custGeom>
              <a:avLst/>
              <a:gdLst>
                <a:gd name="connsiteX0" fmla="*/ 200025 w 200025"/>
                <a:gd name="connsiteY0" fmla="*/ 409575 h 409575"/>
                <a:gd name="connsiteX1" fmla="*/ 166688 w 200025"/>
                <a:gd name="connsiteY1" fmla="*/ 0 h 409575"/>
                <a:gd name="connsiteX2" fmla="*/ 0 w 200025"/>
                <a:gd name="connsiteY2" fmla="*/ 161925 h 409575"/>
                <a:gd name="connsiteX3" fmla="*/ 176213 w 200025"/>
                <a:gd name="connsiteY3" fmla="*/ 185737 h 409575"/>
                <a:gd name="connsiteX0" fmla="*/ 200038 w 200038"/>
                <a:gd name="connsiteY0" fmla="*/ 415925 h 415925"/>
                <a:gd name="connsiteX1" fmla="*/ 166701 w 200038"/>
                <a:gd name="connsiteY1" fmla="*/ 6350 h 415925"/>
                <a:gd name="connsiteX2" fmla="*/ 13 w 200038"/>
                <a:gd name="connsiteY2" fmla="*/ 168275 h 415925"/>
                <a:gd name="connsiteX3" fmla="*/ 176226 w 200038"/>
                <a:gd name="connsiteY3" fmla="*/ 192087 h 415925"/>
                <a:gd name="connsiteX0" fmla="*/ 200420 w 200420"/>
                <a:gd name="connsiteY0" fmla="*/ 415889 h 415889"/>
                <a:gd name="connsiteX1" fmla="*/ 167083 w 200420"/>
                <a:gd name="connsiteY1" fmla="*/ 6314 h 415889"/>
                <a:gd name="connsiteX2" fmla="*/ 395 w 200420"/>
                <a:gd name="connsiteY2" fmla="*/ 168239 h 415889"/>
                <a:gd name="connsiteX3" fmla="*/ 176608 w 200420"/>
                <a:gd name="connsiteY3" fmla="*/ 192051 h 415889"/>
                <a:gd name="connsiteX0" fmla="*/ 178266 w 178266"/>
                <a:gd name="connsiteY0" fmla="*/ 415889 h 415889"/>
                <a:gd name="connsiteX1" fmla="*/ 144929 w 178266"/>
                <a:gd name="connsiteY1" fmla="*/ 6314 h 415889"/>
                <a:gd name="connsiteX2" fmla="*/ 466 w 178266"/>
                <a:gd name="connsiteY2" fmla="*/ 168239 h 415889"/>
                <a:gd name="connsiteX3" fmla="*/ 154454 w 178266"/>
                <a:gd name="connsiteY3" fmla="*/ 192051 h 415889"/>
                <a:gd name="connsiteX0" fmla="*/ 197254 w 197254"/>
                <a:gd name="connsiteY0" fmla="*/ 416659 h 416659"/>
                <a:gd name="connsiteX1" fmla="*/ 163917 w 197254"/>
                <a:gd name="connsiteY1" fmla="*/ 7084 h 416659"/>
                <a:gd name="connsiteX2" fmla="*/ 404 w 197254"/>
                <a:gd name="connsiteY2" fmla="*/ 146784 h 416659"/>
                <a:gd name="connsiteX3" fmla="*/ 173442 w 197254"/>
                <a:gd name="connsiteY3" fmla="*/ 192821 h 416659"/>
                <a:gd name="connsiteX0" fmla="*/ 197485 w 197485"/>
                <a:gd name="connsiteY0" fmla="*/ 409575 h 409575"/>
                <a:gd name="connsiteX1" fmla="*/ 164148 w 197485"/>
                <a:gd name="connsiteY1" fmla="*/ 0 h 409575"/>
                <a:gd name="connsiteX2" fmla="*/ 635 w 197485"/>
                <a:gd name="connsiteY2" fmla="*/ 139700 h 409575"/>
                <a:gd name="connsiteX3" fmla="*/ 173673 w 197485"/>
                <a:gd name="connsiteY3" fmla="*/ 185737 h 409575"/>
              </a:gdLst>
              <a:ahLst/>
              <a:cxnLst>
                <a:cxn ang="0">
                  <a:pos x="connsiteX0" y="connsiteY0"/>
                </a:cxn>
                <a:cxn ang="0">
                  <a:pos x="connsiteX1" y="connsiteY1"/>
                </a:cxn>
                <a:cxn ang="0">
                  <a:pos x="connsiteX2" y="connsiteY2"/>
                </a:cxn>
                <a:cxn ang="0">
                  <a:pos x="connsiteX3" y="connsiteY3"/>
                </a:cxn>
              </a:cxnLst>
              <a:rect l="l" t="t" r="r" b="b"/>
              <a:pathLst>
                <a:path w="197485" h="409575">
                  <a:moveTo>
                    <a:pt x="197485" y="409575"/>
                  </a:moveTo>
                  <a:lnTo>
                    <a:pt x="164148" y="0"/>
                  </a:lnTo>
                  <a:cubicBezTo>
                    <a:pt x="76836" y="0"/>
                    <a:pt x="-8214" y="109993"/>
                    <a:pt x="635" y="139700"/>
                  </a:cubicBezTo>
                  <a:cubicBezTo>
                    <a:pt x="11747" y="177006"/>
                    <a:pt x="114935" y="177800"/>
                    <a:pt x="173673" y="185737"/>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82662" y="3614738"/>
              <a:ext cx="217487" cy="519112"/>
            </a:xfrm>
            <a:custGeom>
              <a:avLst/>
              <a:gdLst>
                <a:gd name="connsiteX0" fmla="*/ 14287 w 195262"/>
                <a:gd name="connsiteY0" fmla="*/ 519112 h 519112"/>
                <a:gd name="connsiteX1" fmla="*/ 195262 w 195262"/>
                <a:gd name="connsiteY1" fmla="*/ 61912 h 519112"/>
                <a:gd name="connsiteX2" fmla="*/ 104775 w 195262"/>
                <a:gd name="connsiteY2" fmla="*/ 185737 h 519112"/>
                <a:gd name="connsiteX3" fmla="*/ 85725 w 195262"/>
                <a:gd name="connsiteY3" fmla="*/ 33337 h 519112"/>
                <a:gd name="connsiteX4" fmla="*/ 0 w 195262"/>
                <a:gd name="connsiteY4" fmla="*/ 138112 h 519112"/>
                <a:gd name="connsiteX5" fmla="*/ 28575 w 195262"/>
                <a:gd name="connsiteY5" fmla="*/ 0 h 519112"/>
                <a:gd name="connsiteX0" fmla="*/ 14287 w 195262"/>
                <a:gd name="connsiteY0" fmla="*/ 519112 h 519112"/>
                <a:gd name="connsiteX1" fmla="*/ 195262 w 195262"/>
                <a:gd name="connsiteY1" fmla="*/ 61912 h 519112"/>
                <a:gd name="connsiteX2" fmla="*/ 69850 w 195262"/>
                <a:gd name="connsiteY2" fmla="*/ 192087 h 519112"/>
                <a:gd name="connsiteX3" fmla="*/ 85725 w 195262"/>
                <a:gd name="connsiteY3" fmla="*/ 33337 h 519112"/>
                <a:gd name="connsiteX4" fmla="*/ 0 w 195262"/>
                <a:gd name="connsiteY4" fmla="*/ 138112 h 519112"/>
                <a:gd name="connsiteX5" fmla="*/ 28575 w 195262"/>
                <a:gd name="connsiteY5" fmla="*/ 0 h 519112"/>
                <a:gd name="connsiteX0" fmla="*/ 36512 w 217487"/>
                <a:gd name="connsiteY0" fmla="*/ 519112 h 519112"/>
                <a:gd name="connsiteX1" fmla="*/ 217487 w 217487"/>
                <a:gd name="connsiteY1" fmla="*/ 61912 h 519112"/>
                <a:gd name="connsiteX2" fmla="*/ 92075 w 217487"/>
                <a:gd name="connsiteY2" fmla="*/ 192087 h 519112"/>
                <a:gd name="connsiteX3" fmla="*/ 107950 w 217487"/>
                <a:gd name="connsiteY3" fmla="*/ 33337 h 519112"/>
                <a:gd name="connsiteX4" fmla="*/ 0 w 217487"/>
                <a:gd name="connsiteY4" fmla="*/ 138112 h 519112"/>
                <a:gd name="connsiteX5" fmla="*/ 50800 w 217487"/>
                <a:gd name="connsiteY5" fmla="*/ 0 h 519112"/>
                <a:gd name="connsiteX0" fmla="*/ 36512 w 217487"/>
                <a:gd name="connsiteY0" fmla="*/ 519112 h 519112"/>
                <a:gd name="connsiteX1" fmla="*/ 217487 w 217487"/>
                <a:gd name="connsiteY1" fmla="*/ 61912 h 519112"/>
                <a:gd name="connsiteX2" fmla="*/ 92075 w 217487"/>
                <a:gd name="connsiteY2" fmla="*/ 192087 h 519112"/>
                <a:gd name="connsiteX3" fmla="*/ 107950 w 217487"/>
                <a:gd name="connsiteY3" fmla="*/ 33337 h 519112"/>
                <a:gd name="connsiteX4" fmla="*/ 0 w 217487"/>
                <a:gd name="connsiteY4" fmla="*/ 138112 h 519112"/>
                <a:gd name="connsiteX5" fmla="*/ 34925 w 217487"/>
                <a:gd name="connsiteY5" fmla="*/ 0 h 519112"/>
                <a:gd name="connsiteX0" fmla="*/ 36512 w 217487"/>
                <a:gd name="connsiteY0" fmla="*/ 519112 h 519112"/>
                <a:gd name="connsiteX1" fmla="*/ 217487 w 217487"/>
                <a:gd name="connsiteY1" fmla="*/ 61912 h 519112"/>
                <a:gd name="connsiteX2" fmla="*/ 92075 w 217487"/>
                <a:gd name="connsiteY2" fmla="*/ 192087 h 519112"/>
                <a:gd name="connsiteX3" fmla="*/ 107950 w 217487"/>
                <a:gd name="connsiteY3" fmla="*/ 33337 h 519112"/>
                <a:gd name="connsiteX4" fmla="*/ 0 w 217487"/>
                <a:gd name="connsiteY4" fmla="*/ 138112 h 519112"/>
                <a:gd name="connsiteX5" fmla="*/ 34925 w 217487"/>
                <a:gd name="connsiteY5" fmla="*/ 0 h 519112"/>
                <a:gd name="connsiteX0" fmla="*/ 36512 w 217487"/>
                <a:gd name="connsiteY0" fmla="*/ 519112 h 519112"/>
                <a:gd name="connsiteX1" fmla="*/ 217487 w 217487"/>
                <a:gd name="connsiteY1" fmla="*/ 61912 h 519112"/>
                <a:gd name="connsiteX2" fmla="*/ 92075 w 217487"/>
                <a:gd name="connsiteY2" fmla="*/ 192087 h 519112"/>
                <a:gd name="connsiteX3" fmla="*/ 107950 w 217487"/>
                <a:gd name="connsiteY3" fmla="*/ 33337 h 519112"/>
                <a:gd name="connsiteX4" fmla="*/ 0 w 217487"/>
                <a:gd name="connsiteY4" fmla="*/ 138112 h 519112"/>
                <a:gd name="connsiteX5" fmla="*/ 34925 w 217487"/>
                <a:gd name="connsiteY5" fmla="*/ 0 h 51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487" h="519112">
                  <a:moveTo>
                    <a:pt x="36512" y="519112"/>
                  </a:moveTo>
                  <a:cubicBezTo>
                    <a:pt x="138112" y="334962"/>
                    <a:pt x="166687" y="233362"/>
                    <a:pt x="217487" y="61912"/>
                  </a:cubicBezTo>
                  <a:lnTo>
                    <a:pt x="92075" y="192087"/>
                  </a:lnTo>
                  <a:lnTo>
                    <a:pt x="107950" y="33337"/>
                  </a:lnTo>
                  <a:lnTo>
                    <a:pt x="0" y="138112"/>
                  </a:lnTo>
                  <a:lnTo>
                    <a:pt x="34925" y="0"/>
                  </a:ln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921125" y="3490912"/>
              <a:ext cx="236538" cy="428625"/>
            </a:xfrm>
            <a:custGeom>
              <a:avLst/>
              <a:gdLst>
                <a:gd name="connsiteX0" fmla="*/ 233363 w 233363"/>
                <a:gd name="connsiteY0" fmla="*/ 357187 h 400050"/>
                <a:gd name="connsiteX1" fmla="*/ 152400 w 233363"/>
                <a:gd name="connsiteY1" fmla="*/ 33337 h 400050"/>
                <a:gd name="connsiteX2" fmla="*/ 171450 w 233363"/>
                <a:gd name="connsiteY2" fmla="*/ 100012 h 400050"/>
                <a:gd name="connsiteX3" fmla="*/ 0 w 233363"/>
                <a:gd name="connsiteY3" fmla="*/ 0 h 400050"/>
                <a:gd name="connsiteX4" fmla="*/ 57150 w 233363"/>
                <a:gd name="connsiteY4" fmla="*/ 400050 h 400050"/>
                <a:gd name="connsiteX5" fmla="*/ 23813 w 233363"/>
                <a:gd name="connsiteY5" fmla="*/ 147637 h 400050"/>
                <a:gd name="connsiteX6" fmla="*/ 190500 w 233363"/>
                <a:gd name="connsiteY6" fmla="*/ 200025 h 400050"/>
                <a:gd name="connsiteX0" fmla="*/ 236538 w 236538"/>
                <a:gd name="connsiteY0" fmla="*/ 385762 h 428625"/>
                <a:gd name="connsiteX1" fmla="*/ 155575 w 236538"/>
                <a:gd name="connsiteY1" fmla="*/ 61912 h 428625"/>
                <a:gd name="connsiteX2" fmla="*/ 174625 w 236538"/>
                <a:gd name="connsiteY2" fmla="*/ 128587 h 428625"/>
                <a:gd name="connsiteX3" fmla="*/ 0 w 236538"/>
                <a:gd name="connsiteY3" fmla="*/ 0 h 428625"/>
                <a:gd name="connsiteX4" fmla="*/ 60325 w 236538"/>
                <a:gd name="connsiteY4" fmla="*/ 428625 h 428625"/>
                <a:gd name="connsiteX5" fmla="*/ 26988 w 236538"/>
                <a:gd name="connsiteY5" fmla="*/ 176212 h 428625"/>
                <a:gd name="connsiteX6" fmla="*/ 193675 w 236538"/>
                <a:gd name="connsiteY6" fmla="*/ 228600 h 428625"/>
                <a:gd name="connsiteX0" fmla="*/ 236538 w 236538"/>
                <a:gd name="connsiteY0" fmla="*/ 385762 h 428625"/>
                <a:gd name="connsiteX1" fmla="*/ 155575 w 236538"/>
                <a:gd name="connsiteY1" fmla="*/ 61912 h 428625"/>
                <a:gd name="connsiteX2" fmla="*/ 174625 w 236538"/>
                <a:gd name="connsiteY2" fmla="*/ 128587 h 428625"/>
                <a:gd name="connsiteX3" fmla="*/ 9525 w 236538"/>
                <a:gd name="connsiteY3" fmla="*/ 68263 h 428625"/>
                <a:gd name="connsiteX4" fmla="*/ 0 w 236538"/>
                <a:gd name="connsiteY4" fmla="*/ 0 h 428625"/>
                <a:gd name="connsiteX5" fmla="*/ 60325 w 236538"/>
                <a:gd name="connsiteY5" fmla="*/ 428625 h 428625"/>
                <a:gd name="connsiteX6" fmla="*/ 26988 w 236538"/>
                <a:gd name="connsiteY6" fmla="*/ 176212 h 428625"/>
                <a:gd name="connsiteX7" fmla="*/ 193675 w 236538"/>
                <a:gd name="connsiteY7" fmla="*/ 22860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538" h="428625">
                  <a:moveTo>
                    <a:pt x="236538" y="385762"/>
                  </a:moveTo>
                  <a:lnTo>
                    <a:pt x="155575" y="61912"/>
                  </a:lnTo>
                  <a:lnTo>
                    <a:pt x="174625" y="128587"/>
                  </a:lnTo>
                  <a:cubicBezTo>
                    <a:pt x="143933" y="107421"/>
                    <a:pt x="40217" y="89429"/>
                    <a:pt x="9525" y="68263"/>
                  </a:cubicBezTo>
                  <a:lnTo>
                    <a:pt x="0" y="0"/>
                  </a:lnTo>
                  <a:lnTo>
                    <a:pt x="60325" y="428625"/>
                  </a:lnTo>
                  <a:lnTo>
                    <a:pt x="26988" y="176212"/>
                  </a:lnTo>
                  <a:lnTo>
                    <a:pt x="193675" y="228600"/>
                  </a:ln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066991" y="3543300"/>
              <a:ext cx="238184" cy="461963"/>
            </a:xfrm>
            <a:custGeom>
              <a:avLst/>
              <a:gdLst>
                <a:gd name="connsiteX0" fmla="*/ 204788 w 238125"/>
                <a:gd name="connsiteY0" fmla="*/ 461963 h 461963"/>
                <a:gd name="connsiteX1" fmla="*/ 109538 w 238125"/>
                <a:gd name="connsiteY1" fmla="*/ 0 h 461963"/>
                <a:gd name="connsiteX2" fmla="*/ 138113 w 238125"/>
                <a:gd name="connsiteY2" fmla="*/ 133350 h 461963"/>
                <a:gd name="connsiteX3" fmla="*/ 214313 w 238125"/>
                <a:gd name="connsiteY3" fmla="*/ 38100 h 461963"/>
                <a:gd name="connsiteX4" fmla="*/ 0 w 238125"/>
                <a:gd name="connsiteY4" fmla="*/ 276225 h 461963"/>
                <a:gd name="connsiteX5" fmla="*/ 238125 w 238125"/>
                <a:gd name="connsiteY5" fmla="*/ 252413 h 461963"/>
                <a:gd name="connsiteX0" fmla="*/ 204847 w 238184"/>
                <a:gd name="connsiteY0" fmla="*/ 461963 h 461963"/>
                <a:gd name="connsiteX1" fmla="*/ 109597 w 238184"/>
                <a:gd name="connsiteY1" fmla="*/ 0 h 461963"/>
                <a:gd name="connsiteX2" fmla="*/ 138172 w 238184"/>
                <a:gd name="connsiteY2" fmla="*/ 133350 h 461963"/>
                <a:gd name="connsiteX3" fmla="*/ 214372 w 238184"/>
                <a:gd name="connsiteY3" fmla="*/ 38100 h 461963"/>
                <a:gd name="connsiteX4" fmla="*/ 59 w 238184"/>
                <a:gd name="connsiteY4" fmla="*/ 276225 h 461963"/>
                <a:gd name="connsiteX5" fmla="*/ 238184 w 238184"/>
                <a:gd name="connsiteY5" fmla="*/ 252413 h 461963"/>
                <a:gd name="connsiteX0" fmla="*/ 204847 w 238184"/>
                <a:gd name="connsiteY0" fmla="*/ 461963 h 461963"/>
                <a:gd name="connsiteX1" fmla="*/ 109597 w 238184"/>
                <a:gd name="connsiteY1" fmla="*/ 0 h 461963"/>
                <a:gd name="connsiteX2" fmla="*/ 131822 w 238184"/>
                <a:gd name="connsiteY2" fmla="*/ 120650 h 461963"/>
                <a:gd name="connsiteX3" fmla="*/ 214372 w 238184"/>
                <a:gd name="connsiteY3" fmla="*/ 38100 h 461963"/>
                <a:gd name="connsiteX4" fmla="*/ 59 w 238184"/>
                <a:gd name="connsiteY4" fmla="*/ 276225 h 461963"/>
                <a:gd name="connsiteX5" fmla="*/ 238184 w 238184"/>
                <a:gd name="connsiteY5" fmla="*/ 252413 h 461963"/>
                <a:gd name="connsiteX0" fmla="*/ 204847 w 238184"/>
                <a:gd name="connsiteY0" fmla="*/ 461963 h 461963"/>
                <a:gd name="connsiteX1" fmla="*/ 109597 w 238184"/>
                <a:gd name="connsiteY1" fmla="*/ 0 h 461963"/>
                <a:gd name="connsiteX2" fmla="*/ 131822 w 238184"/>
                <a:gd name="connsiteY2" fmla="*/ 120650 h 461963"/>
                <a:gd name="connsiteX3" fmla="*/ 214372 w 238184"/>
                <a:gd name="connsiteY3" fmla="*/ 38100 h 461963"/>
                <a:gd name="connsiteX4" fmla="*/ 59 w 238184"/>
                <a:gd name="connsiteY4" fmla="*/ 276225 h 461963"/>
                <a:gd name="connsiteX5" fmla="*/ 238184 w 238184"/>
                <a:gd name="connsiteY5" fmla="*/ 252413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84" h="461963">
                  <a:moveTo>
                    <a:pt x="204847" y="461963"/>
                  </a:moveTo>
                  <a:lnTo>
                    <a:pt x="109597" y="0"/>
                  </a:lnTo>
                  <a:lnTo>
                    <a:pt x="131822" y="120650"/>
                  </a:lnTo>
                  <a:lnTo>
                    <a:pt x="214372" y="38100"/>
                  </a:lnTo>
                  <a:cubicBezTo>
                    <a:pt x="191353" y="61912"/>
                    <a:pt x="-3910" y="240506"/>
                    <a:pt x="59" y="276225"/>
                  </a:cubicBezTo>
                  <a:cubicBezTo>
                    <a:pt x="4028" y="311944"/>
                    <a:pt x="123884" y="273050"/>
                    <a:pt x="238184" y="252413"/>
                  </a:cubicBez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3489960" y="3604260"/>
              <a:ext cx="312420" cy="182880"/>
            </a:xfrm>
            <a:custGeom>
              <a:avLst/>
              <a:gdLst>
                <a:gd name="connsiteX0" fmla="*/ 312420 w 312420"/>
                <a:gd name="connsiteY0" fmla="*/ 137160 h 182880"/>
                <a:gd name="connsiteX1" fmla="*/ 60960 w 312420"/>
                <a:gd name="connsiteY1" fmla="*/ 182880 h 182880"/>
                <a:gd name="connsiteX2" fmla="*/ 160020 w 312420"/>
                <a:gd name="connsiteY2" fmla="*/ 175260 h 182880"/>
                <a:gd name="connsiteX3" fmla="*/ 243840 w 312420"/>
                <a:gd name="connsiteY3" fmla="*/ 0 h 182880"/>
                <a:gd name="connsiteX4" fmla="*/ 0 w 312420"/>
                <a:gd name="connsiteY4" fmla="*/ 15240 h 182880"/>
                <a:gd name="connsiteX0" fmla="*/ 312420 w 312420"/>
                <a:gd name="connsiteY0" fmla="*/ 137160 h 182880"/>
                <a:gd name="connsiteX1" fmla="*/ 60960 w 312420"/>
                <a:gd name="connsiteY1" fmla="*/ 182880 h 182880"/>
                <a:gd name="connsiteX2" fmla="*/ 163195 w 312420"/>
                <a:gd name="connsiteY2" fmla="*/ 168910 h 182880"/>
                <a:gd name="connsiteX3" fmla="*/ 243840 w 312420"/>
                <a:gd name="connsiteY3" fmla="*/ 0 h 182880"/>
                <a:gd name="connsiteX4" fmla="*/ 0 w 312420"/>
                <a:gd name="connsiteY4" fmla="*/ 15240 h 182880"/>
                <a:gd name="connsiteX0" fmla="*/ 312420 w 312420"/>
                <a:gd name="connsiteY0" fmla="*/ 137160 h 182880"/>
                <a:gd name="connsiteX1" fmla="*/ 60960 w 312420"/>
                <a:gd name="connsiteY1" fmla="*/ 182880 h 182880"/>
                <a:gd name="connsiteX2" fmla="*/ 166370 w 312420"/>
                <a:gd name="connsiteY2" fmla="*/ 162560 h 182880"/>
                <a:gd name="connsiteX3" fmla="*/ 243840 w 312420"/>
                <a:gd name="connsiteY3" fmla="*/ 0 h 182880"/>
                <a:gd name="connsiteX4" fmla="*/ 0 w 312420"/>
                <a:gd name="connsiteY4" fmla="*/ 1524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420" h="182880">
                  <a:moveTo>
                    <a:pt x="312420" y="137160"/>
                  </a:moveTo>
                  <a:lnTo>
                    <a:pt x="60960" y="182880"/>
                  </a:lnTo>
                  <a:lnTo>
                    <a:pt x="166370" y="162560"/>
                  </a:lnTo>
                  <a:lnTo>
                    <a:pt x="243840" y="0"/>
                  </a:lnTo>
                  <a:lnTo>
                    <a:pt x="0" y="15240"/>
                  </a:lnTo>
                </a:path>
              </a:pathLst>
            </a:custGeom>
            <a:noFill/>
            <a:ln cap="rnd">
              <a:solidFill>
                <a:srgbClr val="FFFF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314" name="Picture 2" descr="C:\Users\Kris\Downloads\Haza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2" cy="6858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Inscription on the Zakkur Stele, mentioning “Hazael, king of Aram,” from Tell </a:t>
            </a:r>
            <a:r>
              <a:rPr lang="en-US" dirty="0" err="1"/>
              <a:t>Afis</a:t>
            </a:r>
            <a:r>
              <a:rPr lang="en-US" dirty="0"/>
              <a:t>, circa 800 BC</a:t>
            </a:r>
          </a:p>
        </p:txBody>
      </p:sp>
      <p:sp>
        <p:nvSpPr>
          <p:cNvPr id="3" name="Text Placeholder 2"/>
          <p:cNvSpPr>
            <a:spLocks noGrp="1"/>
          </p:cNvSpPr>
          <p:nvPr>
            <p:ph type="body" sz="quarter" idx="12"/>
          </p:nvPr>
        </p:nvSpPr>
        <p:spPr/>
        <p:txBody>
          <a:bodyPr/>
          <a:lstStyle/>
          <a:p>
            <a:r>
              <a:rPr lang="en-US" dirty="0"/>
              <a:t>8:15</a:t>
            </a:r>
          </a:p>
        </p:txBody>
      </p:sp>
      <p:sp>
        <p:nvSpPr>
          <p:cNvPr id="4" name="Title 3"/>
          <p:cNvSpPr>
            <a:spLocks noGrp="1"/>
          </p:cNvSpPr>
          <p:nvPr>
            <p:ph type="title"/>
          </p:nvPr>
        </p:nvSpPr>
        <p:spPr/>
        <p:txBody>
          <a:bodyPr/>
          <a:lstStyle/>
          <a:p>
            <a:r>
              <a:rPr lang="en-US" dirty="0"/>
              <a:t>Then Hazael became king in his place</a:t>
            </a:r>
          </a:p>
        </p:txBody>
      </p:sp>
    </p:spTree>
    <p:extLst>
      <p:ext uri="{BB962C8B-B14F-4D97-AF65-F5344CB8AC3E}">
        <p14:creationId xmlns:p14="http://schemas.microsoft.com/office/powerpoint/2010/main" val="2066085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Chronology chart of the reign of King </a:t>
            </a:r>
            <a:r>
              <a:rPr lang="en-US" dirty="0" err="1"/>
              <a:t>Jehoram</a:t>
            </a:r>
            <a:endParaRPr lang="en-US" dirty="0"/>
          </a:p>
        </p:txBody>
      </p:sp>
      <p:sp>
        <p:nvSpPr>
          <p:cNvPr id="3" name="Text Placeholder 2"/>
          <p:cNvSpPr>
            <a:spLocks noGrp="1"/>
          </p:cNvSpPr>
          <p:nvPr>
            <p:ph type="body" sz="quarter" idx="12"/>
          </p:nvPr>
        </p:nvSpPr>
        <p:spPr/>
        <p:txBody>
          <a:bodyPr/>
          <a:lstStyle/>
          <a:p>
            <a:r>
              <a:rPr lang="en-US" dirty="0"/>
              <a:t>8:17</a:t>
            </a:r>
          </a:p>
        </p:txBody>
      </p:sp>
      <p:sp>
        <p:nvSpPr>
          <p:cNvPr id="4" name="Title 3"/>
          <p:cNvSpPr>
            <a:spLocks noGrp="1"/>
          </p:cNvSpPr>
          <p:nvPr>
            <p:ph type="title"/>
          </p:nvPr>
        </p:nvSpPr>
        <p:spPr/>
        <p:txBody>
          <a:bodyPr/>
          <a:lstStyle/>
          <a:p>
            <a:r>
              <a:rPr lang="en-US" dirty="0"/>
              <a:t>He was thirty-two years old when he became king, and he reigned eight years in Jerusalem</a:t>
            </a:r>
          </a:p>
        </p:txBody>
      </p:sp>
      <p:pic>
        <p:nvPicPr>
          <p:cNvPr id="5" name="Picture 4" descr="4. Pane 900-8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2715768"/>
          </a:xfrm>
          <a:prstGeom prst="rect">
            <a:avLst/>
          </a:prstGeom>
        </p:spPr>
      </p:pic>
      <p:pic>
        <p:nvPicPr>
          <p:cNvPr id="6" name="Picture 5" descr="5. Pane 850-8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76600"/>
            <a:ext cx="9144000" cy="3264408"/>
          </a:xfrm>
          <a:prstGeom prst="rect">
            <a:avLst/>
          </a:prstGeom>
        </p:spPr>
      </p:pic>
      <p:sp>
        <p:nvSpPr>
          <p:cNvPr id="13" name="Rectangle 12"/>
          <p:cNvSpPr/>
          <p:nvPr/>
        </p:nvSpPr>
        <p:spPr>
          <a:xfrm>
            <a:off x="7620000" y="609600"/>
            <a:ext cx="1143000" cy="1905000"/>
          </a:xfrm>
          <a:prstGeom prst="rect">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prstClr val="black"/>
              </a:solidFill>
              <a:latin typeface="Calibri"/>
            </a:endParaRPr>
          </a:p>
        </p:txBody>
      </p:sp>
      <p:sp>
        <p:nvSpPr>
          <p:cNvPr id="14" name="Rectangle 13"/>
          <p:cNvSpPr/>
          <p:nvPr/>
        </p:nvSpPr>
        <p:spPr>
          <a:xfrm>
            <a:off x="304800" y="3276600"/>
            <a:ext cx="2286000" cy="2209800"/>
          </a:xfrm>
          <a:prstGeom prst="rect">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fontAlgn="base">
              <a:spcBef>
                <a:spcPct val="0"/>
              </a:spcBef>
              <a:spcAft>
                <a:spcPct val="0"/>
              </a:spcAft>
            </a:pPr>
            <a:endParaRPr lang="en-US" sz="2400" kern="0">
              <a:solidFill>
                <a:prstClr val="black"/>
              </a:solidFill>
              <a:latin typeface="Calibri"/>
            </a:endParaRPr>
          </a:p>
        </p:txBody>
      </p:sp>
    </p:spTree>
    <p:extLst>
      <p:ext uri="{BB962C8B-B14F-4D97-AF65-F5344CB8AC3E}">
        <p14:creationId xmlns:p14="http://schemas.microsoft.com/office/powerpoint/2010/main" val="132692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cuments\Bolen\02 HVHL\46 Traditional Life and Customs\Travel\Bedouin wedding, Bedouin family moving, mat013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Bedouin family on the move, circa 1910</a:t>
            </a:r>
          </a:p>
        </p:txBody>
      </p:sp>
      <p:sp>
        <p:nvSpPr>
          <p:cNvPr id="3" name="Text Placeholder 2"/>
          <p:cNvSpPr>
            <a:spLocks noGrp="1"/>
          </p:cNvSpPr>
          <p:nvPr>
            <p:ph type="body" sz="quarter" idx="12"/>
          </p:nvPr>
        </p:nvSpPr>
        <p:spPr/>
        <p:txBody>
          <a:bodyPr/>
          <a:lstStyle/>
          <a:p>
            <a:r>
              <a:rPr lang="en-US" dirty="0"/>
              <a:t>8:1</a:t>
            </a:r>
          </a:p>
        </p:txBody>
      </p:sp>
      <p:sp>
        <p:nvSpPr>
          <p:cNvPr id="4" name="Title 3"/>
          <p:cNvSpPr>
            <a:spLocks noGrp="1"/>
          </p:cNvSpPr>
          <p:nvPr>
            <p:ph type="title"/>
          </p:nvPr>
        </p:nvSpPr>
        <p:spPr/>
        <p:txBody>
          <a:bodyPr/>
          <a:lstStyle/>
          <a:p>
            <a:r>
              <a:rPr lang="en-US" dirty="0"/>
              <a:t>And he said, “Get up, along with your household, and go live wherever you can”</a:t>
            </a:r>
          </a:p>
        </p:txBody>
      </p:sp>
    </p:spTree>
    <p:extLst>
      <p:ext uri="{BB962C8B-B14F-4D97-AF65-F5344CB8AC3E}">
        <p14:creationId xmlns:p14="http://schemas.microsoft.com/office/powerpoint/2010/main" val="39991354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4. Pane 900-850.jpg"/>
          <p:cNvPicPr>
            <a:picLocks noChangeAspect="1"/>
          </p:cNvPicPr>
          <p:nvPr/>
        </p:nvPicPr>
        <p:blipFill rotWithShape="1">
          <a:blip r:embed="rId3">
            <a:extLst>
              <a:ext uri="{28A0092B-C50C-407E-A947-70E740481C1C}">
                <a14:useLocalDpi xmlns:a14="http://schemas.microsoft.com/office/drawing/2010/main" val="0"/>
              </a:ext>
            </a:extLst>
          </a:blip>
          <a:srcRect l="52712"/>
          <a:stretch/>
        </p:blipFill>
        <p:spPr>
          <a:xfrm>
            <a:off x="0" y="685800"/>
            <a:ext cx="9143999" cy="5743106"/>
          </a:xfrm>
          <a:prstGeom prst="rect">
            <a:avLst/>
          </a:prstGeom>
        </p:spPr>
      </p:pic>
      <p:sp>
        <p:nvSpPr>
          <p:cNvPr id="2" name="Text Placeholder 1"/>
          <p:cNvSpPr>
            <a:spLocks noGrp="1"/>
          </p:cNvSpPr>
          <p:nvPr>
            <p:ph type="body" sz="quarter" idx="10"/>
          </p:nvPr>
        </p:nvSpPr>
        <p:spPr/>
        <p:txBody>
          <a:bodyPr/>
          <a:lstStyle/>
          <a:p>
            <a:r>
              <a:rPr lang="en-US" dirty="0"/>
              <a:t>Chronology chart of the reign of King </a:t>
            </a:r>
            <a:r>
              <a:rPr lang="en-US" dirty="0" err="1"/>
              <a:t>Jehoram</a:t>
            </a:r>
            <a:endParaRPr lang="en-US" dirty="0"/>
          </a:p>
        </p:txBody>
      </p:sp>
      <p:sp>
        <p:nvSpPr>
          <p:cNvPr id="3" name="Text Placeholder 2"/>
          <p:cNvSpPr>
            <a:spLocks noGrp="1"/>
          </p:cNvSpPr>
          <p:nvPr>
            <p:ph type="body" sz="quarter" idx="12"/>
          </p:nvPr>
        </p:nvSpPr>
        <p:spPr/>
        <p:txBody>
          <a:bodyPr/>
          <a:lstStyle/>
          <a:p>
            <a:r>
              <a:rPr lang="en-US" dirty="0"/>
              <a:t>8:16</a:t>
            </a:r>
          </a:p>
        </p:txBody>
      </p:sp>
      <p:sp>
        <p:nvSpPr>
          <p:cNvPr id="4" name="Title 3"/>
          <p:cNvSpPr>
            <a:spLocks noGrp="1"/>
          </p:cNvSpPr>
          <p:nvPr>
            <p:ph type="title"/>
          </p:nvPr>
        </p:nvSpPr>
        <p:spPr/>
        <p:txBody>
          <a:bodyPr/>
          <a:lstStyle/>
          <a:p>
            <a:r>
              <a:rPr lang="en-US" dirty="0"/>
              <a:t>In the fifth year of Joram the son of Ahab . . . Jehoram the son of Jehoshaphat became king</a:t>
            </a:r>
          </a:p>
        </p:txBody>
      </p:sp>
    </p:spTree>
    <p:extLst>
      <p:ext uri="{BB962C8B-B14F-4D97-AF65-F5344CB8AC3E}">
        <p14:creationId xmlns:p14="http://schemas.microsoft.com/office/powerpoint/2010/main" val="29894041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Chronology charts of the reign of King Jehoram</a:t>
            </a:r>
          </a:p>
        </p:txBody>
      </p:sp>
      <p:sp>
        <p:nvSpPr>
          <p:cNvPr id="3" name="Text Placeholder 2"/>
          <p:cNvSpPr>
            <a:spLocks noGrp="1"/>
          </p:cNvSpPr>
          <p:nvPr>
            <p:ph type="body" sz="quarter" idx="12"/>
          </p:nvPr>
        </p:nvSpPr>
        <p:spPr/>
        <p:txBody>
          <a:bodyPr/>
          <a:lstStyle/>
          <a:p>
            <a:r>
              <a:rPr lang="en-US" dirty="0"/>
              <a:t>8:17</a:t>
            </a:r>
          </a:p>
        </p:txBody>
      </p:sp>
      <p:sp>
        <p:nvSpPr>
          <p:cNvPr id="4" name="Title 3"/>
          <p:cNvSpPr>
            <a:spLocks noGrp="1"/>
          </p:cNvSpPr>
          <p:nvPr>
            <p:ph type="title"/>
          </p:nvPr>
        </p:nvSpPr>
        <p:spPr/>
        <p:txBody>
          <a:bodyPr/>
          <a:lstStyle/>
          <a:p>
            <a:r>
              <a:rPr lang="en-US" dirty="0"/>
              <a:t>He was thirty-two years old when he became king, and he reigned eight years in Jerusalem</a:t>
            </a:r>
          </a:p>
        </p:txBody>
      </p:sp>
      <p:pic>
        <p:nvPicPr>
          <p:cNvPr id="5" name="Picture 4" descr="Screen Shot 2016-01-18 at 3.47.45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657600"/>
            <a:ext cx="4292957" cy="1219200"/>
          </a:xfrm>
          <a:prstGeom prst="rect">
            <a:avLst/>
          </a:prstGeom>
          <a:ln>
            <a:noFill/>
          </a:ln>
          <a:effectLst>
            <a:outerShdw blurRad="292100" dist="139700" dir="2700000" algn="tl" rotWithShape="0">
              <a:srgbClr val="333333">
                <a:alpha val="65000"/>
              </a:srgbClr>
            </a:outerShdw>
          </a:effectLst>
        </p:spPr>
      </p:pic>
      <p:pic>
        <p:nvPicPr>
          <p:cNvPr id="6" name="Picture 5" descr="Screen Shot 2016-01-26 at 1.03.58 P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828800"/>
            <a:ext cx="2794519" cy="1600200"/>
          </a:xfrm>
          <a:prstGeom prst="rect">
            <a:avLst/>
          </a:prstGeom>
        </p:spPr>
      </p:pic>
      <p:pic>
        <p:nvPicPr>
          <p:cNvPr id="7" name="Picture 6" descr="Dynasties of Israel and Judah.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29200"/>
            <a:ext cx="8915400" cy="1001795"/>
          </a:xfrm>
          <a:prstGeom prst="rect">
            <a:avLst/>
          </a:prstGeom>
        </p:spPr>
      </p:pic>
      <p:pic>
        <p:nvPicPr>
          <p:cNvPr id="8" name="Picture 7" descr="Screen Shot 2016-01-27 at 3.46.43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524000"/>
            <a:ext cx="4631003" cy="3288012"/>
          </a:xfrm>
          <a:prstGeom prst="rect">
            <a:avLst/>
          </a:prstGeom>
        </p:spPr>
      </p:pic>
    </p:spTree>
    <p:extLst>
      <p:ext uri="{BB962C8B-B14F-4D97-AF65-F5344CB8AC3E}">
        <p14:creationId xmlns:p14="http://schemas.microsoft.com/office/powerpoint/2010/main" val="4901666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ngs of Israel street sign in Jerusalem, tb091902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“Kings of Israel Street” sign in Jerusalem</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And he walked in the way of the kings of Israel, as did the house of Ahab</a:t>
            </a:r>
          </a:p>
        </p:txBody>
      </p:sp>
    </p:spTree>
    <p:extLst>
      <p:ext uri="{BB962C8B-B14F-4D97-AF65-F5344CB8AC3E}">
        <p14:creationId xmlns:p14="http://schemas.microsoft.com/office/powerpoint/2010/main" val="27693179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cuments\Bolen\PCB size\Louvre-pcb\Levant\Bronze statuette of Baal with lightning, from Ras Shamra-Ugarit, 14th-12th c BC, tb0927195213.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t="1112"/>
          <a:stretch/>
        </p:blipFill>
        <p:spPr bwMode="auto">
          <a:xfrm>
            <a:off x="2055019" y="0"/>
            <a:ext cx="5033962"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Bronze statuette of the Canaanite god Baal, from Ugarit, circa 13th century BC</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And he walked in the way of the kings of Israel, as did the house of Ahab</a:t>
            </a:r>
          </a:p>
        </p:txBody>
      </p:sp>
    </p:spTree>
    <p:extLst>
      <p:ext uri="{BB962C8B-B14F-4D97-AF65-F5344CB8AC3E}">
        <p14:creationId xmlns:p14="http://schemas.microsoft.com/office/powerpoint/2010/main" val="41865495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cuments\Bolen\04 0Adds 2012\Israel2016\19 Museums\Pontifical Biblical Institute Museum-pcb\Judahite fertility figurine, tb0611169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829" y="140732"/>
            <a:ext cx="4088343" cy="6488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Judahite fertility figurine, probably representing Asherah, Iron Age II, circa 800–586 BC</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And he walked in the way of the kings of Israel, as did the house of Ahab</a:t>
            </a:r>
          </a:p>
        </p:txBody>
      </p:sp>
    </p:spTree>
    <p:extLst>
      <p:ext uri="{BB962C8B-B14F-4D97-AF65-F5344CB8AC3E}">
        <p14:creationId xmlns:p14="http://schemas.microsoft.com/office/powerpoint/2010/main" val="7360678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Schick-pcb\Artifacts-pcb\Asherah in house shrine, idolatrous figurine, as021706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080" y="57150"/>
            <a:ext cx="5201841" cy="656786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Asherah figurine in a house shrine, Iron Age II, circa 1000–586 BC</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And he walked in the way of the kings of Israel, as did the house of Ahab</a:t>
            </a:r>
          </a:p>
        </p:txBody>
      </p:sp>
    </p:spTree>
    <p:extLst>
      <p:ext uri="{BB962C8B-B14F-4D97-AF65-F5344CB8AC3E}">
        <p14:creationId xmlns:p14="http://schemas.microsoft.com/office/powerpoint/2010/main" val="26867016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1b PLBL, PCB size\01 Galilee and the North\Dan\Dan high place of Jeroboam, tb011500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High place of Jeroboam at Dan</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And he walked in the way of the kings of Israel, as did the house of Ahab</a:t>
            </a:r>
          </a:p>
        </p:txBody>
      </p:sp>
    </p:spTree>
    <p:extLst>
      <p:ext uri="{BB962C8B-B14F-4D97-AF65-F5344CB8AC3E}">
        <p14:creationId xmlns:p14="http://schemas.microsoft.com/office/powerpoint/2010/main" val="7477237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Omride</a:t>
            </a:r>
            <a:r>
              <a:rPr lang="en-US" dirty="0"/>
              <a:t> and Davidic family tree, circa 900–800 BC</a:t>
            </a:r>
          </a:p>
        </p:txBody>
      </p:sp>
      <p:sp>
        <p:nvSpPr>
          <p:cNvPr id="3" name="Text Placeholder 2"/>
          <p:cNvSpPr>
            <a:spLocks noGrp="1"/>
          </p:cNvSpPr>
          <p:nvPr>
            <p:ph type="body" sz="quarter" idx="12"/>
          </p:nvPr>
        </p:nvSpPr>
        <p:spPr/>
        <p:txBody>
          <a:bodyPr/>
          <a:lstStyle/>
          <a:p>
            <a:r>
              <a:rPr lang="en-US" dirty="0"/>
              <a:t>8:18</a:t>
            </a:r>
          </a:p>
        </p:txBody>
      </p:sp>
      <p:sp>
        <p:nvSpPr>
          <p:cNvPr id="4" name="Title 3"/>
          <p:cNvSpPr>
            <a:spLocks noGrp="1"/>
          </p:cNvSpPr>
          <p:nvPr>
            <p:ph type="title"/>
          </p:nvPr>
        </p:nvSpPr>
        <p:spPr/>
        <p:txBody>
          <a:bodyPr/>
          <a:lstStyle/>
          <a:p>
            <a:r>
              <a:rPr lang="en-US" dirty="0"/>
              <a:t>For he married the daughter of Ahab</a:t>
            </a:r>
          </a:p>
        </p:txBody>
      </p:sp>
      <p:pic>
        <p:nvPicPr>
          <p:cNvPr id="5" name="Picture 4" descr="Omride and Davided Family Tree - c. 910-830 BCE.png"/>
          <p:cNvPicPr>
            <a:picLocks noChangeAspect="1"/>
          </p:cNvPicPr>
          <p:nvPr/>
        </p:nvPicPr>
        <p:blipFill rotWithShape="1">
          <a:blip r:embed="rId3">
            <a:extLst>
              <a:ext uri="{28A0092B-C50C-407E-A947-70E740481C1C}">
                <a14:useLocalDpi xmlns:a14="http://schemas.microsoft.com/office/drawing/2010/main" val="0"/>
              </a:ext>
            </a:extLst>
          </a:blip>
          <a:srcRect t="13608"/>
          <a:stretch/>
        </p:blipFill>
        <p:spPr>
          <a:xfrm>
            <a:off x="53640" y="2057400"/>
            <a:ext cx="8937960" cy="2775521"/>
          </a:xfrm>
          <a:prstGeom prst="rect">
            <a:avLst/>
          </a:prstGeom>
        </p:spPr>
      </p:pic>
    </p:spTree>
    <p:extLst>
      <p:ext uri="{BB962C8B-B14F-4D97-AF65-F5344CB8AC3E}">
        <p14:creationId xmlns:p14="http://schemas.microsoft.com/office/powerpoint/2010/main" val="19979202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Kris\Documents\Bolen\Karum Kanesh, Kultepe, marriage contract, 19th c BC, adr1006067262c.jpg"/>
          <p:cNvPicPr>
            <a:picLocks noChangeAspect="1" noChangeArrowheads="1"/>
          </p:cNvPicPr>
          <p:nvPr/>
        </p:nvPicPr>
        <p:blipFill rotWithShape="1">
          <a:blip r:embed="rId3">
            <a:extLst>
              <a:ext uri="{28A0092B-C50C-407E-A947-70E740481C1C}">
                <a14:useLocalDpi xmlns:a14="http://schemas.microsoft.com/office/drawing/2010/main" val="0"/>
              </a:ext>
            </a:extLst>
          </a:blip>
          <a:srcRect b="1384"/>
          <a:stretch/>
        </p:blipFill>
        <p:spPr bwMode="auto">
          <a:xfrm>
            <a:off x="1343024" y="181074"/>
            <a:ext cx="6731127" cy="667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9B70C75-DCCA-4330-BE15-FA1154B966C5}"/>
              </a:ext>
            </a:extLst>
          </p:cNvPr>
          <p:cNvSpPr>
            <a:spLocks noGrp="1"/>
          </p:cNvSpPr>
          <p:nvPr>
            <p:ph type="body" sz="quarter" idx="10"/>
          </p:nvPr>
        </p:nvSpPr>
        <p:spPr/>
        <p:txBody>
          <a:bodyPr/>
          <a:lstStyle/>
          <a:p>
            <a:r>
              <a:rPr lang="en-US" dirty="0"/>
              <a:t>Marriage contract from </a:t>
            </a:r>
            <a:r>
              <a:rPr lang="en-US" dirty="0" err="1"/>
              <a:t>Kultepe</a:t>
            </a:r>
            <a:r>
              <a:rPr lang="en-US" dirty="0"/>
              <a:t> (</a:t>
            </a:r>
            <a:r>
              <a:rPr lang="en-US" dirty="0" err="1"/>
              <a:t>Kanesh</a:t>
            </a:r>
            <a:r>
              <a:rPr lang="en-US" dirty="0"/>
              <a:t> </a:t>
            </a:r>
            <a:r>
              <a:rPr lang="en-US" dirty="0" err="1"/>
              <a:t>Karum</a:t>
            </a:r>
            <a:r>
              <a:rPr lang="en-US" dirty="0"/>
              <a:t>), 19th century BC</a:t>
            </a:r>
          </a:p>
        </p:txBody>
      </p:sp>
      <p:sp>
        <p:nvSpPr>
          <p:cNvPr id="3" name="Text Placeholder 2">
            <a:extLst>
              <a:ext uri="{FF2B5EF4-FFF2-40B4-BE49-F238E27FC236}">
                <a16:creationId xmlns:a16="http://schemas.microsoft.com/office/drawing/2014/main" id="{BC2C4FC1-B08F-437C-B285-DAE1088829C2}"/>
              </a:ext>
            </a:extLst>
          </p:cNvPr>
          <p:cNvSpPr>
            <a:spLocks noGrp="1"/>
          </p:cNvSpPr>
          <p:nvPr>
            <p:ph type="body" sz="quarter" idx="12"/>
          </p:nvPr>
        </p:nvSpPr>
        <p:spPr/>
        <p:txBody>
          <a:bodyPr/>
          <a:lstStyle/>
          <a:p>
            <a:r>
              <a:rPr lang="en-US" dirty="0"/>
              <a:t>8:18</a:t>
            </a:r>
          </a:p>
        </p:txBody>
      </p:sp>
      <p:sp>
        <p:nvSpPr>
          <p:cNvPr id="4" name="Title 3">
            <a:extLst>
              <a:ext uri="{FF2B5EF4-FFF2-40B4-BE49-F238E27FC236}">
                <a16:creationId xmlns:a16="http://schemas.microsoft.com/office/drawing/2014/main" id="{8C658B2A-A99E-4974-96D0-02BDF481ECA1}"/>
              </a:ext>
            </a:extLst>
          </p:cNvPr>
          <p:cNvSpPr>
            <a:spLocks noGrp="1"/>
          </p:cNvSpPr>
          <p:nvPr>
            <p:ph type="title"/>
          </p:nvPr>
        </p:nvSpPr>
        <p:spPr/>
        <p:txBody>
          <a:bodyPr/>
          <a:lstStyle/>
          <a:p>
            <a:r>
              <a:rPr lang="en-US" dirty="0"/>
              <a:t>For he married the daughter of Ahab</a:t>
            </a:r>
          </a:p>
        </p:txBody>
      </p:sp>
    </p:spTree>
    <p:extLst>
      <p:ext uri="{BB962C8B-B14F-4D97-AF65-F5344CB8AC3E}">
        <p14:creationId xmlns:p14="http://schemas.microsoft.com/office/powerpoint/2010/main" val="33280399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302"/>
          <a:stretch/>
        </p:blipFill>
        <p:spPr>
          <a:xfrm>
            <a:off x="0" y="191386"/>
            <a:ext cx="9144000" cy="6439964"/>
          </a:xfrm>
          <a:prstGeom prst="rect">
            <a:avLst/>
          </a:prstGeom>
        </p:spPr>
      </p:pic>
      <p:sp>
        <p:nvSpPr>
          <p:cNvPr id="2" name="Text Placeholder 1">
            <a:extLst>
              <a:ext uri="{FF2B5EF4-FFF2-40B4-BE49-F238E27FC236}">
                <a16:creationId xmlns:a16="http://schemas.microsoft.com/office/drawing/2014/main" id="{19B70C75-DCCA-4330-BE15-FA1154B966C5}"/>
              </a:ext>
            </a:extLst>
          </p:cNvPr>
          <p:cNvSpPr>
            <a:spLocks noGrp="1"/>
          </p:cNvSpPr>
          <p:nvPr>
            <p:ph type="body" sz="quarter" idx="10"/>
          </p:nvPr>
        </p:nvSpPr>
        <p:spPr/>
        <p:txBody>
          <a:bodyPr/>
          <a:lstStyle/>
          <a:p>
            <a:r>
              <a:rPr lang="en-US" dirty="0"/>
              <a:t>Depiction of a wedding, from Italy, circa 50 BC – AD 50</a:t>
            </a:r>
          </a:p>
        </p:txBody>
      </p:sp>
      <p:sp>
        <p:nvSpPr>
          <p:cNvPr id="3" name="Text Placeholder 2">
            <a:extLst>
              <a:ext uri="{FF2B5EF4-FFF2-40B4-BE49-F238E27FC236}">
                <a16:creationId xmlns:a16="http://schemas.microsoft.com/office/drawing/2014/main" id="{BC2C4FC1-B08F-437C-B285-DAE1088829C2}"/>
              </a:ext>
            </a:extLst>
          </p:cNvPr>
          <p:cNvSpPr>
            <a:spLocks noGrp="1"/>
          </p:cNvSpPr>
          <p:nvPr>
            <p:ph type="body" sz="quarter" idx="12"/>
          </p:nvPr>
        </p:nvSpPr>
        <p:spPr/>
        <p:txBody>
          <a:bodyPr/>
          <a:lstStyle/>
          <a:p>
            <a:r>
              <a:rPr lang="en-US" dirty="0"/>
              <a:t>8:18</a:t>
            </a:r>
          </a:p>
        </p:txBody>
      </p:sp>
      <p:sp>
        <p:nvSpPr>
          <p:cNvPr id="4" name="Title 3">
            <a:extLst>
              <a:ext uri="{FF2B5EF4-FFF2-40B4-BE49-F238E27FC236}">
                <a16:creationId xmlns:a16="http://schemas.microsoft.com/office/drawing/2014/main" id="{8C658B2A-A99E-4974-96D0-02BDF481ECA1}"/>
              </a:ext>
            </a:extLst>
          </p:cNvPr>
          <p:cNvSpPr>
            <a:spLocks noGrp="1"/>
          </p:cNvSpPr>
          <p:nvPr>
            <p:ph type="title"/>
          </p:nvPr>
        </p:nvSpPr>
        <p:spPr/>
        <p:txBody>
          <a:bodyPr/>
          <a:lstStyle/>
          <a:p>
            <a:r>
              <a:rPr lang="en-US" dirty="0"/>
              <a:t>For he married the daughter of Ahab</a:t>
            </a:r>
          </a:p>
        </p:txBody>
      </p:sp>
    </p:spTree>
    <p:extLst>
      <p:ext uri="{BB962C8B-B14F-4D97-AF65-F5344CB8AC3E}">
        <p14:creationId xmlns:p14="http://schemas.microsoft.com/office/powerpoint/2010/main" val="36646084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WINDOWS\Desktop\0 Adds\031500 Philistia\Sr\Tell Miqne, Ekron, tb n031500 sr.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0Images\00Jordan adds\Gilead, Lower\sr\Tell er Rumeith, view nw to Ramtha, possible Ramoth Gilead.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Jordan sr\Gilead\Fields near Ramoth Gilead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City of David aerial from east.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City of David aerial from east.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zoom\Temple Mount and City of David aerial from sw closeup.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zoom\Temple Mount and City of David aerial from sw closeup.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0Jordan adds\Gilead, Lower\sr\Tell er Rumeith, possible Ramoth Gilead, from west.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0Jordan adds\Gilead, Lower\sr\Tell er Rumeith, possible Ramoth Gilead, from east.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Images\00Jordan adds\Gilead, Lower\sr\Tell er Rumeith, possible Ramoth Gilead, excavations, tb060503006.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Images\00Jordan adds\Gilead, Lower\sr\Tell el Husn, possible Ramoth Gilead, from ne.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1563</TotalTime>
  <Words>18704</Words>
  <Application>Microsoft Office PowerPoint</Application>
  <PresentationFormat>On-screen Show (4:3)</PresentationFormat>
  <Paragraphs>1392</Paragraphs>
  <Slides>178</Slides>
  <Notes>178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178</vt:i4>
      </vt:variant>
    </vt:vector>
  </HeadingPairs>
  <TitlesOfParts>
    <vt:vector size="182" baseType="lpstr">
      <vt:lpstr>Arial</vt:lpstr>
      <vt:lpstr>Calibri</vt:lpstr>
      <vt:lpstr>MetSans</vt:lpstr>
      <vt:lpstr>PhotoCompanion</vt:lpstr>
      <vt:lpstr>2 Kings 8</vt:lpstr>
      <vt:lpstr>2 Kings 8</vt:lpstr>
      <vt:lpstr>Now Elisha spoke to the woman whose son he had restored to life</vt:lpstr>
      <vt:lpstr>Now Elisha spoke to the woman whose son he had restored to life</vt:lpstr>
      <vt:lpstr>Now Elisha spoke to the woman whose son he had restored to life</vt:lpstr>
      <vt:lpstr>Now Elisha spoke to the woman whose son he had restored to life</vt:lpstr>
      <vt:lpstr>Now Elisha spoke to the woman whose son he had restored to life</vt:lpstr>
      <vt:lpstr>Now Elisha spoke to the woman whose son he had restored to life</vt:lpstr>
      <vt:lpstr>And he said, “Get up, along with your household, and go live wherever you can”</vt:lpstr>
      <vt:lpstr>For Yahweh has called for a famine, and it will come on the land for seven years</vt:lpstr>
      <vt:lpstr>For Yahweh has called for a famine, and it will come on the land for seven years</vt:lpstr>
      <vt:lpstr>For Yahweh has called for a famine, and it will come on the land for seven years</vt:lpstr>
      <vt:lpstr>She went with her household and stayed in the land of the Philistines for seven years</vt:lpstr>
      <vt:lpstr>She went with her household and stayed in the land of the Philistines for seven years</vt:lpstr>
      <vt:lpstr>She went with her household and stayed in the land of the Philistines for seven years</vt:lpstr>
      <vt:lpstr>She went with her household and stayed in the land of the Philistines for seven years</vt:lpstr>
      <vt:lpstr>She went with her household and stayed in the land of the Philistines for seven years</vt:lpstr>
      <vt:lpstr>She went with her household and stayed in the land of the Philistines for seven years</vt:lpstr>
      <vt:lpstr>After seven years the woman returned from the land of the Philistines</vt:lpstr>
      <vt:lpstr>After seven years the woman returned from the land of the Philistines</vt:lpstr>
      <vt:lpstr>Then she went to appeal to the king for her house and her land</vt:lpstr>
      <vt:lpstr>Then she went to appeal to the king for her house and her land</vt:lpstr>
      <vt:lpstr>Then she went to appeal to the king for her house and her land</vt:lpstr>
      <vt:lpstr>Then she went to appeal to the king for her house and her land</vt:lpstr>
      <vt:lpstr>Then she went to appeal to the king for her house and her land</vt:lpstr>
      <vt:lpstr>Now the king was talking with Gehazi the servant of the man of God</vt:lpstr>
      <vt:lpstr>Now the king was talking with Gehazi the servant of the man of God</vt:lpstr>
      <vt:lpstr>He was saying, “Please tell me all the great things that Elisha has done”</vt:lpstr>
      <vt:lpstr>He was saying, “Please tell me all the great things that Elisha has done”</vt:lpstr>
      <vt:lpstr>He was saying, “Please tell me all the great things that Elisha has done”</vt:lpstr>
      <vt:lpstr>Now he was telling the king how Elisha had brought back to life the one who was dead</vt:lpstr>
      <vt:lpstr>At that very moment the woman and her son appealed to the king for the return of their house</vt:lpstr>
      <vt:lpstr>And Gehazi said, “O king, this is the woman and her son whom Elisha restored to life!”</vt:lpstr>
      <vt:lpstr>So the king appointed an officer for her, saying, “Restore all that was hers”</vt:lpstr>
      <vt:lpstr>So the king appointed an officer for her, saying, “Restore all that was hers”</vt:lpstr>
      <vt:lpstr>So the king appointed an officer for her, saying, “Restore all that was hers”</vt:lpstr>
      <vt:lpstr>So the king appointed an officer for her, saying, “Restore all that was hers”</vt:lpstr>
      <vt:lpstr>Also restore to her the produce of the land from the day that she left until now</vt:lpstr>
      <vt:lpstr>Also restore to her the produce of the land from the day that she left until now</vt:lpstr>
      <vt:lpstr>Also restore to her the produce of the land from the day that she left until now</vt:lpstr>
      <vt:lpstr>Also restore to her the produce of the land from the day that she left until now</vt:lpstr>
      <vt:lpstr>Also restore to her the produce of the land from the day that she left until now</vt:lpstr>
      <vt:lpstr>Also restore to her the produce of the land from the day that she left until now</vt:lpstr>
      <vt:lpstr>Now Elisha came to Damascus. And Ben-hadad the king of Aram was sick</vt:lpstr>
      <vt:lpstr>Now Elisha came to Damascus. And Ben-hadad the king of Aram was sick</vt:lpstr>
      <vt:lpstr>Now Elisha came to Damascus. And Ben-hadad the king of Aram was sick</vt:lpstr>
      <vt:lpstr>Now Elisha came to Damascus. And Ben-hadad the king of Aram was sick</vt:lpstr>
      <vt:lpstr>Now Elisha came to Damascus. And Ben-hadad the king of Aram was sick</vt:lpstr>
      <vt:lpstr>Now Elisha came to Damascus. And Ben-hadad the king of Aram was sick</vt:lpstr>
      <vt:lpstr>Then the king gave orders to Hazael</vt:lpstr>
      <vt:lpstr>Then the king gave orders to Hazael</vt:lpstr>
      <vt:lpstr>Then the king gave orders to Hazael</vt:lpstr>
      <vt:lpstr>He said, “Take a present in your hand, meet the man of God, and inquire of Yahweh by him”</vt:lpstr>
      <vt:lpstr>So Hazael went to meet him and took a present with him, even of every good thing of Damascus</vt:lpstr>
      <vt:lpstr>So Hazael went to meet him and took a present with him, even of every good thing of Damascus</vt:lpstr>
      <vt:lpstr>It amounted to forty camels’ loads</vt:lpstr>
      <vt:lpstr>It amounted to forty camels’ loads</vt:lpstr>
      <vt:lpstr>It amounted to forty camels’ loads</vt:lpstr>
      <vt:lpstr>It amounted to forty camels’ loads</vt:lpstr>
      <vt:lpstr>It amounted to forty camels’ loads</vt:lpstr>
      <vt:lpstr>Elisha said to him, “Tell him he will recover”</vt:lpstr>
      <vt:lpstr>Elisha said to him, “Tell him he will recover, but Yahweh has shown me he will surely die”</vt:lpstr>
      <vt:lpstr>He looked steadily at him until he was ashamed</vt:lpstr>
      <vt:lpstr>Then the man of God wept</vt:lpstr>
      <vt:lpstr>I know the evil that you will do to the sons of Israel. You will set their strongholds on fire</vt:lpstr>
      <vt:lpstr>I know the evil that you will do to the sons of Israel. You will set their strongholds on fire</vt:lpstr>
      <vt:lpstr>I know the evil that you will do to the sons of Israel. You will set their strongholds on fire</vt:lpstr>
      <vt:lpstr>You will kill their young men with the sword</vt:lpstr>
      <vt:lpstr>You will kill their young men with the sword</vt:lpstr>
      <vt:lpstr>You will dash their little ones to pieces </vt:lpstr>
      <vt:lpstr>You will dash their little ones to pieces </vt:lpstr>
      <vt:lpstr>You will dash their little ones to pieces </vt:lpstr>
      <vt:lpstr>You will dash their little ones to pieces </vt:lpstr>
      <vt:lpstr>And you will rip open their pregnant women</vt:lpstr>
      <vt:lpstr>And you will rip open their pregnant women</vt:lpstr>
      <vt:lpstr>And you will rip open their pregnant women</vt:lpstr>
      <vt:lpstr>Hazael said, “But what is your servant, who is but a dog, that he should do this great thing?”</vt:lpstr>
      <vt:lpstr>Hazael said, “But what is your servant, who is but a dog, that he should do this great thing?”</vt:lpstr>
      <vt:lpstr>Hazael said, “But what is your servant, who is but a dog, that he should do this great thing?”</vt:lpstr>
      <vt:lpstr>Elijah answered, “Yahweh has shown me that you will be king over Aram”</vt:lpstr>
      <vt:lpstr>So he left Elisha and returned to his master</vt:lpstr>
      <vt:lpstr>His master said, “What did Elisha say?” And he replied, “He said you would surely recover”</vt:lpstr>
      <vt:lpstr>The next day he took a cloth, dipped it in water, and spread it on his face, so that he died</vt:lpstr>
      <vt:lpstr>Then Hazael became king in his place</vt:lpstr>
      <vt:lpstr>Then Hazael became king in his place</vt:lpstr>
      <vt:lpstr>Then Hazael became king in his place</vt:lpstr>
      <vt:lpstr>Then Hazael became king in his place</vt:lpstr>
      <vt:lpstr>Then Hazael became king in his place</vt:lpstr>
      <vt:lpstr>He was thirty-two years old when he became king, and he reigned eight years in Jerusalem</vt:lpstr>
      <vt:lpstr>In the fifth year of Joram the son of Ahab . . . Jehoram the son of Jehoshaphat became king</vt:lpstr>
      <vt:lpstr>He was thirty-two years old when he became king, and he reigned eight years in Jerusalem</vt:lpstr>
      <vt:lpstr>And he walked in the way of the kings of Israel, as did the house of Ahab</vt:lpstr>
      <vt:lpstr>And he walked in the way of the kings of Israel, as did the house of Ahab</vt:lpstr>
      <vt:lpstr>And he walked in the way of the kings of Israel, as did the house of Ahab</vt:lpstr>
      <vt:lpstr>And he walked in the way of the kings of Israel, as did the house of Ahab</vt:lpstr>
      <vt:lpstr>And he walked in the way of the kings of Israel, as did the house of Ahab</vt:lpstr>
      <vt:lpstr>For he married the daughter of Ahab</vt:lpstr>
      <vt:lpstr>For he married the daughter of Ahab</vt:lpstr>
      <vt:lpstr>For he married the daughter of Ahab</vt:lpstr>
      <vt:lpstr>For he married the daughter of Ahab</vt:lpstr>
      <vt:lpstr>And he did what was evil in the sight of Yahweh</vt:lpstr>
      <vt:lpstr>But Yahweh was not willing to destroy Judah, for the sake of His servant David</vt:lpstr>
      <vt:lpstr>But Yahweh was not willing to destroy Judah, for the sake of His servant David</vt:lpstr>
      <vt:lpstr>For He had promised to give him a lamp always through his sons</vt:lpstr>
      <vt:lpstr>For He had promised to give him a lamp always through his sons</vt:lpstr>
      <vt:lpstr>For He had promised to give him a lamp always through his sons</vt:lpstr>
      <vt:lpstr>For He had promised to give him a lamp always through his sons</vt:lpstr>
      <vt:lpstr>In his days Edom revolted from under the hand of Judah and set up a king of their own</vt:lpstr>
      <vt:lpstr>In his days Edom revolted from under the hand of Judah and set up a king of their own</vt:lpstr>
      <vt:lpstr>In his days Edom revolted from under the hand of Judah and set up a king of their own</vt:lpstr>
      <vt:lpstr>In his days Edom revolted from under the hand of Judah and set up a king of their own</vt:lpstr>
      <vt:lpstr>In his days Edom revolted from under the hand of Judah and set up a king of their own</vt:lpstr>
      <vt:lpstr>In his days Edom revolted from under the hand of Judah and set up a king of their own</vt:lpstr>
      <vt:lpstr>In his days Edom revolted from under the hand of Judah and set up a king of their own</vt:lpstr>
      <vt:lpstr>In his days Edom revolted from under the hand of Judah and set up a king of their own</vt:lpstr>
      <vt:lpstr>In his days Edom revolted from under the hand of Judah and set up a king of their own</vt:lpstr>
      <vt:lpstr>Then Jehoram crossed over to Zair</vt:lpstr>
      <vt:lpstr>Then Jehoram crossed over to Zair</vt:lpstr>
      <vt:lpstr>Then Jehoram crossed over to Zair</vt:lpstr>
      <vt:lpstr>Then Jehoram crossed over to Zair</vt:lpstr>
      <vt:lpstr>Then Jehoram crossed over to Zair</vt:lpstr>
      <vt:lpstr>Then Jehoram crossed over to Zair</vt:lpstr>
      <vt:lpstr>Then Jehoram crossed over to Zair, and all his chariots were with him</vt:lpstr>
      <vt:lpstr>Then Jehoram crossed over to Zair, and all his chariots were with him</vt:lpstr>
      <vt:lpstr>Then he arose by night to strike the Edomites who surrounded him and the chariot captains</vt:lpstr>
      <vt:lpstr>But his army fled to their tents</vt:lpstr>
      <vt:lpstr>But his army fled to their tents</vt:lpstr>
      <vt:lpstr>So Edom has been in revolt against Judah to this day</vt:lpstr>
      <vt:lpstr>So Edom has been in revolt against Judah to this day</vt:lpstr>
      <vt:lpstr>Then Libnah revolted at the same time </vt:lpstr>
      <vt:lpstr>Then Libnah revolted at the same time </vt:lpstr>
      <vt:lpstr>Then Libnah revolted at the same time </vt:lpstr>
      <vt:lpstr>Are not the rest of the acts of Jehoram written in the Book of the Chronicles of the Kings?</vt:lpstr>
      <vt:lpstr>Are not the rest of the acts of Jehoram written in the Book of the Chronicles of the Kings?</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So Jehoram slept with his fathers and was buried with his fathers in the city of David</vt:lpstr>
      <vt:lpstr>And Ahaziah his son became king in his place</vt:lpstr>
      <vt:lpstr>And Ahaziah his son became king in his place</vt:lpstr>
      <vt:lpstr>And Ahaziah his son became king in his place</vt:lpstr>
      <vt:lpstr>Ahaziah son of Jehoram king of Judah began to reign in the twelfth year of Joram son of Ahab</vt:lpstr>
      <vt:lpstr>Ahaziah was twenty-two years old when he became king, and he reigned one year in Jerusalem</vt:lpstr>
      <vt:lpstr>His mother’s name was Athaliah the granddaughter of Omri king of Israel</vt:lpstr>
      <vt:lpstr>Ahaziah walked in the way of the house of Ahab and did evil in the sight of Yahweh</vt:lpstr>
      <vt:lpstr>Ahaziah walked in the way of the house of Ahab and did evil in the sight of Yahweh</vt:lpstr>
      <vt:lpstr>For he was the son-in-law of the house of Ahab </vt:lpstr>
      <vt:lpstr>He and Joram the son of Ahab went to war against Hazael king of Aram at Ramoth-gilead</vt:lpstr>
      <vt:lpstr>He and Joram the son of Ahab went to war against Hazael king of Aram at Ramoth-gilead</vt:lpstr>
      <vt:lpstr>He and Joram the son of Ahab went to war against Hazael king of Aram at Ramoth-gilead</vt:lpstr>
      <vt:lpstr>He and Joram the son of Ahab went to war against Hazael king of Aram at Ramoth-gilead</vt:lpstr>
      <vt:lpstr>He and Joram the son of Ahab went to war against Hazael king of Aram at Ramoth-gilead</vt:lpstr>
      <vt:lpstr>He and Joram the son of Ahab went to war against Hazael king of Aram at Ramoth-gilead</vt:lpstr>
      <vt:lpstr>He and Joram the son of Ahab went to war against Hazael king of Aram at Ramoth-gilead</vt:lpstr>
      <vt:lpstr>The Arameans wounded Joram</vt:lpstr>
      <vt:lpstr>The Arameans wounded Joram</vt:lpstr>
      <vt:lpstr>The Arameans wounded Joram</vt:lpstr>
      <vt:lpstr>Then King Joram returned to Jezreel</vt:lpstr>
      <vt:lpstr>Then King Joram returned to Jezreel</vt:lpstr>
      <vt:lpstr>Then King Joram returned to Jezreel</vt:lpstr>
      <vt:lpstr>Then King Joram returned to Jezreel</vt:lpstr>
      <vt:lpstr>Then King Joram returned to Jezreel</vt:lpstr>
      <vt:lpstr>Then King Joram returned to Jezreel</vt:lpstr>
      <vt:lpstr>Then King Joram returned to Jezreel</vt:lpstr>
      <vt:lpstr>Then King Joram returned to Jezreel to be healed of his wounds</vt:lpstr>
      <vt:lpstr>Which the Arameans had given him at Ramah when he fought against Hazael king of Aram</vt:lpstr>
      <vt:lpstr>Then Ahaziah the son of Jehoram . . . went down to see Joram the son of Ahab</vt:lpstr>
      <vt:lpstr>Then Ahaziah the son of Jehoram . . . went down to see Joram the son of Ahab</vt:lpstr>
      <vt:lpstr>Then Ahaziah the son of Jehoram . . . went down to see Joram the son of Ahab</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Kings 8, Photo Companion to the Bible</dc:title>
  <dc:subject>Photo Companion to the Bible</dc:subject>
  <dc:creator>BiblePlaces.com</dc:creator>
  <cp:lastModifiedBy>Todd Bolen</cp:lastModifiedBy>
  <cp:revision>134</cp:revision>
  <dcterms:created xsi:type="dcterms:W3CDTF">2020-04-16T20:35:19Z</dcterms:created>
  <dcterms:modified xsi:type="dcterms:W3CDTF">2022-03-07T17:03:37Z</dcterms:modified>
</cp:coreProperties>
</file>