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2.xml" ContentType="application/vnd.openxmlformats-officedocument.presentationml.tags+xml"/>
  <Override PartName="/ppt/notesSlides/notesSlide72.xml" ContentType="application/vnd.openxmlformats-officedocument.presentationml.notesSlide+xml"/>
  <Override PartName="/ppt/tags/tag3.xml" ContentType="application/vnd.openxmlformats-officedocument.presentationml.tag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tags/tag4.xml" ContentType="application/vnd.openxmlformats-officedocument.presentationml.tags+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tags/tag5.xml" ContentType="application/vnd.openxmlformats-officedocument.presentationml.tags+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ags/tag6.xml" ContentType="application/vnd.openxmlformats-officedocument.presentationml.tags+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tags/tag7.xml" ContentType="application/vnd.openxmlformats-officedocument.presentationml.tags+xml"/>
  <Override PartName="/ppt/notesSlides/notesSlide126.xml" ContentType="application/vnd.openxmlformats-officedocument.presentationml.notesSlide+xml"/>
  <Override PartName="/ppt/tags/tag8.xml" ContentType="application/vnd.openxmlformats-officedocument.presentationml.tags+xml"/>
  <Override PartName="/ppt/notesSlides/notesSlide127.xml" ContentType="application/vnd.openxmlformats-officedocument.presentationml.notesSlide+xml"/>
  <Override PartName="/ppt/tags/tag9.xml" ContentType="application/vnd.openxmlformats-officedocument.presentationml.tags+xml"/>
  <Override PartName="/ppt/notesSlides/notesSlide128.xml" ContentType="application/vnd.openxmlformats-officedocument.presentationml.notesSlide+xml"/>
  <Override PartName="/ppt/tags/tag10.xml" ContentType="application/vnd.openxmlformats-officedocument.presentationml.tags+xml"/>
  <Override PartName="/ppt/notesSlides/notesSlide129.xml" ContentType="application/vnd.openxmlformats-officedocument.presentationml.notesSlide+xml"/>
  <Override PartName="/ppt/tags/tag11.xml" ContentType="application/vnd.openxmlformats-officedocument.presentationml.tags+xml"/>
  <Override PartName="/ppt/notesSlides/notesSlide130.xml" ContentType="application/vnd.openxmlformats-officedocument.presentationml.notesSlide+xml"/>
  <Override PartName="/ppt/tags/tag12.xml" ContentType="application/vnd.openxmlformats-officedocument.presentationml.tags+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tags/tag13.xml" ContentType="application/vnd.openxmlformats-officedocument.presentationml.tags+xml"/>
  <Override PartName="/ppt/notesSlides/notesSlide149.xml" ContentType="application/vnd.openxmlformats-officedocument.presentationml.notesSlide+xml"/>
  <Override PartName="/ppt/tags/tag14.xml" ContentType="application/vnd.openxmlformats-officedocument.presentationml.tags+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tags/tag15.xml" ContentType="application/vnd.openxmlformats-officedocument.presentationml.tags+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tags/tag16.xml" ContentType="application/vnd.openxmlformats-officedocument.presentationml.tags+xml"/>
  <Override PartName="/ppt/notesSlides/notesSlide194.xml" ContentType="application/vnd.openxmlformats-officedocument.presentationml.notesSlide+xml"/>
  <Override PartName="/ppt/tags/tag17.xml" ContentType="application/vnd.openxmlformats-officedocument.presentationml.tags+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12"/>
  </p:notesMasterIdLst>
  <p:sldIdLst>
    <p:sldId id="601" r:id="rId2"/>
    <p:sldId id="602" r:id="rId3"/>
    <p:sldId id="489" r:id="rId4"/>
    <p:sldId id="490" r:id="rId5"/>
    <p:sldId id="491" r:id="rId6"/>
    <p:sldId id="295" r:id="rId7"/>
    <p:sldId id="296" r:id="rId8"/>
    <p:sldId id="297" r:id="rId9"/>
    <p:sldId id="492" r:id="rId10"/>
    <p:sldId id="493" r:id="rId11"/>
    <p:sldId id="496" r:id="rId12"/>
    <p:sldId id="495" r:id="rId13"/>
    <p:sldId id="497" r:id="rId14"/>
    <p:sldId id="498" r:id="rId15"/>
    <p:sldId id="302" r:id="rId16"/>
    <p:sldId id="500" r:id="rId17"/>
    <p:sldId id="499" r:id="rId18"/>
    <p:sldId id="305" r:id="rId19"/>
    <p:sldId id="501" r:id="rId20"/>
    <p:sldId id="502" r:id="rId21"/>
    <p:sldId id="503" r:id="rId22"/>
    <p:sldId id="306" r:id="rId23"/>
    <p:sldId id="507" r:id="rId24"/>
    <p:sldId id="504" r:id="rId25"/>
    <p:sldId id="506" r:id="rId26"/>
    <p:sldId id="308" r:id="rId27"/>
    <p:sldId id="309" r:id="rId28"/>
    <p:sldId id="508" r:id="rId29"/>
    <p:sldId id="311" r:id="rId30"/>
    <p:sldId id="312" r:id="rId31"/>
    <p:sldId id="509" r:id="rId32"/>
    <p:sldId id="510" r:id="rId33"/>
    <p:sldId id="314" r:id="rId34"/>
    <p:sldId id="315" r:id="rId35"/>
    <p:sldId id="513" r:id="rId36"/>
    <p:sldId id="511" r:id="rId37"/>
    <p:sldId id="512" r:id="rId38"/>
    <p:sldId id="514" r:id="rId39"/>
    <p:sldId id="515" r:id="rId40"/>
    <p:sldId id="516" r:id="rId41"/>
    <p:sldId id="517" r:id="rId42"/>
    <p:sldId id="518" r:id="rId43"/>
    <p:sldId id="519" r:id="rId44"/>
    <p:sldId id="332" r:id="rId45"/>
    <p:sldId id="334" r:id="rId46"/>
    <p:sldId id="333" r:id="rId47"/>
    <p:sldId id="327" r:id="rId48"/>
    <p:sldId id="520" r:id="rId49"/>
    <p:sldId id="521" r:id="rId50"/>
    <p:sldId id="336" r:id="rId51"/>
    <p:sldId id="522" r:id="rId52"/>
    <p:sldId id="523" r:id="rId53"/>
    <p:sldId id="524" r:id="rId54"/>
    <p:sldId id="326" r:id="rId55"/>
    <p:sldId id="588" r:id="rId56"/>
    <p:sldId id="589" r:id="rId57"/>
    <p:sldId id="525" r:id="rId58"/>
    <p:sldId id="485" r:id="rId59"/>
    <p:sldId id="526" r:id="rId60"/>
    <p:sldId id="392" r:id="rId61"/>
    <p:sldId id="396" r:id="rId62"/>
    <p:sldId id="528" r:id="rId63"/>
    <p:sldId id="527" r:id="rId64"/>
    <p:sldId id="529" r:id="rId65"/>
    <p:sldId id="530" r:id="rId66"/>
    <p:sldId id="381" r:id="rId67"/>
    <p:sldId id="382" r:id="rId68"/>
    <p:sldId id="535" r:id="rId69"/>
    <p:sldId id="577" r:id="rId70"/>
    <p:sldId id="541" r:id="rId71"/>
    <p:sldId id="542" r:id="rId72"/>
    <p:sldId id="536" r:id="rId73"/>
    <p:sldId id="537" r:id="rId74"/>
    <p:sldId id="538" r:id="rId75"/>
    <p:sldId id="539" r:id="rId76"/>
    <p:sldId id="540" r:id="rId77"/>
    <p:sldId id="531" r:id="rId78"/>
    <p:sldId id="532" r:id="rId79"/>
    <p:sldId id="533" r:id="rId80"/>
    <p:sldId id="534" r:id="rId81"/>
    <p:sldId id="387" r:id="rId82"/>
    <p:sldId id="543" r:id="rId83"/>
    <p:sldId id="544" r:id="rId84"/>
    <p:sldId id="403" r:id="rId85"/>
    <p:sldId id="404" r:id="rId86"/>
    <p:sldId id="405" r:id="rId87"/>
    <p:sldId id="408" r:id="rId88"/>
    <p:sldId id="545" r:id="rId89"/>
    <p:sldId id="546" r:id="rId90"/>
    <p:sldId id="410" r:id="rId91"/>
    <p:sldId id="411" r:id="rId92"/>
    <p:sldId id="413" r:id="rId93"/>
    <p:sldId id="414" r:id="rId94"/>
    <p:sldId id="406" r:id="rId95"/>
    <p:sldId id="407" r:id="rId96"/>
    <p:sldId id="547" r:id="rId97"/>
    <p:sldId id="415" r:id="rId98"/>
    <p:sldId id="416" r:id="rId99"/>
    <p:sldId id="419" r:id="rId100"/>
    <p:sldId id="488" r:id="rId101"/>
    <p:sldId id="420" r:id="rId102"/>
    <p:sldId id="421" r:id="rId103"/>
    <p:sldId id="422" r:id="rId104"/>
    <p:sldId id="398" r:id="rId105"/>
    <p:sldId id="548" r:id="rId106"/>
    <p:sldId id="424" r:id="rId107"/>
    <p:sldId id="425" r:id="rId108"/>
    <p:sldId id="549" r:id="rId109"/>
    <p:sldId id="550" r:id="rId110"/>
    <p:sldId id="400" r:id="rId111"/>
    <p:sldId id="426" r:id="rId112"/>
    <p:sldId id="427" r:id="rId113"/>
    <p:sldId id="430" r:id="rId114"/>
    <p:sldId id="429" r:id="rId115"/>
    <p:sldId id="551" r:id="rId116"/>
    <p:sldId id="428" r:id="rId117"/>
    <p:sldId id="552" r:id="rId118"/>
    <p:sldId id="553" r:id="rId119"/>
    <p:sldId id="431" r:id="rId120"/>
    <p:sldId id="486" r:id="rId121"/>
    <p:sldId id="554" r:id="rId122"/>
    <p:sldId id="432" r:id="rId123"/>
    <p:sldId id="434" r:id="rId124"/>
    <p:sldId id="435" r:id="rId125"/>
    <p:sldId id="436" r:id="rId126"/>
    <p:sldId id="437" r:id="rId127"/>
    <p:sldId id="438" r:id="rId128"/>
    <p:sldId id="443" r:id="rId129"/>
    <p:sldId id="444" r:id="rId130"/>
    <p:sldId id="439" r:id="rId131"/>
    <p:sldId id="440" r:id="rId132"/>
    <p:sldId id="433" r:id="rId133"/>
    <p:sldId id="556" r:id="rId134"/>
    <p:sldId id="557" r:id="rId135"/>
    <p:sldId id="449" r:id="rId136"/>
    <p:sldId id="555" r:id="rId137"/>
    <p:sldId id="451" r:id="rId138"/>
    <p:sldId id="448" r:id="rId139"/>
    <p:sldId id="455" r:id="rId140"/>
    <p:sldId id="456" r:id="rId141"/>
    <p:sldId id="457" r:id="rId142"/>
    <p:sldId id="458" r:id="rId143"/>
    <p:sldId id="459" r:id="rId144"/>
    <p:sldId id="460" r:id="rId145"/>
    <p:sldId id="461" r:id="rId146"/>
    <p:sldId id="462" r:id="rId147"/>
    <p:sldId id="463" r:id="rId148"/>
    <p:sldId id="464" r:id="rId149"/>
    <p:sldId id="558" r:id="rId150"/>
    <p:sldId id="559" r:id="rId151"/>
    <p:sldId id="468" r:id="rId152"/>
    <p:sldId id="562" r:id="rId153"/>
    <p:sldId id="563" r:id="rId154"/>
    <p:sldId id="564" r:id="rId155"/>
    <p:sldId id="565" r:id="rId156"/>
    <p:sldId id="560" r:id="rId157"/>
    <p:sldId id="561" r:id="rId158"/>
    <p:sldId id="474" r:id="rId159"/>
    <p:sldId id="475" r:id="rId160"/>
    <p:sldId id="566" r:id="rId161"/>
    <p:sldId id="567" r:id="rId162"/>
    <p:sldId id="568" r:id="rId163"/>
    <p:sldId id="569" r:id="rId164"/>
    <p:sldId id="465" r:id="rId165"/>
    <p:sldId id="478" r:id="rId166"/>
    <p:sldId id="477" r:id="rId167"/>
    <p:sldId id="479" r:id="rId168"/>
    <p:sldId id="480" r:id="rId169"/>
    <p:sldId id="571" r:id="rId170"/>
    <p:sldId id="570" r:id="rId171"/>
    <p:sldId id="482" r:id="rId172"/>
    <p:sldId id="483" r:id="rId173"/>
    <p:sldId id="484" r:id="rId174"/>
    <p:sldId id="572" r:id="rId175"/>
    <p:sldId id="573" r:id="rId176"/>
    <p:sldId id="394" r:id="rId177"/>
    <p:sldId id="575" r:id="rId178"/>
    <p:sldId id="574" r:id="rId179"/>
    <p:sldId id="368" r:id="rId180"/>
    <p:sldId id="576" r:id="rId181"/>
    <p:sldId id="363" r:id="rId182"/>
    <p:sldId id="339" r:id="rId183"/>
    <p:sldId id="578" r:id="rId184"/>
    <p:sldId id="357" r:id="rId185"/>
    <p:sldId id="359" r:id="rId186"/>
    <p:sldId id="358" r:id="rId187"/>
    <p:sldId id="341" r:id="rId188"/>
    <p:sldId id="579" r:id="rId189"/>
    <p:sldId id="581" r:id="rId190"/>
    <p:sldId id="583" r:id="rId191"/>
    <p:sldId id="587" r:id="rId192"/>
    <p:sldId id="343" r:id="rId193"/>
    <p:sldId id="344" r:id="rId194"/>
    <p:sldId id="345" r:id="rId195"/>
    <p:sldId id="346" r:id="rId196"/>
    <p:sldId id="347" r:id="rId197"/>
    <p:sldId id="348" r:id="rId198"/>
    <p:sldId id="349" r:id="rId199"/>
    <p:sldId id="350" r:id="rId200"/>
    <p:sldId id="351" r:id="rId201"/>
    <p:sldId id="372" r:id="rId202"/>
    <p:sldId id="354" r:id="rId203"/>
    <p:sldId id="353" r:id="rId204"/>
    <p:sldId id="355" r:id="rId205"/>
    <p:sldId id="356" r:id="rId206"/>
    <p:sldId id="585" r:id="rId207"/>
    <p:sldId id="580" r:id="rId208"/>
    <p:sldId id="584" r:id="rId209"/>
    <p:sldId id="586" r:id="rId210"/>
    <p:sldId id="604" r:id="rId2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0000"/>
    <a:srgbClr val="010000"/>
    <a:srgbClr val="FEFFFF"/>
    <a:srgbClr val="FEFF00"/>
    <a:srgbClr val="497EBB"/>
    <a:srgbClr val="FFFFFF"/>
    <a:srgbClr val="000000"/>
    <a:srgbClr val="CC00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54851B-0EFA-BD40-A915-DFCC8BE30B39}" v="67" dt="2021-01-13T23:23:27.5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04" autoAdjust="0"/>
    <p:restoredTop sz="76146" autoAdjust="0"/>
  </p:normalViewPr>
  <p:slideViewPr>
    <p:cSldViewPr snapToGrid="0" snapToObjects="1">
      <p:cViewPr varScale="1">
        <p:scale>
          <a:sx n="81" d="100"/>
          <a:sy n="81" d="100"/>
        </p:scale>
        <p:origin x="172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660"/>
    </p:cViewPr>
  </p:notesTextViewPr>
  <p:sorterViewPr>
    <p:cViewPr>
      <p:scale>
        <a:sx n="100" d="100"/>
        <a:sy n="100" d="100"/>
      </p:scale>
      <p:origin x="0" y="-44064"/>
    </p:cViewPr>
  </p:sorterViewPr>
  <p:notesViewPr>
    <p:cSldViewPr snapToGrid="0" snapToObjects="1">
      <p:cViewPr>
        <p:scale>
          <a:sx n="100" d="100"/>
          <a:sy n="100" d="100"/>
        </p:scale>
        <p:origin x="1026" y="-236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tableStyles" Target="tableStyles.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notesMaster" Target="notesMasters/notesMaster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presProps" Target="presProps.xml"/><Relationship Id="rId218" Type="http://schemas.microsoft.com/office/2015/10/relationships/revisionInfo" Target="revisionInfo.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elyn Peay" userId="969afaacf5236310" providerId="LiveId" clId="{D854851B-0EFA-BD40-A915-DFCC8BE30B39}"/>
    <pc:docChg chg="undo custSel modSld">
      <pc:chgData name="Kaelyn Peay" userId="969afaacf5236310" providerId="LiveId" clId="{D854851B-0EFA-BD40-A915-DFCC8BE30B39}" dt="2021-01-13T23:23:27.588" v="123"/>
      <pc:docMkLst>
        <pc:docMk/>
      </pc:docMkLst>
      <pc:sldChg chg="modSp mod">
        <pc:chgData name="Kaelyn Peay" userId="969afaacf5236310" providerId="LiveId" clId="{D854851B-0EFA-BD40-A915-DFCC8BE30B39}" dt="2021-01-13T23:06:22.559" v="11" actId="20577"/>
        <pc:sldMkLst>
          <pc:docMk/>
          <pc:sldMk cId="2795038126" sldId="295"/>
        </pc:sldMkLst>
        <pc:spChg chg="mod">
          <ac:chgData name="Kaelyn Peay" userId="969afaacf5236310" providerId="LiveId" clId="{D854851B-0EFA-BD40-A915-DFCC8BE30B39}" dt="2021-01-13T23:06:22.559" v="11" actId="20577"/>
          <ac:spMkLst>
            <pc:docMk/>
            <pc:sldMk cId="2795038126" sldId="295"/>
            <ac:spMk id="4" creationId="{00000000-0000-0000-0000-000000000000}"/>
          </ac:spMkLst>
        </pc:spChg>
      </pc:sldChg>
      <pc:sldChg chg="modSp">
        <pc:chgData name="Kaelyn Peay" userId="969afaacf5236310" providerId="LiveId" clId="{D854851B-0EFA-BD40-A915-DFCC8BE30B39}" dt="2021-01-13T23:06:34.589" v="12"/>
        <pc:sldMkLst>
          <pc:docMk/>
          <pc:sldMk cId="1611832764" sldId="296"/>
        </pc:sldMkLst>
        <pc:spChg chg="mod">
          <ac:chgData name="Kaelyn Peay" userId="969afaacf5236310" providerId="LiveId" clId="{D854851B-0EFA-BD40-A915-DFCC8BE30B39}" dt="2021-01-13T23:06:34.589" v="12"/>
          <ac:spMkLst>
            <pc:docMk/>
            <pc:sldMk cId="1611832764" sldId="296"/>
            <ac:spMk id="4" creationId="{00000000-0000-0000-0000-000000000000}"/>
          </ac:spMkLst>
        </pc:spChg>
      </pc:sldChg>
      <pc:sldChg chg="modSp">
        <pc:chgData name="Kaelyn Peay" userId="969afaacf5236310" providerId="LiveId" clId="{D854851B-0EFA-BD40-A915-DFCC8BE30B39}" dt="2021-01-13T23:06:39.130" v="13"/>
        <pc:sldMkLst>
          <pc:docMk/>
          <pc:sldMk cId="3752053817" sldId="297"/>
        </pc:sldMkLst>
        <pc:spChg chg="mod">
          <ac:chgData name="Kaelyn Peay" userId="969afaacf5236310" providerId="LiveId" clId="{D854851B-0EFA-BD40-A915-DFCC8BE30B39}" dt="2021-01-13T23:06:39.130" v="13"/>
          <ac:spMkLst>
            <pc:docMk/>
            <pc:sldMk cId="3752053817" sldId="297"/>
            <ac:spMk id="4" creationId="{00000000-0000-0000-0000-000000000000}"/>
          </ac:spMkLst>
        </pc:spChg>
      </pc:sldChg>
      <pc:sldChg chg="modSp mod">
        <pc:chgData name="Kaelyn Peay" userId="969afaacf5236310" providerId="LiveId" clId="{D854851B-0EFA-BD40-A915-DFCC8BE30B39}" dt="2021-01-13T23:09:08.598" v="29" actId="20577"/>
        <pc:sldMkLst>
          <pc:docMk/>
          <pc:sldMk cId="711590233" sldId="302"/>
        </pc:sldMkLst>
        <pc:spChg chg="mod">
          <ac:chgData name="Kaelyn Peay" userId="969afaacf5236310" providerId="LiveId" clId="{D854851B-0EFA-BD40-A915-DFCC8BE30B39}" dt="2021-01-13T23:09:08.598" v="29" actId="20577"/>
          <ac:spMkLst>
            <pc:docMk/>
            <pc:sldMk cId="711590233" sldId="302"/>
            <ac:spMk id="4" creationId="{00000000-0000-0000-0000-000000000000}"/>
          </ac:spMkLst>
        </pc:spChg>
      </pc:sldChg>
      <pc:sldChg chg="modSp mod">
        <pc:chgData name="Kaelyn Peay" userId="969afaacf5236310" providerId="LiveId" clId="{D854851B-0EFA-BD40-A915-DFCC8BE30B39}" dt="2021-01-13T23:10:27.468" v="32" actId="20577"/>
        <pc:sldMkLst>
          <pc:docMk/>
          <pc:sldMk cId="233704284" sldId="309"/>
        </pc:sldMkLst>
        <pc:spChg chg="mod">
          <ac:chgData name="Kaelyn Peay" userId="969afaacf5236310" providerId="LiveId" clId="{D854851B-0EFA-BD40-A915-DFCC8BE30B39}" dt="2021-01-13T23:10:27.468" v="32" actId="20577"/>
          <ac:spMkLst>
            <pc:docMk/>
            <pc:sldMk cId="233704284" sldId="309"/>
            <ac:spMk id="4" creationId="{00000000-0000-0000-0000-000000000000}"/>
          </ac:spMkLst>
        </pc:spChg>
      </pc:sldChg>
      <pc:sldChg chg="modSp mod">
        <pc:chgData name="Kaelyn Peay" userId="969afaacf5236310" providerId="LiveId" clId="{D854851B-0EFA-BD40-A915-DFCC8BE30B39}" dt="2021-01-13T23:11:53.863" v="42"/>
        <pc:sldMkLst>
          <pc:docMk/>
          <pc:sldMk cId="1401059963" sldId="312"/>
        </pc:sldMkLst>
        <pc:spChg chg="mod">
          <ac:chgData name="Kaelyn Peay" userId="969afaacf5236310" providerId="LiveId" clId="{D854851B-0EFA-BD40-A915-DFCC8BE30B39}" dt="2021-01-13T23:11:53.863" v="42"/>
          <ac:spMkLst>
            <pc:docMk/>
            <pc:sldMk cId="1401059963" sldId="312"/>
            <ac:spMk id="4" creationId="{00000000-0000-0000-0000-000000000000}"/>
          </ac:spMkLst>
        </pc:spChg>
      </pc:sldChg>
      <pc:sldChg chg="modSp mod">
        <pc:chgData name="Kaelyn Peay" userId="969afaacf5236310" providerId="LiveId" clId="{D854851B-0EFA-BD40-A915-DFCC8BE30B39}" dt="2021-01-13T23:19:57.617" v="105" actId="20577"/>
        <pc:sldMkLst>
          <pc:docMk/>
          <pc:sldMk cId="2695569257" sldId="341"/>
        </pc:sldMkLst>
        <pc:spChg chg="mod">
          <ac:chgData name="Kaelyn Peay" userId="969afaacf5236310" providerId="LiveId" clId="{D854851B-0EFA-BD40-A915-DFCC8BE30B39}" dt="2021-01-13T23:19:57.617" v="105" actId="20577"/>
          <ac:spMkLst>
            <pc:docMk/>
            <pc:sldMk cId="2695569257" sldId="341"/>
            <ac:spMk id="4" creationId="{00000000-0000-0000-0000-000000000000}"/>
          </ac:spMkLst>
        </pc:spChg>
      </pc:sldChg>
      <pc:sldChg chg="modSp">
        <pc:chgData name="Kaelyn Peay" userId="969afaacf5236310" providerId="LiveId" clId="{D854851B-0EFA-BD40-A915-DFCC8BE30B39}" dt="2021-01-13T23:22:17.714" v="110"/>
        <pc:sldMkLst>
          <pc:docMk/>
          <pc:sldMk cId="3389277519" sldId="343"/>
        </pc:sldMkLst>
        <pc:spChg chg="mod">
          <ac:chgData name="Kaelyn Peay" userId="969afaacf5236310" providerId="LiveId" clId="{D854851B-0EFA-BD40-A915-DFCC8BE30B39}" dt="2021-01-13T23:22:17.714" v="110"/>
          <ac:spMkLst>
            <pc:docMk/>
            <pc:sldMk cId="3389277519" sldId="343"/>
            <ac:spMk id="4" creationId="{00000000-0000-0000-0000-000000000000}"/>
          </ac:spMkLst>
        </pc:spChg>
      </pc:sldChg>
      <pc:sldChg chg="modSp">
        <pc:chgData name="Kaelyn Peay" userId="969afaacf5236310" providerId="LiveId" clId="{D854851B-0EFA-BD40-A915-DFCC8BE30B39}" dt="2021-01-13T23:22:21.138" v="111"/>
        <pc:sldMkLst>
          <pc:docMk/>
          <pc:sldMk cId="3646546902" sldId="344"/>
        </pc:sldMkLst>
        <pc:spChg chg="mod">
          <ac:chgData name="Kaelyn Peay" userId="969afaacf5236310" providerId="LiveId" clId="{D854851B-0EFA-BD40-A915-DFCC8BE30B39}" dt="2021-01-13T23:22:21.138" v="111"/>
          <ac:spMkLst>
            <pc:docMk/>
            <pc:sldMk cId="3646546902" sldId="344"/>
            <ac:spMk id="4" creationId="{00000000-0000-0000-0000-000000000000}"/>
          </ac:spMkLst>
        </pc:spChg>
      </pc:sldChg>
      <pc:sldChg chg="modSp">
        <pc:chgData name="Kaelyn Peay" userId="969afaacf5236310" providerId="LiveId" clId="{D854851B-0EFA-BD40-A915-DFCC8BE30B39}" dt="2021-01-13T23:22:24.505" v="112"/>
        <pc:sldMkLst>
          <pc:docMk/>
          <pc:sldMk cId="2291276073" sldId="345"/>
        </pc:sldMkLst>
        <pc:spChg chg="mod">
          <ac:chgData name="Kaelyn Peay" userId="969afaacf5236310" providerId="LiveId" clId="{D854851B-0EFA-BD40-A915-DFCC8BE30B39}" dt="2021-01-13T23:22:24.505" v="112"/>
          <ac:spMkLst>
            <pc:docMk/>
            <pc:sldMk cId="2291276073" sldId="345"/>
            <ac:spMk id="4" creationId="{00000000-0000-0000-0000-000000000000}"/>
          </ac:spMkLst>
        </pc:spChg>
      </pc:sldChg>
      <pc:sldChg chg="modSp">
        <pc:chgData name="Kaelyn Peay" userId="969afaacf5236310" providerId="LiveId" clId="{D854851B-0EFA-BD40-A915-DFCC8BE30B39}" dt="2021-01-13T23:22:28.903" v="113"/>
        <pc:sldMkLst>
          <pc:docMk/>
          <pc:sldMk cId="737013984" sldId="346"/>
        </pc:sldMkLst>
        <pc:spChg chg="mod">
          <ac:chgData name="Kaelyn Peay" userId="969afaacf5236310" providerId="LiveId" clId="{D854851B-0EFA-BD40-A915-DFCC8BE30B39}" dt="2021-01-13T23:22:28.903" v="113"/>
          <ac:spMkLst>
            <pc:docMk/>
            <pc:sldMk cId="737013984" sldId="346"/>
            <ac:spMk id="4" creationId="{00000000-0000-0000-0000-000000000000}"/>
          </ac:spMkLst>
        </pc:spChg>
      </pc:sldChg>
      <pc:sldChg chg="modSp">
        <pc:chgData name="Kaelyn Peay" userId="969afaacf5236310" providerId="LiveId" clId="{D854851B-0EFA-BD40-A915-DFCC8BE30B39}" dt="2021-01-13T23:22:32.767" v="114"/>
        <pc:sldMkLst>
          <pc:docMk/>
          <pc:sldMk cId="2690856546" sldId="347"/>
        </pc:sldMkLst>
        <pc:spChg chg="mod">
          <ac:chgData name="Kaelyn Peay" userId="969afaacf5236310" providerId="LiveId" clId="{D854851B-0EFA-BD40-A915-DFCC8BE30B39}" dt="2021-01-13T23:22:32.767" v="114"/>
          <ac:spMkLst>
            <pc:docMk/>
            <pc:sldMk cId="2690856546" sldId="347"/>
            <ac:spMk id="4" creationId="{00000000-0000-0000-0000-000000000000}"/>
          </ac:spMkLst>
        </pc:spChg>
      </pc:sldChg>
      <pc:sldChg chg="modSp">
        <pc:chgData name="Kaelyn Peay" userId="969afaacf5236310" providerId="LiveId" clId="{D854851B-0EFA-BD40-A915-DFCC8BE30B39}" dt="2021-01-13T23:22:36.191" v="115"/>
        <pc:sldMkLst>
          <pc:docMk/>
          <pc:sldMk cId="2629339454" sldId="348"/>
        </pc:sldMkLst>
        <pc:spChg chg="mod">
          <ac:chgData name="Kaelyn Peay" userId="969afaacf5236310" providerId="LiveId" clId="{D854851B-0EFA-BD40-A915-DFCC8BE30B39}" dt="2021-01-13T23:22:36.191" v="115"/>
          <ac:spMkLst>
            <pc:docMk/>
            <pc:sldMk cId="2629339454" sldId="348"/>
            <ac:spMk id="4" creationId="{00000000-0000-0000-0000-000000000000}"/>
          </ac:spMkLst>
        </pc:spChg>
      </pc:sldChg>
      <pc:sldChg chg="modSp">
        <pc:chgData name="Kaelyn Peay" userId="969afaacf5236310" providerId="LiveId" clId="{D854851B-0EFA-BD40-A915-DFCC8BE30B39}" dt="2021-01-13T23:22:40.401" v="116"/>
        <pc:sldMkLst>
          <pc:docMk/>
          <pc:sldMk cId="3353898800" sldId="349"/>
        </pc:sldMkLst>
        <pc:spChg chg="mod">
          <ac:chgData name="Kaelyn Peay" userId="969afaacf5236310" providerId="LiveId" clId="{D854851B-0EFA-BD40-A915-DFCC8BE30B39}" dt="2021-01-13T23:22:40.401" v="116"/>
          <ac:spMkLst>
            <pc:docMk/>
            <pc:sldMk cId="3353898800" sldId="349"/>
            <ac:spMk id="4" creationId="{00000000-0000-0000-0000-000000000000}"/>
          </ac:spMkLst>
        </pc:spChg>
      </pc:sldChg>
      <pc:sldChg chg="modSp">
        <pc:chgData name="Kaelyn Peay" userId="969afaacf5236310" providerId="LiveId" clId="{D854851B-0EFA-BD40-A915-DFCC8BE30B39}" dt="2021-01-13T23:22:44.064" v="117"/>
        <pc:sldMkLst>
          <pc:docMk/>
          <pc:sldMk cId="3286492370" sldId="350"/>
        </pc:sldMkLst>
        <pc:spChg chg="mod">
          <ac:chgData name="Kaelyn Peay" userId="969afaacf5236310" providerId="LiveId" clId="{D854851B-0EFA-BD40-A915-DFCC8BE30B39}" dt="2021-01-13T23:22:44.064" v="117"/>
          <ac:spMkLst>
            <pc:docMk/>
            <pc:sldMk cId="3286492370" sldId="350"/>
            <ac:spMk id="4" creationId="{00000000-0000-0000-0000-000000000000}"/>
          </ac:spMkLst>
        </pc:spChg>
      </pc:sldChg>
      <pc:sldChg chg="modSp">
        <pc:chgData name="Kaelyn Peay" userId="969afaacf5236310" providerId="LiveId" clId="{D854851B-0EFA-BD40-A915-DFCC8BE30B39}" dt="2021-01-13T23:22:48.462" v="118"/>
        <pc:sldMkLst>
          <pc:docMk/>
          <pc:sldMk cId="2055813589" sldId="351"/>
        </pc:sldMkLst>
        <pc:spChg chg="mod">
          <ac:chgData name="Kaelyn Peay" userId="969afaacf5236310" providerId="LiveId" clId="{D854851B-0EFA-BD40-A915-DFCC8BE30B39}" dt="2021-01-13T23:22:48.462" v="118"/>
          <ac:spMkLst>
            <pc:docMk/>
            <pc:sldMk cId="2055813589" sldId="351"/>
            <ac:spMk id="4" creationId="{00000000-0000-0000-0000-000000000000}"/>
          </ac:spMkLst>
        </pc:spChg>
      </pc:sldChg>
      <pc:sldChg chg="modSp mod">
        <pc:chgData name="Kaelyn Peay" userId="969afaacf5236310" providerId="LiveId" clId="{D854851B-0EFA-BD40-A915-DFCC8BE30B39}" dt="2021-01-13T23:23:11.771" v="119" actId="20577"/>
        <pc:sldMkLst>
          <pc:docMk/>
          <pc:sldMk cId="2985367696" sldId="356"/>
        </pc:sldMkLst>
        <pc:spChg chg="mod">
          <ac:chgData name="Kaelyn Peay" userId="969afaacf5236310" providerId="LiveId" clId="{D854851B-0EFA-BD40-A915-DFCC8BE30B39}" dt="2021-01-13T23:23:11.771" v="119" actId="20577"/>
          <ac:spMkLst>
            <pc:docMk/>
            <pc:sldMk cId="2985367696" sldId="356"/>
            <ac:spMk id="4" creationId="{00000000-0000-0000-0000-000000000000}"/>
          </ac:spMkLst>
        </pc:spChg>
      </pc:sldChg>
      <pc:sldChg chg="modSp">
        <pc:chgData name="Kaelyn Peay" userId="969afaacf5236310" providerId="LiveId" clId="{D854851B-0EFA-BD40-A915-DFCC8BE30B39}" dt="2021-01-13T23:14:37.177" v="66"/>
        <pc:sldMkLst>
          <pc:docMk/>
          <pc:sldMk cId="884997981" sldId="381"/>
        </pc:sldMkLst>
        <pc:spChg chg="mod">
          <ac:chgData name="Kaelyn Peay" userId="969afaacf5236310" providerId="LiveId" clId="{D854851B-0EFA-BD40-A915-DFCC8BE30B39}" dt="2021-01-13T23:14:37.177" v="66"/>
          <ac:spMkLst>
            <pc:docMk/>
            <pc:sldMk cId="884997981" sldId="381"/>
            <ac:spMk id="4" creationId="{00000000-0000-0000-0000-000000000000}"/>
          </ac:spMkLst>
        </pc:spChg>
      </pc:sldChg>
      <pc:sldChg chg="modSp">
        <pc:chgData name="Kaelyn Peay" userId="969afaacf5236310" providerId="LiveId" clId="{D854851B-0EFA-BD40-A915-DFCC8BE30B39}" dt="2021-01-13T23:14:32.784" v="65"/>
        <pc:sldMkLst>
          <pc:docMk/>
          <pc:sldMk cId="733723944" sldId="382"/>
        </pc:sldMkLst>
        <pc:spChg chg="mod">
          <ac:chgData name="Kaelyn Peay" userId="969afaacf5236310" providerId="LiveId" clId="{D854851B-0EFA-BD40-A915-DFCC8BE30B39}" dt="2021-01-13T23:14:32.784" v="65"/>
          <ac:spMkLst>
            <pc:docMk/>
            <pc:sldMk cId="733723944" sldId="382"/>
            <ac:spMk id="4" creationId="{00000000-0000-0000-0000-000000000000}"/>
          </ac:spMkLst>
        </pc:spChg>
      </pc:sldChg>
      <pc:sldChg chg="modSp mod">
        <pc:chgData name="Kaelyn Peay" userId="969afaacf5236310" providerId="LiveId" clId="{D854851B-0EFA-BD40-A915-DFCC8BE30B39}" dt="2021-01-13T23:16:36.462" v="69" actId="20577"/>
        <pc:sldMkLst>
          <pc:docMk/>
          <pc:sldMk cId="1632794704" sldId="460"/>
        </pc:sldMkLst>
        <pc:spChg chg="mod">
          <ac:chgData name="Kaelyn Peay" userId="969afaacf5236310" providerId="LiveId" clId="{D854851B-0EFA-BD40-A915-DFCC8BE30B39}" dt="2021-01-13T23:16:36.462" v="69" actId="20577"/>
          <ac:spMkLst>
            <pc:docMk/>
            <pc:sldMk cId="1632794704" sldId="460"/>
            <ac:spMk id="4" creationId="{00000000-0000-0000-0000-000000000000}"/>
          </ac:spMkLst>
        </pc:spChg>
      </pc:sldChg>
      <pc:sldChg chg="modSp">
        <pc:chgData name="Kaelyn Peay" userId="969afaacf5236310" providerId="LiveId" clId="{D854851B-0EFA-BD40-A915-DFCC8BE30B39}" dt="2021-01-13T23:16:46.769" v="70"/>
        <pc:sldMkLst>
          <pc:docMk/>
          <pc:sldMk cId="3603425824" sldId="461"/>
        </pc:sldMkLst>
        <pc:spChg chg="mod">
          <ac:chgData name="Kaelyn Peay" userId="969afaacf5236310" providerId="LiveId" clId="{D854851B-0EFA-BD40-A915-DFCC8BE30B39}" dt="2021-01-13T23:16:46.769" v="70"/>
          <ac:spMkLst>
            <pc:docMk/>
            <pc:sldMk cId="3603425824" sldId="461"/>
            <ac:spMk id="4" creationId="{00000000-0000-0000-0000-000000000000}"/>
          </ac:spMkLst>
        </pc:spChg>
      </pc:sldChg>
      <pc:sldChg chg="modSp">
        <pc:chgData name="Kaelyn Peay" userId="969afaacf5236310" providerId="LiveId" clId="{D854851B-0EFA-BD40-A915-DFCC8BE30B39}" dt="2021-01-13T23:16:53.949" v="71"/>
        <pc:sldMkLst>
          <pc:docMk/>
          <pc:sldMk cId="3517485962" sldId="462"/>
        </pc:sldMkLst>
        <pc:spChg chg="mod">
          <ac:chgData name="Kaelyn Peay" userId="969afaacf5236310" providerId="LiveId" clId="{D854851B-0EFA-BD40-A915-DFCC8BE30B39}" dt="2021-01-13T23:16:53.949" v="71"/>
          <ac:spMkLst>
            <pc:docMk/>
            <pc:sldMk cId="3517485962" sldId="462"/>
            <ac:spMk id="4" creationId="{00000000-0000-0000-0000-000000000000}"/>
          </ac:spMkLst>
        </pc:spChg>
      </pc:sldChg>
      <pc:sldChg chg="modSp">
        <pc:chgData name="Kaelyn Peay" userId="969afaacf5236310" providerId="LiveId" clId="{D854851B-0EFA-BD40-A915-DFCC8BE30B39}" dt="2021-01-13T23:16:58.462" v="72"/>
        <pc:sldMkLst>
          <pc:docMk/>
          <pc:sldMk cId="3975362637" sldId="463"/>
        </pc:sldMkLst>
        <pc:spChg chg="mod">
          <ac:chgData name="Kaelyn Peay" userId="969afaacf5236310" providerId="LiveId" clId="{D854851B-0EFA-BD40-A915-DFCC8BE30B39}" dt="2021-01-13T23:16:58.462" v="72"/>
          <ac:spMkLst>
            <pc:docMk/>
            <pc:sldMk cId="3975362637" sldId="463"/>
            <ac:spMk id="4" creationId="{00000000-0000-0000-0000-000000000000}"/>
          </ac:spMkLst>
        </pc:spChg>
      </pc:sldChg>
      <pc:sldChg chg="modSp">
        <pc:chgData name="Kaelyn Peay" userId="969afaacf5236310" providerId="LiveId" clId="{D854851B-0EFA-BD40-A915-DFCC8BE30B39}" dt="2021-01-13T23:17:03.971" v="73"/>
        <pc:sldMkLst>
          <pc:docMk/>
          <pc:sldMk cId="3493847732" sldId="464"/>
        </pc:sldMkLst>
        <pc:spChg chg="mod">
          <ac:chgData name="Kaelyn Peay" userId="969afaacf5236310" providerId="LiveId" clId="{D854851B-0EFA-BD40-A915-DFCC8BE30B39}" dt="2021-01-13T23:17:03.971" v="73"/>
          <ac:spMkLst>
            <pc:docMk/>
            <pc:sldMk cId="3493847732" sldId="464"/>
            <ac:spMk id="4" creationId="{00000000-0000-0000-0000-000000000000}"/>
          </ac:spMkLst>
        </pc:spChg>
      </pc:sldChg>
      <pc:sldChg chg="modSp">
        <pc:chgData name="Kaelyn Peay" userId="969afaacf5236310" providerId="LiveId" clId="{D854851B-0EFA-BD40-A915-DFCC8BE30B39}" dt="2021-01-13T23:17:56.232" v="89"/>
        <pc:sldMkLst>
          <pc:docMk/>
          <pc:sldMk cId="1638944735" sldId="465"/>
        </pc:sldMkLst>
        <pc:spChg chg="mod">
          <ac:chgData name="Kaelyn Peay" userId="969afaacf5236310" providerId="LiveId" clId="{D854851B-0EFA-BD40-A915-DFCC8BE30B39}" dt="2021-01-13T23:17:56.232" v="89"/>
          <ac:spMkLst>
            <pc:docMk/>
            <pc:sldMk cId="1638944735" sldId="465"/>
            <ac:spMk id="4" creationId="{00000000-0000-0000-0000-000000000000}"/>
          </ac:spMkLst>
        </pc:spChg>
      </pc:sldChg>
      <pc:sldChg chg="modSp">
        <pc:chgData name="Kaelyn Peay" userId="969afaacf5236310" providerId="LiveId" clId="{D854851B-0EFA-BD40-A915-DFCC8BE30B39}" dt="2021-01-13T23:17:14.407" v="76"/>
        <pc:sldMkLst>
          <pc:docMk/>
          <pc:sldMk cId="3694267263" sldId="468"/>
        </pc:sldMkLst>
        <pc:spChg chg="mod">
          <ac:chgData name="Kaelyn Peay" userId="969afaacf5236310" providerId="LiveId" clId="{D854851B-0EFA-BD40-A915-DFCC8BE30B39}" dt="2021-01-13T23:17:14.407" v="76"/>
          <ac:spMkLst>
            <pc:docMk/>
            <pc:sldMk cId="3694267263" sldId="468"/>
            <ac:spMk id="4" creationId="{00000000-0000-0000-0000-000000000000}"/>
          </ac:spMkLst>
        </pc:spChg>
      </pc:sldChg>
      <pc:sldChg chg="modSp">
        <pc:chgData name="Kaelyn Peay" userId="969afaacf5236310" providerId="LiveId" clId="{D854851B-0EFA-BD40-A915-DFCC8BE30B39}" dt="2021-01-13T23:17:37.815" v="83"/>
        <pc:sldMkLst>
          <pc:docMk/>
          <pc:sldMk cId="93202160" sldId="474"/>
        </pc:sldMkLst>
        <pc:spChg chg="mod">
          <ac:chgData name="Kaelyn Peay" userId="969afaacf5236310" providerId="LiveId" clId="{D854851B-0EFA-BD40-A915-DFCC8BE30B39}" dt="2021-01-13T23:17:37.815" v="83"/>
          <ac:spMkLst>
            <pc:docMk/>
            <pc:sldMk cId="93202160" sldId="474"/>
            <ac:spMk id="4" creationId="{00000000-0000-0000-0000-000000000000}"/>
          </ac:spMkLst>
        </pc:spChg>
      </pc:sldChg>
      <pc:sldChg chg="modSp">
        <pc:chgData name="Kaelyn Peay" userId="969afaacf5236310" providerId="LiveId" clId="{D854851B-0EFA-BD40-A915-DFCC8BE30B39}" dt="2021-01-13T23:17:41.120" v="84"/>
        <pc:sldMkLst>
          <pc:docMk/>
          <pc:sldMk cId="872566240" sldId="475"/>
        </pc:sldMkLst>
        <pc:spChg chg="mod">
          <ac:chgData name="Kaelyn Peay" userId="969afaacf5236310" providerId="LiveId" clId="{D854851B-0EFA-BD40-A915-DFCC8BE30B39}" dt="2021-01-13T23:17:41.120" v="84"/>
          <ac:spMkLst>
            <pc:docMk/>
            <pc:sldMk cId="872566240" sldId="475"/>
            <ac:spMk id="4" creationId="{00000000-0000-0000-0000-000000000000}"/>
          </ac:spMkLst>
        </pc:spChg>
      </pc:sldChg>
      <pc:sldChg chg="modSp">
        <pc:chgData name="Kaelyn Peay" userId="969afaacf5236310" providerId="LiveId" clId="{D854851B-0EFA-BD40-A915-DFCC8BE30B39}" dt="2021-01-13T23:18:18.007" v="94"/>
        <pc:sldMkLst>
          <pc:docMk/>
          <pc:sldMk cId="480176126" sldId="477"/>
        </pc:sldMkLst>
        <pc:spChg chg="mod">
          <ac:chgData name="Kaelyn Peay" userId="969afaacf5236310" providerId="LiveId" clId="{D854851B-0EFA-BD40-A915-DFCC8BE30B39}" dt="2021-01-13T23:18:18.007" v="94"/>
          <ac:spMkLst>
            <pc:docMk/>
            <pc:sldMk cId="480176126" sldId="477"/>
            <ac:spMk id="4" creationId="{00000000-0000-0000-0000-000000000000}"/>
          </ac:spMkLst>
        </pc:spChg>
      </pc:sldChg>
      <pc:sldChg chg="modSp mod">
        <pc:chgData name="Kaelyn Peay" userId="969afaacf5236310" providerId="LiveId" clId="{D854851B-0EFA-BD40-A915-DFCC8BE30B39}" dt="2021-01-13T23:18:07.639" v="93" actId="20577"/>
        <pc:sldMkLst>
          <pc:docMk/>
          <pc:sldMk cId="3281334101" sldId="478"/>
        </pc:sldMkLst>
        <pc:spChg chg="mod">
          <ac:chgData name="Kaelyn Peay" userId="969afaacf5236310" providerId="LiveId" clId="{D854851B-0EFA-BD40-A915-DFCC8BE30B39}" dt="2021-01-13T23:18:07.639" v="93" actId="20577"/>
          <ac:spMkLst>
            <pc:docMk/>
            <pc:sldMk cId="3281334101" sldId="478"/>
            <ac:spMk id="4" creationId="{00000000-0000-0000-0000-000000000000}"/>
          </ac:spMkLst>
        </pc:spChg>
      </pc:sldChg>
      <pc:sldChg chg="modSp mod">
        <pc:chgData name="Kaelyn Peay" userId="969afaacf5236310" providerId="LiveId" clId="{D854851B-0EFA-BD40-A915-DFCC8BE30B39}" dt="2021-01-13T23:18:46.779" v="95" actId="20577"/>
        <pc:sldMkLst>
          <pc:docMk/>
          <pc:sldMk cId="3351286587" sldId="482"/>
        </pc:sldMkLst>
        <pc:spChg chg="mod">
          <ac:chgData name="Kaelyn Peay" userId="969afaacf5236310" providerId="LiveId" clId="{D854851B-0EFA-BD40-A915-DFCC8BE30B39}" dt="2021-01-13T23:18:46.779" v="95" actId="20577"/>
          <ac:spMkLst>
            <pc:docMk/>
            <pc:sldMk cId="3351286587" sldId="482"/>
            <ac:spMk id="4" creationId="{00000000-0000-0000-0000-000000000000}"/>
          </ac:spMkLst>
        </pc:spChg>
      </pc:sldChg>
      <pc:sldChg chg="modSp">
        <pc:chgData name="Kaelyn Peay" userId="969afaacf5236310" providerId="LiveId" clId="{D854851B-0EFA-BD40-A915-DFCC8BE30B39}" dt="2021-01-13T23:18:52.994" v="96"/>
        <pc:sldMkLst>
          <pc:docMk/>
          <pc:sldMk cId="1363004955" sldId="483"/>
        </pc:sldMkLst>
        <pc:spChg chg="mod">
          <ac:chgData name="Kaelyn Peay" userId="969afaacf5236310" providerId="LiveId" clId="{D854851B-0EFA-BD40-A915-DFCC8BE30B39}" dt="2021-01-13T23:18:52.994" v="96"/>
          <ac:spMkLst>
            <pc:docMk/>
            <pc:sldMk cId="1363004955" sldId="483"/>
            <ac:spMk id="4" creationId="{00000000-0000-0000-0000-000000000000}"/>
          </ac:spMkLst>
        </pc:spChg>
      </pc:sldChg>
      <pc:sldChg chg="modSp">
        <pc:chgData name="Kaelyn Peay" userId="969afaacf5236310" providerId="LiveId" clId="{D854851B-0EFA-BD40-A915-DFCC8BE30B39}" dt="2021-01-13T23:18:56.498" v="97"/>
        <pc:sldMkLst>
          <pc:docMk/>
          <pc:sldMk cId="2184462448" sldId="484"/>
        </pc:sldMkLst>
        <pc:spChg chg="mod">
          <ac:chgData name="Kaelyn Peay" userId="969afaacf5236310" providerId="LiveId" clId="{D854851B-0EFA-BD40-A915-DFCC8BE30B39}" dt="2021-01-13T23:18:56.498" v="97"/>
          <ac:spMkLst>
            <pc:docMk/>
            <pc:sldMk cId="2184462448" sldId="484"/>
            <ac:spMk id="4" creationId="{00000000-0000-0000-0000-000000000000}"/>
          </ac:spMkLst>
        </pc:spChg>
      </pc:sldChg>
      <pc:sldChg chg="modSp">
        <pc:chgData name="Kaelyn Peay" userId="969afaacf5236310" providerId="LiveId" clId="{D854851B-0EFA-BD40-A915-DFCC8BE30B39}" dt="2021-01-13T23:12:49.069" v="43"/>
        <pc:sldMkLst>
          <pc:docMk/>
          <pc:sldMk cId="797263367" sldId="485"/>
        </pc:sldMkLst>
        <pc:spChg chg="mod">
          <ac:chgData name="Kaelyn Peay" userId="969afaacf5236310" providerId="LiveId" clId="{D854851B-0EFA-BD40-A915-DFCC8BE30B39}" dt="2021-01-13T23:12:49.069" v="43"/>
          <ac:spMkLst>
            <pc:docMk/>
            <pc:sldMk cId="797263367" sldId="485"/>
            <ac:spMk id="4" creationId="{00000000-0000-0000-0000-000000000000}"/>
          </ac:spMkLst>
        </pc:spChg>
      </pc:sldChg>
      <pc:sldChg chg="modSp mod">
        <pc:chgData name="Kaelyn Peay" userId="969afaacf5236310" providerId="LiveId" clId="{D854851B-0EFA-BD40-A915-DFCC8BE30B39}" dt="2021-01-13T23:05:41.835" v="0" actId="20577"/>
        <pc:sldMkLst>
          <pc:docMk/>
          <pc:sldMk cId="2761305272" sldId="489"/>
        </pc:sldMkLst>
        <pc:spChg chg="mod">
          <ac:chgData name="Kaelyn Peay" userId="969afaacf5236310" providerId="LiveId" clId="{D854851B-0EFA-BD40-A915-DFCC8BE30B39}" dt="2021-01-13T23:05:41.835" v="0" actId="20577"/>
          <ac:spMkLst>
            <pc:docMk/>
            <pc:sldMk cId="2761305272" sldId="489"/>
            <ac:spMk id="4" creationId="{00000000-0000-0000-0000-000000000000}"/>
          </ac:spMkLst>
        </pc:spChg>
      </pc:sldChg>
      <pc:sldChg chg="modSp mod">
        <pc:chgData name="Kaelyn Peay" userId="969afaacf5236310" providerId="LiveId" clId="{D854851B-0EFA-BD40-A915-DFCC8BE30B39}" dt="2021-01-13T23:05:54.640" v="4"/>
        <pc:sldMkLst>
          <pc:docMk/>
          <pc:sldMk cId="3125048054" sldId="490"/>
        </pc:sldMkLst>
        <pc:spChg chg="mod">
          <ac:chgData name="Kaelyn Peay" userId="969afaacf5236310" providerId="LiveId" clId="{D854851B-0EFA-BD40-A915-DFCC8BE30B39}" dt="2021-01-13T23:05:54.640" v="4"/>
          <ac:spMkLst>
            <pc:docMk/>
            <pc:sldMk cId="3125048054" sldId="490"/>
            <ac:spMk id="4" creationId="{00000000-0000-0000-0000-000000000000}"/>
          </ac:spMkLst>
        </pc:spChg>
      </pc:sldChg>
      <pc:sldChg chg="modSp">
        <pc:chgData name="Kaelyn Peay" userId="969afaacf5236310" providerId="LiveId" clId="{D854851B-0EFA-BD40-A915-DFCC8BE30B39}" dt="2021-01-13T23:06:00.751" v="5"/>
        <pc:sldMkLst>
          <pc:docMk/>
          <pc:sldMk cId="1413588235" sldId="491"/>
        </pc:sldMkLst>
        <pc:spChg chg="mod">
          <ac:chgData name="Kaelyn Peay" userId="969afaacf5236310" providerId="LiveId" clId="{D854851B-0EFA-BD40-A915-DFCC8BE30B39}" dt="2021-01-13T23:06:00.751" v="5"/>
          <ac:spMkLst>
            <pc:docMk/>
            <pc:sldMk cId="1413588235" sldId="491"/>
            <ac:spMk id="6" creationId="{00000000-0000-0000-0000-000000000000}"/>
          </ac:spMkLst>
        </pc:spChg>
      </pc:sldChg>
      <pc:sldChg chg="modSp mod">
        <pc:chgData name="Kaelyn Peay" userId="969afaacf5236310" providerId="LiveId" clId="{D854851B-0EFA-BD40-A915-DFCC8BE30B39}" dt="2021-01-13T23:07:01.922" v="16" actId="20577"/>
        <pc:sldMkLst>
          <pc:docMk/>
          <pc:sldMk cId="915920390" sldId="492"/>
        </pc:sldMkLst>
        <pc:spChg chg="mod">
          <ac:chgData name="Kaelyn Peay" userId="969afaacf5236310" providerId="LiveId" clId="{D854851B-0EFA-BD40-A915-DFCC8BE30B39}" dt="2021-01-13T23:07:01.922" v="16" actId="20577"/>
          <ac:spMkLst>
            <pc:docMk/>
            <pc:sldMk cId="915920390" sldId="492"/>
            <ac:spMk id="3" creationId="{00000000-0000-0000-0000-000000000000}"/>
          </ac:spMkLst>
        </pc:spChg>
        <pc:spChg chg="mod">
          <ac:chgData name="Kaelyn Peay" userId="969afaacf5236310" providerId="LiveId" clId="{D854851B-0EFA-BD40-A915-DFCC8BE30B39}" dt="2021-01-13T23:06:56.165" v="14"/>
          <ac:spMkLst>
            <pc:docMk/>
            <pc:sldMk cId="915920390" sldId="492"/>
            <ac:spMk id="4" creationId="{00000000-0000-0000-0000-000000000000}"/>
          </ac:spMkLst>
        </pc:spChg>
      </pc:sldChg>
      <pc:sldChg chg="modSp">
        <pc:chgData name="Kaelyn Peay" userId="969afaacf5236310" providerId="LiveId" clId="{D854851B-0EFA-BD40-A915-DFCC8BE30B39}" dt="2021-01-13T23:07:07.953" v="17"/>
        <pc:sldMkLst>
          <pc:docMk/>
          <pc:sldMk cId="557089565" sldId="493"/>
        </pc:sldMkLst>
        <pc:spChg chg="mod">
          <ac:chgData name="Kaelyn Peay" userId="969afaacf5236310" providerId="LiveId" clId="{D854851B-0EFA-BD40-A915-DFCC8BE30B39}" dt="2021-01-13T23:07:07.953" v="17"/>
          <ac:spMkLst>
            <pc:docMk/>
            <pc:sldMk cId="557089565" sldId="493"/>
            <ac:spMk id="4" creationId="{00000000-0000-0000-0000-000000000000}"/>
          </ac:spMkLst>
        </pc:spChg>
      </pc:sldChg>
      <pc:sldChg chg="modSp mod">
        <pc:chgData name="Kaelyn Peay" userId="969afaacf5236310" providerId="LiveId" clId="{D854851B-0EFA-BD40-A915-DFCC8BE30B39}" dt="2021-01-13T23:07:37.688" v="25" actId="20577"/>
        <pc:sldMkLst>
          <pc:docMk/>
          <pc:sldMk cId="1246323713" sldId="497"/>
        </pc:sldMkLst>
        <pc:spChg chg="mod">
          <ac:chgData name="Kaelyn Peay" userId="969afaacf5236310" providerId="LiveId" clId="{D854851B-0EFA-BD40-A915-DFCC8BE30B39}" dt="2021-01-13T23:07:37.688" v="25" actId="20577"/>
          <ac:spMkLst>
            <pc:docMk/>
            <pc:sldMk cId="1246323713" sldId="497"/>
            <ac:spMk id="4" creationId="{00000000-0000-0000-0000-000000000000}"/>
          </ac:spMkLst>
        </pc:spChg>
      </pc:sldChg>
      <pc:sldChg chg="modSp">
        <pc:chgData name="Kaelyn Peay" userId="969afaacf5236310" providerId="LiveId" clId="{D854851B-0EFA-BD40-A915-DFCC8BE30B39}" dt="2021-01-13T23:08:57.073" v="26"/>
        <pc:sldMkLst>
          <pc:docMk/>
          <pc:sldMk cId="2593697331" sldId="498"/>
        </pc:sldMkLst>
        <pc:spChg chg="mod">
          <ac:chgData name="Kaelyn Peay" userId="969afaacf5236310" providerId="LiveId" clId="{D854851B-0EFA-BD40-A915-DFCC8BE30B39}" dt="2021-01-13T23:08:57.073" v="26"/>
          <ac:spMkLst>
            <pc:docMk/>
            <pc:sldMk cId="2593697331" sldId="498"/>
            <ac:spMk id="4" creationId="{00000000-0000-0000-0000-000000000000}"/>
          </ac:spMkLst>
        </pc:spChg>
      </pc:sldChg>
      <pc:sldChg chg="modSp mod">
        <pc:chgData name="Kaelyn Peay" userId="969afaacf5236310" providerId="LiveId" clId="{D854851B-0EFA-BD40-A915-DFCC8BE30B39}" dt="2021-01-13T23:09:43.306" v="31" actId="20577"/>
        <pc:sldMkLst>
          <pc:docMk/>
          <pc:sldMk cId="725976995" sldId="504"/>
        </pc:sldMkLst>
        <pc:spChg chg="mod">
          <ac:chgData name="Kaelyn Peay" userId="969afaacf5236310" providerId="LiveId" clId="{D854851B-0EFA-BD40-A915-DFCC8BE30B39}" dt="2021-01-13T23:09:43.306" v="31" actId="20577"/>
          <ac:spMkLst>
            <pc:docMk/>
            <pc:sldMk cId="725976995" sldId="504"/>
            <ac:spMk id="4" creationId="{00000000-0000-0000-0000-000000000000}"/>
          </ac:spMkLst>
        </pc:spChg>
      </pc:sldChg>
      <pc:sldChg chg="modSp mod">
        <pc:chgData name="Kaelyn Peay" userId="969afaacf5236310" providerId="LiveId" clId="{D854851B-0EFA-BD40-A915-DFCC8BE30B39}" dt="2021-01-13T23:10:48.820" v="33" actId="20577"/>
        <pc:sldMkLst>
          <pc:docMk/>
          <pc:sldMk cId="2979145969" sldId="508"/>
        </pc:sldMkLst>
        <pc:spChg chg="mod">
          <ac:chgData name="Kaelyn Peay" userId="969afaacf5236310" providerId="LiveId" clId="{D854851B-0EFA-BD40-A915-DFCC8BE30B39}" dt="2021-01-13T23:10:48.820" v="33" actId="20577"/>
          <ac:spMkLst>
            <pc:docMk/>
            <pc:sldMk cId="2979145969" sldId="508"/>
            <ac:spMk id="4" creationId="{00000000-0000-0000-0000-000000000000}"/>
          </ac:spMkLst>
        </pc:spChg>
      </pc:sldChg>
      <pc:sldChg chg="modSp">
        <pc:chgData name="Kaelyn Peay" userId="969afaacf5236310" providerId="LiveId" clId="{D854851B-0EFA-BD40-A915-DFCC8BE30B39}" dt="2021-01-13T23:11:50.259" v="41"/>
        <pc:sldMkLst>
          <pc:docMk/>
          <pc:sldMk cId="4250160254" sldId="509"/>
        </pc:sldMkLst>
        <pc:spChg chg="mod">
          <ac:chgData name="Kaelyn Peay" userId="969afaacf5236310" providerId="LiveId" clId="{D854851B-0EFA-BD40-A915-DFCC8BE30B39}" dt="2021-01-13T23:11:50.259" v="41"/>
          <ac:spMkLst>
            <pc:docMk/>
            <pc:sldMk cId="4250160254" sldId="509"/>
            <ac:spMk id="4" creationId="{00000000-0000-0000-0000-000000000000}"/>
          </ac:spMkLst>
        </pc:spChg>
      </pc:sldChg>
      <pc:sldChg chg="modSp mod">
        <pc:chgData name="Kaelyn Peay" userId="969afaacf5236310" providerId="LiveId" clId="{D854851B-0EFA-BD40-A915-DFCC8BE30B39}" dt="2021-01-13T23:14:44.455" v="68"/>
        <pc:sldMkLst>
          <pc:docMk/>
          <pc:sldMk cId="3974960400" sldId="529"/>
        </pc:sldMkLst>
        <pc:spChg chg="mod">
          <ac:chgData name="Kaelyn Peay" userId="969afaacf5236310" providerId="LiveId" clId="{D854851B-0EFA-BD40-A915-DFCC8BE30B39}" dt="2021-01-13T23:14:44.455" v="68"/>
          <ac:spMkLst>
            <pc:docMk/>
            <pc:sldMk cId="3974960400" sldId="529"/>
            <ac:spMk id="4" creationId="{00000000-0000-0000-0000-000000000000}"/>
          </ac:spMkLst>
        </pc:spChg>
      </pc:sldChg>
      <pc:sldChg chg="modSp">
        <pc:chgData name="Kaelyn Peay" userId="969afaacf5236310" providerId="LiveId" clId="{D854851B-0EFA-BD40-A915-DFCC8BE30B39}" dt="2021-01-13T23:14:40.730" v="67"/>
        <pc:sldMkLst>
          <pc:docMk/>
          <pc:sldMk cId="3873194762" sldId="530"/>
        </pc:sldMkLst>
        <pc:spChg chg="mod">
          <ac:chgData name="Kaelyn Peay" userId="969afaacf5236310" providerId="LiveId" clId="{D854851B-0EFA-BD40-A915-DFCC8BE30B39}" dt="2021-01-13T23:14:40.730" v="67"/>
          <ac:spMkLst>
            <pc:docMk/>
            <pc:sldMk cId="3873194762" sldId="530"/>
            <ac:spMk id="4" creationId="{00000000-0000-0000-0000-000000000000}"/>
          </ac:spMkLst>
        </pc:spChg>
      </pc:sldChg>
      <pc:sldChg chg="modSp">
        <pc:chgData name="Kaelyn Peay" userId="969afaacf5236310" providerId="LiveId" clId="{D854851B-0EFA-BD40-A915-DFCC8BE30B39}" dt="2021-01-13T23:14:27.143" v="64"/>
        <pc:sldMkLst>
          <pc:docMk/>
          <pc:sldMk cId="1815050976" sldId="535"/>
        </pc:sldMkLst>
        <pc:spChg chg="mod">
          <ac:chgData name="Kaelyn Peay" userId="969afaacf5236310" providerId="LiveId" clId="{D854851B-0EFA-BD40-A915-DFCC8BE30B39}" dt="2021-01-13T23:14:27.143" v="64"/>
          <ac:spMkLst>
            <pc:docMk/>
            <pc:sldMk cId="1815050976" sldId="535"/>
            <ac:spMk id="4" creationId="{00000000-0000-0000-0000-000000000000}"/>
          </ac:spMkLst>
        </pc:spChg>
      </pc:sldChg>
      <pc:sldChg chg="modSp">
        <pc:chgData name="Kaelyn Peay" userId="969afaacf5236310" providerId="LiveId" clId="{D854851B-0EFA-BD40-A915-DFCC8BE30B39}" dt="2021-01-13T23:14:19.328" v="62"/>
        <pc:sldMkLst>
          <pc:docMk/>
          <pc:sldMk cId="102010723" sldId="541"/>
        </pc:sldMkLst>
        <pc:spChg chg="mod">
          <ac:chgData name="Kaelyn Peay" userId="969afaacf5236310" providerId="LiveId" clId="{D854851B-0EFA-BD40-A915-DFCC8BE30B39}" dt="2021-01-13T23:14:19.328" v="62"/>
          <ac:spMkLst>
            <pc:docMk/>
            <pc:sldMk cId="102010723" sldId="541"/>
            <ac:spMk id="4" creationId="{00000000-0000-0000-0000-000000000000}"/>
          </ac:spMkLst>
        </pc:spChg>
      </pc:sldChg>
      <pc:sldChg chg="modSp">
        <pc:chgData name="Kaelyn Peay" userId="969afaacf5236310" providerId="LiveId" clId="{D854851B-0EFA-BD40-A915-DFCC8BE30B39}" dt="2021-01-13T23:17:07.329" v="74"/>
        <pc:sldMkLst>
          <pc:docMk/>
          <pc:sldMk cId="2890856118" sldId="558"/>
        </pc:sldMkLst>
        <pc:spChg chg="mod">
          <ac:chgData name="Kaelyn Peay" userId="969afaacf5236310" providerId="LiveId" clId="{D854851B-0EFA-BD40-A915-DFCC8BE30B39}" dt="2021-01-13T23:17:07.329" v="74"/>
          <ac:spMkLst>
            <pc:docMk/>
            <pc:sldMk cId="2890856118" sldId="558"/>
            <ac:spMk id="4" creationId="{00000000-0000-0000-0000-000000000000}"/>
          </ac:spMkLst>
        </pc:spChg>
      </pc:sldChg>
      <pc:sldChg chg="modSp">
        <pc:chgData name="Kaelyn Peay" userId="969afaacf5236310" providerId="LiveId" clId="{D854851B-0EFA-BD40-A915-DFCC8BE30B39}" dt="2021-01-13T23:17:11.257" v="75"/>
        <pc:sldMkLst>
          <pc:docMk/>
          <pc:sldMk cId="1370368889" sldId="559"/>
        </pc:sldMkLst>
        <pc:spChg chg="mod">
          <ac:chgData name="Kaelyn Peay" userId="969afaacf5236310" providerId="LiveId" clId="{D854851B-0EFA-BD40-A915-DFCC8BE30B39}" dt="2021-01-13T23:17:11.257" v="75"/>
          <ac:spMkLst>
            <pc:docMk/>
            <pc:sldMk cId="1370368889" sldId="559"/>
            <ac:spMk id="4" creationId="{00000000-0000-0000-0000-000000000000}"/>
          </ac:spMkLst>
        </pc:spChg>
      </pc:sldChg>
      <pc:sldChg chg="modSp">
        <pc:chgData name="Kaelyn Peay" userId="969afaacf5236310" providerId="LiveId" clId="{D854851B-0EFA-BD40-A915-DFCC8BE30B39}" dt="2021-01-13T23:17:30.697" v="81"/>
        <pc:sldMkLst>
          <pc:docMk/>
          <pc:sldMk cId="2211230382" sldId="560"/>
        </pc:sldMkLst>
        <pc:spChg chg="mod">
          <ac:chgData name="Kaelyn Peay" userId="969afaacf5236310" providerId="LiveId" clId="{D854851B-0EFA-BD40-A915-DFCC8BE30B39}" dt="2021-01-13T23:17:30.697" v="81"/>
          <ac:spMkLst>
            <pc:docMk/>
            <pc:sldMk cId="2211230382" sldId="560"/>
            <ac:spMk id="4" creationId="{00000000-0000-0000-0000-000000000000}"/>
          </ac:spMkLst>
        </pc:spChg>
      </pc:sldChg>
      <pc:sldChg chg="modSp">
        <pc:chgData name="Kaelyn Peay" userId="969afaacf5236310" providerId="LiveId" clId="{D854851B-0EFA-BD40-A915-DFCC8BE30B39}" dt="2021-01-13T23:17:34.394" v="82"/>
        <pc:sldMkLst>
          <pc:docMk/>
          <pc:sldMk cId="675096366" sldId="561"/>
        </pc:sldMkLst>
        <pc:spChg chg="mod">
          <ac:chgData name="Kaelyn Peay" userId="969afaacf5236310" providerId="LiveId" clId="{D854851B-0EFA-BD40-A915-DFCC8BE30B39}" dt="2021-01-13T23:17:34.394" v="82"/>
          <ac:spMkLst>
            <pc:docMk/>
            <pc:sldMk cId="675096366" sldId="561"/>
            <ac:spMk id="4" creationId="{00000000-0000-0000-0000-000000000000}"/>
          </ac:spMkLst>
        </pc:spChg>
      </pc:sldChg>
      <pc:sldChg chg="modSp">
        <pc:chgData name="Kaelyn Peay" userId="969afaacf5236310" providerId="LiveId" clId="{D854851B-0EFA-BD40-A915-DFCC8BE30B39}" dt="2021-01-13T23:17:17.813" v="77"/>
        <pc:sldMkLst>
          <pc:docMk/>
          <pc:sldMk cId="1847965041" sldId="562"/>
        </pc:sldMkLst>
        <pc:spChg chg="mod">
          <ac:chgData name="Kaelyn Peay" userId="969afaacf5236310" providerId="LiveId" clId="{D854851B-0EFA-BD40-A915-DFCC8BE30B39}" dt="2021-01-13T23:17:17.813" v="77"/>
          <ac:spMkLst>
            <pc:docMk/>
            <pc:sldMk cId="1847965041" sldId="562"/>
            <ac:spMk id="4" creationId="{00000000-0000-0000-0000-000000000000}"/>
          </ac:spMkLst>
        </pc:spChg>
      </pc:sldChg>
      <pc:sldChg chg="modSp">
        <pc:chgData name="Kaelyn Peay" userId="969afaacf5236310" providerId="LiveId" clId="{D854851B-0EFA-BD40-A915-DFCC8BE30B39}" dt="2021-01-13T23:17:21.059" v="78"/>
        <pc:sldMkLst>
          <pc:docMk/>
          <pc:sldMk cId="3234711066" sldId="563"/>
        </pc:sldMkLst>
        <pc:spChg chg="mod">
          <ac:chgData name="Kaelyn Peay" userId="969afaacf5236310" providerId="LiveId" clId="{D854851B-0EFA-BD40-A915-DFCC8BE30B39}" dt="2021-01-13T23:17:21.059" v="78"/>
          <ac:spMkLst>
            <pc:docMk/>
            <pc:sldMk cId="3234711066" sldId="563"/>
            <ac:spMk id="4" creationId="{00000000-0000-0000-0000-000000000000}"/>
          </ac:spMkLst>
        </pc:spChg>
      </pc:sldChg>
      <pc:sldChg chg="modSp">
        <pc:chgData name="Kaelyn Peay" userId="969afaacf5236310" providerId="LiveId" clId="{D854851B-0EFA-BD40-A915-DFCC8BE30B39}" dt="2021-01-13T23:17:24.091" v="79"/>
        <pc:sldMkLst>
          <pc:docMk/>
          <pc:sldMk cId="496863789" sldId="564"/>
        </pc:sldMkLst>
        <pc:spChg chg="mod">
          <ac:chgData name="Kaelyn Peay" userId="969afaacf5236310" providerId="LiveId" clId="{D854851B-0EFA-BD40-A915-DFCC8BE30B39}" dt="2021-01-13T23:17:24.091" v="79"/>
          <ac:spMkLst>
            <pc:docMk/>
            <pc:sldMk cId="496863789" sldId="564"/>
            <ac:spMk id="4" creationId="{00000000-0000-0000-0000-000000000000}"/>
          </ac:spMkLst>
        </pc:spChg>
      </pc:sldChg>
      <pc:sldChg chg="modSp">
        <pc:chgData name="Kaelyn Peay" userId="969afaacf5236310" providerId="LiveId" clId="{D854851B-0EFA-BD40-A915-DFCC8BE30B39}" dt="2021-01-13T23:17:27.227" v="80"/>
        <pc:sldMkLst>
          <pc:docMk/>
          <pc:sldMk cId="2562503575" sldId="565"/>
        </pc:sldMkLst>
        <pc:spChg chg="mod">
          <ac:chgData name="Kaelyn Peay" userId="969afaacf5236310" providerId="LiveId" clId="{D854851B-0EFA-BD40-A915-DFCC8BE30B39}" dt="2021-01-13T23:17:27.227" v="80"/>
          <ac:spMkLst>
            <pc:docMk/>
            <pc:sldMk cId="2562503575" sldId="565"/>
            <ac:spMk id="4" creationId="{00000000-0000-0000-0000-000000000000}"/>
          </ac:spMkLst>
        </pc:spChg>
      </pc:sldChg>
      <pc:sldChg chg="modSp">
        <pc:chgData name="Kaelyn Peay" userId="969afaacf5236310" providerId="LiveId" clId="{D854851B-0EFA-BD40-A915-DFCC8BE30B39}" dt="2021-01-13T23:17:44.009" v="85"/>
        <pc:sldMkLst>
          <pc:docMk/>
          <pc:sldMk cId="1357967064" sldId="566"/>
        </pc:sldMkLst>
        <pc:spChg chg="mod">
          <ac:chgData name="Kaelyn Peay" userId="969afaacf5236310" providerId="LiveId" clId="{D854851B-0EFA-BD40-A915-DFCC8BE30B39}" dt="2021-01-13T23:17:44.009" v="85"/>
          <ac:spMkLst>
            <pc:docMk/>
            <pc:sldMk cId="1357967064" sldId="566"/>
            <ac:spMk id="4" creationId="{00000000-0000-0000-0000-000000000000}"/>
          </ac:spMkLst>
        </pc:spChg>
      </pc:sldChg>
      <pc:sldChg chg="modSp">
        <pc:chgData name="Kaelyn Peay" userId="969afaacf5236310" providerId="LiveId" clId="{D854851B-0EFA-BD40-A915-DFCC8BE30B39}" dt="2021-01-13T23:17:46.614" v="86"/>
        <pc:sldMkLst>
          <pc:docMk/>
          <pc:sldMk cId="2184359872" sldId="567"/>
        </pc:sldMkLst>
        <pc:spChg chg="mod">
          <ac:chgData name="Kaelyn Peay" userId="969afaacf5236310" providerId="LiveId" clId="{D854851B-0EFA-BD40-A915-DFCC8BE30B39}" dt="2021-01-13T23:17:46.614" v="86"/>
          <ac:spMkLst>
            <pc:docMk/>
            <pc:sldMk cId="2184359872" sldId="567"/>
            <ac:spMk id="4" creationId="{00000000-0000-0000-0000-000000000000}"/>
          </ac:spMkLst>
        </pc:spChg>
      </pc:sldChg>
      <pc:sldChg chg="modSp">
        <pc:chgData name="Kaelyn Peay" userId="969afaacf5236310" providerId="LiveId" clId="{D854851B-0EFA-BD40-A915-DFCC8BE30B39}" dt="2021-01-13T23:17:49.572" v="87"/>
        <pc:sldMkLst>
          <pc:docMk/>
          <pc:sldMk cId="1954219129" sldId="568"/>
        </pc:sldMkLst>
        <pc:spChg chg="mod">
          <ac:chgData name="Kaelyn Peay" userId="969afaacf5236310" providerId="LiveId" clId="{D854851B-0EFA-BD40-A915-DFCC8BE30B39}" dt="2021-01-13T23:17:49.572" v="87"/>
          <ac:spMkLst>
            <pc:docMk/>
            <pc:sldMk cId="1954219129" sldId="568"/>
            <ac:spMk id="4" creationId="{00000000-0000-0000-0000-000000000000}"/>
          </ac:spMkLst>
        </pc:spChg>
      </pc:sldChg>
      <pc:sldChg chg="modSp">
        <pc:chgData name="Kaelyn Peay" userId="969afaacf5236310" providerId="LiveId" clId="{D854851B-0EFA-BD40-A915-DFCC8BE30B39}" dt="2021-01-13T23:17:52.828" v="88"/>
        <pc:sldMkLst>
          <pc:docMk/>
          <pc:sldMk cId="861254017" sldId="569"/>
        </pc:sldMkLst>
        <pc:spChg chg="mod">
          <ac:chgData name="Kaelyn Peay" userId="969afaacf5236310" providerId="LiveId" clId="{D854851B-0EFA-BD40-A915-DFCC8BE30B39}" dt="2021-01-13T23:17:52.828" v="88"/>
          <ac:spMkLst>
            <pc:docMk/>
            <pc:sldMk cId="861254017" sldId="569"/>
            <ac:spMk id="4" creationId="{00000000-0000-0000-0000-000000000000}"/>
          </ac:spMkLst>
        </pc:spChg>
      </pc:sldChg>
      <pc:sldChg chg="modSp">
        <pc:chgData name="Kaelyn Peay" userId="969afaacf5236310" providerId="LiveId" clId="{D854851B-0EFA-BD40-A915-DFCC8BE30B39}" dt="2021-01-13T23:18:59.972" v="98"/>
        <pc:sldMkLst>
          <pc:docMk/>
          <pc:sldMk cId="1523241329" sldId="572"/>
        </pc:sldMkLst>
        <pc:spChg chg="mod">
          <ac:chgData name="Kaelyn Peay" userId="969afaacf5236310" providerId="LiveId" clId="{D854851B-0EFA-BD40-A915-DFCC8BE30B39}" dt="2021-01-13T23:18:59.972" v="98"/>
          <ac:spMkLst>
            <pc:docMk/>
            <pc:sldMk cId="1523241329" sldId="572"/>
            <ac:spMk id="4" creationId="{00000000-0000-0000-0000-000000000000}"/>
          </ac:spMkLst>
        </pc:spChg>
      </pc:sldChg>
      <pc:sldChg chg="modSp mod">
        <pc:chgData name="Kaelyn Peay" userId="969afaacf5236310" providerId="LiveId" clId="{D854851B-0EFA-BD40-A915-DFCC8BE30B39}" dt="2021-01-13T23:19:21.167" v="104" actId="20577"/>
        <pc:sldMkLst>
          <pc:docMk/>
          <pc:sldMk cId="3809615150" sldId="573"/>
        </pc:sldMkLst>
        <pc:spChg chg="mod">
          <ac:chgData name="Kaelyn Peay" userId="969afaacf5236310" providerId="LiveId" clId="{D854851B-0EFA-BD40-A915-DFCC8BE30B39}" dt="2021-01-13T23:19:21.167" v="104" actId="20577"/>
          <ac:spMkLst>
            <pc:docMk/>
            <pc:sldMk cId="3809615150" sldId="573"/>
            <ac:spMk id="4" creationId="{00000000-0000-0000-0000-000000000000}"/>
          </ac:spMkLst>
        </pc:spChg>
      </pc:sldChg>
      <pc:sldChg chg="modSp">
        <pc:chgData name="Kaelyn Peay" userId="969afaacf5236310" providerId="LiveId" clId="{D854851B-0EFA-BD40-A915-DFCC8BE30B39}" dt="2021-01-13T23:14:22.821" v="63"/>
        <pc:sldMkLst>
          <pc:docMk/>
          <pc:sldMk cId="1367064880" sldId="577"/>
        </pc:sldMkLst>
        <pc:spChg chg="mod">
          <ac:chgData name="Kaelyn Peay" userId="969afaacf5236310" providerId="LiveId" clId="{D854851B-0EFA-BD40-A915-DFCC8BE30B39}" dt="2021-01-13T23:14:22.821" v="63"/>
          <ac:spMkLst>
            <pc:docMk/>
            <pc:sldMk cId="1367064880" sldId="577"/>
            <ac:spMk id="4" creationId="{00000000-0000-0000-0000-000000000000}"/>
          </ac:spMkLst>
        </pc:spChg>
      </pc:sldChg>
      <pc:sldChg chg="modSp">
        <pc:chgData name="Kaelyn Peay" userId="969afaacf5236310" providerId="LiveId" clId="{D854851B-0EFA-BD40-A915-DFCC8BE30B39}" dt="2021-01-13T23:21:41.074" v="106"/>
        <pc:sldMkLst>
          <pc:docMk/>
          <pc:sldMk cId="2047109108" sldId="579"/>
        </pc:sldMkLst>
        <pc:spChg chg="mod">
          <ac:chgData name="Kaelyn Peay" userId="969afaacf5236310" providerId="LiveId" clId="{D854851B-0EFA-BD40-A915-DFCC8BE30B39}" dt="2021-01-13T23:21:41.074" v="106"/>
          <ac:spMkLst>
            <pc:docMk/>
            <pc:sldMk cId="2047109108" sldId="579"/>
            <ac:spMk id="4" creationId="{00000000-0000-0000-0000-000000000000}"/>
          </ac:spMkLst>
        </pc:spChg>
      </pc:sldChg>
      <pc:sldChg chg="modSp">
        <pc:chgData name="Kaelyn Peay" userId="969afaacf5236310" providerId="LiveId" clId="{D854851B-0EFA-BD40-A915-DFCC8BE30B39}" dt="2021-01-13T23:23:21.217" v="121"/>
        <pc:sldMkLst>
          <pc:docMk/>
          <pc:sldMk cId="485825207" sldId="580"/>
        </pc:sldMkLst>
        <pc:spChg chg="mod">
          <ac:chgData name="Kaelyn Peay" userId="969afaacf5236310" providerId="LiveId" clId="{D854851B-0EFA-BD40-A915-DFCC8BE30B39}" dt="2021-01-13T23:23:21.217" v="121"/>
          <ac:spMkLst>
            <pc:docMk/>
            <pc:sldMk cId="485825207" sldId="580"/>
            <ac:spMk id="4" creationId="{00000000-0000-0000-0000-000000000000}"/>
          </ac:spMkLst>
        </pc:spChg>
      </pc:sldChg>
      <pc:sldChg chg="modSp">
        <pc:chgData name="Kaelyn Peay" userId="969afaacf5236310" providerId="LiveId" clId="{D854851B-0EFA-BD40-A915-DFCC8BE30B39}" dt="2021-01-13T23:22:05.320" v="107"/>
        <pc:sldMkLst>
          <pc:docMk/>
          <pc:sldMk cId="1292242055" sldId="581"/>
        </pc:sldMkLst>
        <pc:spChg chg="mod">
          <ac:chgData name="Kaelyn Peay" userId="969afaacf5236310" providerId="LiveId" clId="{D854851B-0EFA-BD40-A915-DFCC8BE30B39}" dt="2021-01-13T23:22:05.320" v="107"/>
          <ac:spMkLst>
            <pc:docMk/>
            <pc:sldMk cId="1292242055" sldId="581"/>
            <ac:spMk id="4" creationId="{00000000-0000-0000-0000-000000000000}"/>
          </ac:spMkLst>
        </pc:spChg>
      </pc:sldChg>
      <pc:sldChg chg="modSp">
        <pc:chgData name="Kaelyn Peay" userId="969afaacf5236310" providerId="LiveId" clId="{D854851B-0EFA-BD40-A915-DFCC8BE30B39}" dt="2021-01-13T23:22:10.410" v="108"/>
        <pc:sldMkLst>
          <pc:docMk/>
          <pc:sldMk cId="684217400" sldId="583"/>
        </pc:sldMkLst>
        <pc:spChg chg="mod">
          <ac:chgData name="Kaelyn Peay" userId="969afaacf5236310" providerId="LiveId" clId="{D854851B-0EFA-BD40-A915-DFCC8BE30B39}" dt="2021-01-13T23:22:10.410" v="108"/>
          <ac:spMkLst>
            <pc:docMk/>
            <pc:sldMk cId="684217400" sldId="583"/>
            <ac:spMk id="4" creationId="{00000000-0000-0000-0000-000000000000}"/>
          </ac:spMkLst>
        </pc:spChg>
      </pc:sldChg>
      <pc:sldChg chg="modSp">
        <pc:chgData name="Kaelyn Peay" userId="969afaacf5236310" providerId="LiveId" clId="{D854851B-0EFA-BD40-A915-DFCC8BE30B39}" dt="2021-01-13T23:23:24.283" v="122"/>
        <pc:sldMkLst>
          <pc:docMk/>
          <pc:sldMk cId="2698184913" sldId="584"/>
        </pc:sldMkLst>
        <pc:spChg chg="mod">
          <ac:chgData name="Kaelyn Peay" userId="969afaacf5236310" providerId="LiveId" clId="{D854851B-0EFA-BD40-A915-DFCC8BE30B39}" dt="2021-01-13T23:23:24.283" v="122"/>
          <ac:spMkLst>
            <pc:docMk/>
            <pc:sldMk cId="2698184913" sldId="584"/>
            <ac:spMk id="4" creationId="{00000000-0000-0000-0000-000000000000}"/>
          </ac:spMkLst>
        </pc:spChg>
      </pc:sldChg>
      <pc:sldChg chg="modSp">
        <pc:chgData name="Kaelyn Peay" userId="969afaacf5236310" providerId="LiveId" clId="{D854851B-0EFA-BD40-A915-DFCC8BE30B39}" dt="2021-01-13T23:23:17.998" v="120"/>
        <pc:sldMkLst>
          <pc:docMk/>
          <pc:sldMk cId="884518676" sldId="585"/>
        </pc:sldMkLst>
        <pc:spChg chg="mod">
          <ac:chgData name="Kaelyn Peay" userId="969afaacf5236310" providerId="LiveId" clId="{D854851B-0EFA-BD40-A915-DFCC8BE30B39}" dt="2021-01-13T23:23:17.998" v="120"/>
          <ac:spMkLst>
            <pc:docMk/>
            <pc:sldMk cId="884518676" sldId="585"/>
            <ac:spMk id="4" creationId="{00000000-0000-0000-0000-000000000000}"/>
          </ac:spMkLst>
        </pc:spChg>
      </pc:sldChg>
      <pc:sldChg chg="modSp">
        <pc:chgData name="Kaelyn Peay" userId="969afaacf5236310" providerId="LiveId" clId="{D854851B-0EFA-BD40-A915-DFCC8BE30B39}" dt="2021-01-13T23:23:27.588" v="123"/>
        <pc:sldMkLst>
          <pc:docMk/>
          <pc:sldMk cId="3974250594" sldId="586"/>
        </pc:sldMkLst>
        <pc:spChg chg="mod">
          <ac:chgData name="Kaelyn Peay" userId="969afaacf5236310" providerId="LiveId" clId="{D854851B-0EFA-BD40-A915-DFCC8BE30B39}" dt="2021-01-13T23:23:27.588" v="123"/>
          <ac:spMkLst>
            <pc:docMk/>
            <pc:sldMk cId="3974250594" sldId="586"/>
            <ac:spMk id="4" creationId="{00000000-0000-0000-0000-000000000000}"/>
          </ac:spMkLst>
        </pc:spChg>
      </pc:sldChg>
      <pc:sldChg chg="modSp">
        <pc:chgData name="Kaelyn Peay" userId="969afaacf5236310" providerId="LiveId" clId="{D854851B-0EFA-BD40-A915-DFCC8BE30B39}" dt="2021-01-13T23:22:14.203" v="109"/>
        <pc:sldMkLst>
          <pc:docMk/>
          <pc:sldMk cId="252364992" sldId="587"/>
        </pc:sldMkLst>
        <pc:spChg chg="mod">
          <ac:chgData name="Kaelyn Peay" userId="969afaacf5236310" providerId="LiveId" clId="{D854851B-0EFA-BD40-A915-DFCC8BE30B39}" dt="2021-01-13T23:22:14.203" v="109"/>
          <ac:spMkLst>
            <pc:docMk/>
            <pc:sldMk cId="252364992" sldId="587"/>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ECCC14-810E-455D-A119-B200546DAE01}" type="datetimeFigureOut">
              <a:rPr lang="en-US" smtClean="0"/>
              <a:t>3/7/2022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4946A3-FD68-4E77-9DEF-1E7536A4AD96}" type="slidenum">
              <a:rPr lang="en-US" smtClean="0"/>
              <a:t>‹#›</a:t>
            </a:fld>
            <a:endParaRPr lang="en-US"/>
          </a:p>
        </p:txBody>
      </p:sp>
    </p:spTree>
    <p:extLst>
      <p:ext uri="{BB962C8B-B14F-4D97-AF65-F5344CB8AC3E}">
        <p14:creationId xmlns:p14="http://schemas.microsoft.com/office/powerpoint/2010/main" val="3137958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s://digitalcollections.nypl.org/items/510d47e2-7285-a3d9-e040-e00a18064a99" TargetMode="External"/><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3" Type="http://schemas.openxmlformats.org/officeDocument/2006/relationships/hyperlink" Target="http://digitalcollections.nypl.org/items/510d47dc-4746-a3d9-e040-e00a18064a99" TargetMode="External"/><Relationship Id="rId2" Type="http://schemas.openxmlformats.org/officeDocument/2006/relationships/slide" Target="../slides/slide164.xml"/><Relationship Id="rId1" Type="http://schemas.openxmlformats.org/officeDocument/2006/relationships/notesMaster" Target="../notesMasters/notesMaster1.xml"/><Relationship Id="rId5" Type="http://schemas.openxmlformats.org/officeDocument/2006/relationships/hyperlink" Target="http://items/510d47dc-4746-a3d9-e040-e00a18064a99" TargetMode="External"/><Relationship Id="rId4" Type="http://schemas.openxmlformats.org/officeDocument/2006/relationships/hyperlink" Target="http://digitalcollections.nypl.org" TargetMode="Externa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3" Type="http://schemas.openxmlformats.org/officeDocument/2006/relationships/hyperlink" Target="http://digitalcollections.nypl.org/items/510d47dc-472e-a3d9-e040-e00a18064a99" TargetMode="External"/><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3" Type="http://schemas.openxmlformats.org/officeDocument/2006/relationships/hyperlink" Target="http://digitalcollections.nypl.org/items/510d47dc-472c-a3d9-e040-e00a18064a99" TargetMode="External"/><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3" Type="http://schemas.openxmlformats.org/officeDocument/2006/relationships/hyperlink" Target="http://digitalcollections.nypl.org/items/510d47dc-4773-a3d9-e040-e00a18064a99" TargetMode="External"/><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digitalcollections.nypl.org/items/510d47e2-72d7-a3d9-e040-e00a18064a99"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NULL"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digitalcollections.nypl.org/items/510d47dc-472b-a3d9-e040-e00a18064a99"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digitalcollections.nypl.org/items/510d47dc-472e-a3d9-e040-e00a18064a99"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1 Kings 9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www.bibleplaces.com/1kings/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Chris McKinny, Kris Udd,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1 Kings volume are provided free, lifetime updates to the volume.</a:t>
            </a:r>
            <a:endParaRPr lang="en-US" sz="1100" dirty="0"/>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a:p>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a:t>
            </a:fld>
            <a:endParaRPr lang="en-US"/>
          </a:p>
        </p:txBody>
      </p:sp>
    </p:spTree>
    <p:extLst>
      <p:ext uri="{BB962C8B-B14F-4D97-AF65-F5344CB8AC3E}">
        <p14:creationId xmlns:p14="http://schemas.microsoft.com/office/powerpoint/2010/main" val="464036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Archaeological work has been carried out at Gibeon by several expeditions in the 20th century. Discoveries include a series of shaft tombs from the Bronze Age, a city wall from the Iron Age, a wine cellar from the Iron Age, and later occupation in the Roman period. However, most of the ancient site of Gibeon has not been excavated;</a:t>
            </a:r>
            <a:r>
              <a:rPr lang="en-US" baseline="0" dirty="0"/>
              <a:t> </a:t>
            </a:r>
            <a:r>
              <a:rPr lang="en-US" dirty="0"/>
              <a:t>some of it is under cultivation today. </a:t>
            </a:r>
          </a:p>
          <a:p>
            <a:endParaRPr lang="en-US" dirty="0"/>
          </a:p>
          <a:p>
            <a:r>
              <a:rPr lang="en-US" dirty="0"/>
              <a:t>ws053017153</a:t>
            </a:r>
          </a:p>
        </p:txBody>
      </p:sp>
      <p:sp>
        <p:nvSpPr>
          <p:cNvPr id="4" name="Slide Number Placeholder 3"/>
          <p:cNvSpPr>
            <a:spLocks noGrp="1"/>
          </p:cNvSpPr>
          <p:nvPr>
            <p:ph type="sldNum" sz="quarter" idx="10"/>
          </p:nvPr>
        </p:nvSpPr>
        <p:spPr/>
        <p:txBody>
          <a:bodyPr/>
          <a:lstStyle/>
          <a:p>
            <a:fld id="{4E4946A3-FD68-4E77-9DEF-1E7536A4AD96}" type="slidenum">
              <a:rPr lang="en-US" smtClean="0"/>
              <a:t>10</a:t>
            </a:fld>
            <a:endParaRPr lang="en-US"/>
          </a:p>
        </p:txBody>
      </p:sp>
    </p:spTree>
    <p:extLst>
      <p:ext uri="{BB962C8B-B14F-4D97-AF65-F5344CB8AC3E}">
        <p14:creationId xmlns:p14="http://schemas.microsoft.com/office/powerpoint/2010/main" val="27392123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half of the Solomonic gate at Megiddo can be seen today, as the other half was removed to allow excavation</a:t>
            </a:r>
            <a:r>
              <a:rPr lang="en-US" baseline="0" dirty="0"/>
              <a:t> of the underlying levels, including the four-chambered gate of the earlier Middle Bronze Age.</a:t>
            </a:r>
            <a:endParaRPr lang="en-US" dirty="0"/>
          </a:p>
          <a:p>
            <a:endParaRPr lang="en-US" dirty="0"/>
          </a:p>
          <a:p>
            <a:r>
              <a:rPr lang="en-US" dirty="0"/>
              <a:t>tb121704010</a:t>
            </a:r>
          </a:p>
        </p:txBody>
      </p:sp>
      <p:sp>
        <p:nvSpPr>
          <p:cNvPr id="4" name="Slide Number Placeholder 3"/>
          <p:cNvSpPr>
            <a:spLocks noGrp="1"/>
          </p:cNvSpPr>
          <p:nvPr>
            <p:ph type="sldNum" sz="quarter" idx="10"/>
          </p:nvPr>
        </p:nvSpPr>
        <p:spPr/>
        <p:txBody>
          <a:bodyPr/>
          <a:lstStyle/>
          <a:p>
            <a:fld id="{4E4946A3-FD68-4E77-9DEF-1E7536A4AD96}" type="slidenum">
              <a:rPr lang="en-US" smtClean="0"/>
              <a:t>100</a:t>
            </a:fld>
            <a:endParaRPr lang="en-US"/>
          </a:p>
        </p:txBody>
      </p:sp>
    </p:spTree>
    <p:extLst>
      <p:ext uri="{BB962C8B-B14F-4D97-AF65-F5344CB8AC3E}">
        <p14:creationId xmlns:p14="http://schemas.microsoft.com/office/powerpoint/2010/main" val="15989404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sz="1200" dirty="0"/>
              <a:t>The excavators of Megiddo identified a six-chambered gate with the reign of Solomon (half of the gatehouse was removed in excavations). Because similar ones have been found at Gezer and Hazor, and because the Bible states that Solomon fortified these three cities (1 Kgs 9:15), it was concluded that these were all built under the administration of Solomon.</a:t>
            </a:r>
            <a:r>
              <a:rPr lang="en-US" sz="1200" baseline="0" dirty="0"/>
              <a:t> </a:t>
            </a:r>
            <a:r>
              <a:rPr lang="en-US" sz="1200" dirty="0"/>
              <a:t>More recently scholars have disputed this identification, in particular that of the Megiddo gate. They argue that the “Solomonic Gate” is in fact connected to a solid offset-inset wall. This solid wall clearly runs above buildings from the time of Solomon, thus demanding a post-Solomonic date for the wall. If the wall was built at the same time as the gate, the gate must therefore be later than the time of Solomon. Yadin believed that there was an earlier (casemate) wall that was connected to the gate, but many scholars today reject the identification of this structure as a casemate wall. </a:t>
            </a:r>
          </a:p>
          <a:p>
            <a:pPr marL="0" indent="0" eaLnBrk="1" hangingPunct="1">
              <a:buFontTx/>
              <a:buNone/>
            </a:pPr>
            <a:endParaRPr lang="en-US" sz="1200" dirty="0"/>
          </a:p>
          <a:p>
            <a:pPr marL="0" indent="0" eaLnBrk="1" hangingPunct="1">
              <a:buFontTx/>
              <a:buNone/>
            </a:pPr>
            <a:r>
              <a:rPr lang="en-US" sz="1200" dirty="0"/>
              <a:t>If the conclusion is adopted that the gate and wall is post-Solomonic, then it appears that the city was not fortified during the reign of Solomon, apparently contradicting 1 Kings 9:15. There is nothing in the text of 1 Kings 9:15 to indicate that this passage was written later to glorify Solomon. More likely, the city was fortified during the reign of Solomon. </a:t>
            </a:r>
          </a:p>
          <a:p>
            <a:pPr marL="228600" indent="-228600" eaLnBrk="1" hangingPunct="1"/>
            <a:endParaRPr lang="en-US" sz="1200" dirty="0"/>
          </a:p>
          <a:p>
            <a:pPr marL="228600" indent="-228600" eaLnBrk="1" hangingPunct="1"/>
            <a:r>
              <a:rPr lang="en-US" sz="1200" dirty="0"/>
              <a:t>tb032604116</a:t>
            </a:r>
          </a:p>
        </p:txBody>
      </p:sp>
      <p:sp>
        <p:nvSpPr>
          <p:cNvPr id="4" name="Slide Number Placeholder 3"/>
          <p:cNvSpPr>
            <a:spLocks noGrp="1"/>
          </p:cNvSpPr>
          <p:nvPr>
            <p:ph type="sldNum" sz="quarter" idx="10"/>
          </p:nvPr>
        </p:nvSpPr>
        <p:spPr/>
        <p:txBody>
          <a:bodyPr/>
          <a:lstStyle/>
          <a:p>
            <a:fld id="{4E4946A3-FD68-4E77-9DEF-1E7536A4AD96}" type="slidenum">
              <a:rPr lang="en-US" smtClean="0"/>
              <a:t>101</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r>
              <a:rPr lang="en-US" sz="1200" dirty="0"/>
              <a:t>After the time of Solomon and Ahab, the middle guardroom of the gate was filled in and another gate was built above it.</a:t>
            </a:r>
          </a:p>
          <a:p>
            <a:pPr marL="228600" indent="-228600" eaLnBrk="1" hangingPunct="1"/>
            <a:endParaRPr lang="en-US" sz="1200" dirty="0"/>
          </a:p>
          <a:p>
            <a:pPr marL="228600" indent="-228600" eaLnBrk="1" hangingPunct="1"/>
            <a:r>
              <a:rPr lang="is-IS" sz="1200" dirty="0"/>
              <a:t>tb032507606</a:t>
            </a:r>
            <a:endParaRPr lang="en-US" sz="1200" dirty="0"/>
          </a:p>
        </p:txBody>
      </p:sp>
      <p:sp>
        <p:nvSpPr>
          <p:cNvPr id="4" name="Slide Number Placeholder 3"/>
          <p:cNvSpPr>
            <a:spLocks noGrp="1"/>
          </p:cNvSpPr>
          <p:nvPr>
            <p:ph type="sldNum" sz="quarter" idx="10"/>
          </p:nvPr>
        </p:nvSpPr>
        <p:spPr/>
        <p:txBody>
          <a:bodyPr/>
          <a:lstStyle/>
          <a:p>
            <a:fld id="{4E4946A3-FD68-4E77-9DEF-1E7536A4AD96}" type="slidenum">
              <a:rPr lang="en-US" smtClean="0"/>
              <a:t>102</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Yadin argued that this structure was a casemate wall defending Megiddo during the 10th century BC, that</a:t>
            </a:r>
            <a:r>
              <a:rPr lang="en-US" baseline="0" dirty="0"/>
              <a:t> is,</a:t>
            </a:r>
            <a:r>
              <a:rPr lang="en-US" dirty="0"/>
              <a:t> the time of Solomon.</a:t>
            </a:r>
          </a:p>
          <a:p>
            <a:pPr eaLnBrk="1" hangingPunct="1"/>
            <a:endParaRPr lang="en-US" dirty="0"/>
          </a:p>
          <a:p>
            <a:pPr eaLnBrk="1" hangingPunct="1"/>
            <a:r>
              <a:rPr lang="en-US" dirty="0"/>
              <a:t>tb011400106</a:t>
            </a:r>
          </a:p>
        </p:txBody>
      </p:sp>
      <p:sp>
        <p:nvSpPr>
          <p:cNvPr id="4" name="Slide Number Placeholder 3"/>
          <p:cNvSpPr>
            <a:spLocks noGrp="1"/>
          </p:cNvSpPr>
          <p:nvPr>
            <p:ph type="sldNum" sz="quarter" idx="10"/>
          </p:nvPr>
        </p:nvSpPr>
        <p:spPr/>
        <p:txBody>
          <a:bodyPr/>
          <a:lstStyle/>
          <a:p>
            <a:fld id="{4E4946A3-FD68-4E77-9DEF-1E7536A4AD96}" type="slidenum">
              <a:rPr lang="en-US" smtClean="0"/>
              <a:t>103</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cs typeface="Times New Roman" pitchFamily="18" charset="0"/>
              </a:rPr>
              <a:t>Gezer was one of the most important Canaanite cities in the Middle Bronze period (2000–1500 BC), as attested by its significant archaeological remains. The city was protected by a large wall which included a massive tower, measuring 52 feet (16 m) wide, making it the largest structure in any defensive system of this period. These fortifications likely continued in use in the Late Bronze Age when the Canaanites continued to live here after Joshua’s conquest. It was only in the time of Solomon</a:t>
            </a:r>
            <a:r>
              <a:rPr lang="en-US" baseline="0" dirty="0">
                <a:solidFill>
                  <a:srgbClr val="000000"/>
                </a:solidFill>
                <a:cs typeface="Times New Roman" pitchFamily="18" charset="0"/>
              </a:rPr>
              <a:t> that the city became truly Israelite. The next slide includes labels.</a:t>
            </a:r>
            <a:endParaRPr lang="en-US" dirty="0">
              <a:solidFill>
                <a:srgbClr val="000000"/>
              </a:solidFill>
              <a:cs typeface="Times New Roman" pitchFamily="18" charset="0"/>
            </a:endParaRPr>
          </a:p>
          <a:p>
            <a:endParaRPr lang="en-US" dirty="0"/>
          </a:p>
          <a:p>
            <a:r>
              <a:rPr lang="en-US" dirty="0"/>
              <a:t>tbs136170112</a:t>
            </a:r>
          </a:p>
        </p:txBody>
      </p:sp>
      <p:sp>
        <p:nvSpPr>
          <p:cNvPr id="4" name="Slide Number Placeholder 3"/>
          <p:cNvSpPr>
            <a:spLocks noGrp="1"/>
          </p:cNvSpPr>
          <p:nvPr>
            <p:ph type="sldNum" sz="quarter" idx="10"/>
          </p:nvPr>
        </p:nvSpPr>
        <p:spPr/>
        <p:txBody>
          <a:bodyPr/>
          <a:lstStyle/>
          <a:p>
            <a:fld id="{4E4946A3-FD68-4E77-9DEF-1E7536A4AD96}" type="slidenum">
              <a:rPr lang="en-US" smtClean="0"/>
              <a:t>104</a:t>
            </a:fld>
            <a:endParaRPr lang="en-US"/>
          </a:p>
        </p:txBody>
      </p:sp>
    </p:spTree>
    <p:extLst>
      <p:ext uri="{BB962C8B-B14F-4D97-AF65-F5344CB8AC3E}">
        <p14:creationId xmlns:p14="http://schemas.microsoft.com/office/powerpoint/2010/main" val="244845246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cs typeface="Times New Roman" pitchFamily="18" charset="0"/>
              </a:rPr>
              <a:t>Gezer was one of the most important Canaanite cities in the Middle Bronze period (2000–1500 BC), as attested by its significant archaeological remains. The city was protected by a large wall which included a massive tower, measuring 52 feet (16 m) wide, making it the largest structure in any defensive system of this period. These fortifications likely continued in use in the Late Bronze Age when the Canaanites continued to live here after Joshua’s conquest. It was only in the time of Solomon</a:t>
            </a:r>
            <a:r>
              <a:rPr lang="en-US" baseline="0" dirty="0">
                <a:solidFill>
                  <a:srgbClr val="000000"/>
                </a:solidFill>
                <a:cs typeface="Times New Roman" pitchFamily="18" charset="0"/>
              </a:rPr>
              <a:t> that the city became truly Israelite. </a:t>
            </a:r>
            <a:endParaRPr lang="en-US" dirty="0">
              <a:solidFill>
                <a:srgbClr val="000000"/>
              </a:solidFill>
              <a:cs typeface="Times New Roman" pitchFamily="18" charset="0"/>
            </a:endParaRPr>
          </a:p>
          <a:p>
            <a:endParaRPr lang="en-US" dirty="0"/>
          </a:p>
          <a:p>
            <a:r>
              <a:rPr lang="en-US" dirty="0"/>
              <a:t>tbs136170112</a:t>
            </a:r>
          </a:p>
        </p:txBody>
      </p:sp>
      <p:sp>
        <p:nvSpPr>
          <p:cNvPr id="4" name="Slide Number Placeholder 3"/>
          <p:cNvSpPr>
            <a:spLocks noGrp="1"/>
          </p:cNvSpPr>
          <p:nvPr>
            <p:ph type="sldNum" sz="quarter" idx="10"/>
          </p:nvPr>
        </p:nvSpPr>
        <p:spPr/>
        <p:txBody>
          <a:bodyPr/>
          <a:lstStyle/>
          <a:p>
            <a:fld id="{4E4946A3-FD68-4E77-9DEF-1E7536A4AD96}" type="slidenum">
              <a:rPr lang="en-US" smtClean="0"/>
              <a:t>105</a:t>
            </a:fld>
            <a:endParaRPr lang="en-US"/>
          </a:p>
        </p:txBody>
      </p:sp>
    </p:spTree>
    <p:extLst>
      <p:ext uri="{BB962C8B-B14F-4D97-AF65-F5344CB8AC3E}">
        <p14:creationId xmlns:p14="http://schemas.microsoft.com/office/powerpoint/2010/main" val="244845246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dirty="0">
                <a:solidFill>
                  <a:srgbClr val="000000"/>
                </a:solidFill>
                <a:cs typeface="Times New Roman" pitchFamily="18" charset="0"/>
              </a:rPr>
              <a:t>R. A. S. Macalister excavated Gezer between 1902–9, for the Palestine Exploration Fund. He subdivided the site into bands, numbering from 1–30. He excavated the first strip down to the bedrock. Then he took the debris from the second strip and filled in the first strip, a very destructive practice. Brief excavations were conducted in the summer of 1934 by the Palestine Exploration Fund under A. Rowe. He opened an area just west of the acropolis and quickly reached bedrock; the excavations were soon abandoned. Beginning in 1964, Americans excavated Gezer under the direction of G. E. Wright, W. G. Dever, and J. D. Seger. </a:t>
            </a:r>
            <a:r>
              <a:rPr lang="en-US" baseline="0" dirty="0">
                <a:solidFill>
                  <a:srgbClr val="000000"/>
                </a:solidFill>
                <a:cs typeface="Times New Roman" pitchFamily="18" charset="0"/>
              </a:rPr>
              <a:t>Steven Ortiz of Southwestern Baptist Theological Seminary and Sam Wolff of the Israel Antiquities Authority directed excavations from 2006 to 2017. The next slide includes labels.</a:t>
            </a:r>
            <a:endParaRPr lang="en-US" dirty="0">
              <a:solidFill>
                <a:srgbClr val="000000"/>
              </a:solidFill>
              <a:cs typeface="Times New Roman" pitchFamily="18" charset="0"/>
            </a:endParaRPr>
          </a:p>
          <a:p>
            <a:pPr marL="228600" indent="-228600"/>
            <a:endParaRPr lang="en-US" dirty="0">
              <a:solidFill>
                <a:srgbClr val="000000"/>
              </a:solidFill>
              <a:cs typeface="Times New Roman" pitchFamily="18" charset="0"/>
            </a:endParaRPr>
          </a:p>
          <a:p>
            <a:pPr marL="228600" indent="-228600"/>
            <a:r>
              <a:rPr lang="en-US" dirty="0">
                <a:solidFill>
                  <a:srgbClr val="000000"/>
                </a:solidFill>
                <a:cs typeface="Times New Roman" pitchFamily="18" charset="0"/>
              </a:rPr>
              <a:t>tbs136350112</a:t>
            </a:r>
          </a:p>
        </p:txBody>
      </p:sp>
      <p:sp>
        <p:nvSpPr>
          <p:cNvPr id="4" name="Slide Number Placeholder 3"/>
          <p:cNvSpPr>
            <a:spLocks noGrp="1"/>
          </p:cNvSpPr>
          <p:nvPr>
            <p:ph type="sldNum" sz="quarter" idx="10"/>
          </p:nvPr>
        </p:nvSpPr>
        <p:spPr/>
        <p:txBody>
          <a:bodyPr/>
          <a:lstStyle/>
          <a:p>
            <a:fld id="{4E4946A3-FD68-4E77-9DEF-1E7536A4AD96}" type="slidenum">
              <a:rPr lang="en-US" smtClean="0"/>
              <a:t>106</a:t>
            </a:fld>
            <a:endParaRPr lang="en-US"/>
          </a:p>
        </p:txBody>
      </p:sp>
    </p:spTree>
    <p:extLst>
      <p:ext uri="{BB962C8B-B14F-4D97-AF65-F5344CB8AC3E}">
        <p14:creationId xmlns:p14="http://schemas.microsoft.com/office/powerpoint/2010/main" val="244845246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dirty="0">
                <a:solidFill>
                  <a:srgbClr val="000000"/>
                </a:solidFill>
                <a:cs typeface="Times New Roman" pitchFamily="18" charset="0"/>
              </a:rPr>
              <a:t>R. A. S. Macalister excavated Gezer between 1902–9, for the Palestine Exploration Fund. He subdivided the site into bands, numbering from 1–30. He excavated the first strip down to the bedrock. Then he took the debris from the second strip and filled in the first strip, a very destructive practice. Brief excavations were conducted in the summer of 1934 by the Palestine Exploration Fund under A. Rowe. He opened an area just west of the acropolis and quickly reached bedrock; the excavations were soon abandoned. Beginning in 1964, Americans excavated Gezer under the direction of G. E. Wright, W. G. </a:t>
            </a:r>
            <a:r>
              <a:rPr lang="en-US" dirty="0" err="1">
                <a:solidFill>
                  <a:srgbClr val="000000"/>
                </a:solidFill>
                <a:cs typeface="Times New Roman" pitchFamily="18" charset="0"/>
              </a:rPr>
              <a:t>Dever</a:t>
            </a:r>
            <a:r>
              <a:rPr lang="en-US" dirty="0">
                <a:solidFill>
                  <a:srgbClr val="000000"/>
                </a:solidFill>
                <a:cs typeface="Times New Roman" pitchFamily="18" charset="0"/>
              </a:rPr>
              <a:t>, and J. D. Seger. </a:t>
            </a:r>
            <a:r>
              <a:rPr lang="en-US" baseline="0" dirty="0">
                <a:solidFill>
                  <a:srgbClr val="000000"/>
                </a:solidFill>
                <a:cs typeface="Times New Roman" pitchFamily="18" charset="0"/>
              </a:rPr>
              <a:t>Steven Ortiz of Southwestern Baptist Theological Seminary and Sam Wolff of the Israel Antiquities Authority directed excavations from 2006 to 2017. </a:t>
            </a:r>
          </a:p>
          <a:p>
            <a:pPr marL="0" indent="0" eaLnBrk="1" hangingPunct="1">
              <a:buFontTx/>
              <a:buNone/>
            </a:pPr>
            <a:endParaRPr lang="en-US" baseline="0" dirty="0">
              <a:solidFill>
                <a:srgbClr val="000000"/>
              </a:solidFill>
              <a:cs typeface="Times New Roman" pitchFamily="18" charset="0"/>
            </a:endParaRPr>
          </a:p>
          <a:p>
            <a:pPr marL="228600" indent="-228600"/>
            <a:r>
              <a:rPr lang="en-US" dirty="0">
                <a:solidFill>
                  <a:srgbClr val="000000"/>
                </a:solidFill>
                <a:cs typeface="Times New Roman" pitchFamily="18" charset="0"/>
              </a:rPr>
              <a:t>tbs136350112</a:t>
            </a:r>
          </a:p>
        </p:txBody>
      </p:sp>
      <p:sp>
        <p:nvSpPr>
          <p:cNvPr id="4" name="Slide Number Placeholder 3"/>
          <p:cNvSpPr>
            <a:spLocks noGrp="1"/>
          </p:cNvSpPr>
          <p:nvPr>
            <p:ph type="sldNum" sz="quarter" idx="10"/>
          </p:nvPr>
        </p:nvSpPr>
        <p:spPr/>
        <p:txBody>
          <a:bodyPr/>
          <a:lstStyle/>
          <a:p>
            <a:fld id="{4E4946A3-FD68-4E77-9DEF-1E7536A4AD96}" type="slidenum">
              <a:rPr lang="en-US" smtClean="0"/>
              <a:t>107</a:t>
            </a:fld>
            <a:endParaRPr lang="en-US"/>
          </a:p>
        </p:txBody>
      </p:sp>
    </p:spTree>
    <p:extLst>
      <p:ext uri="{BB962C8B-B14F-4D97-AF65-F5344CB8AC3E}">
        <p14:creationId xmlns:p14="http://schemas.microsoft.com/office/powerpoint/2010/main" val="244845246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This gate complex</a:t>
            </a:r>
            <a:r>
              <a:rPr lang="en-US" baseline="0" dirty="0">
                <a:latin typeface="+mn-lt"/>
              </a:rPr>
              <a:t> at Gezer is very similar to the Iron Age gate at Hazor, except that it lacks the projecting towers. It also adjoins a casemate wall and features six chambers. In addition to their protective use, gates such as this also functioned as a meeting place for business transactions and for city elders to convene and make decisions (cf. Ruth 4:1-3; 2 Sam 19:8; </a:t>
            </a:r>
            <a:r>
              <a:rPr lang="en-US" baseline="0" dirty="0" err="1">
                <a:latin typeface="+mn-lt"/>
              </a:rPr>
              <a:t>Jer</a:t>
            </a:r>
            <a:r>
              <a:rPr lang="en-US" baseline="0" dirty="0">
                <a:latin typeface="+mn-lt"/>
              </a:rPr>
              <a:t> 39:3). The chambers often featured benches that facilitated these functions. Such benches are visible around the sides of several of the gate chambers in this aerial photo. </a:t>
            </a:r>
          </a:p>
          <a:p>
            <a:endParaRPr lang="en-US" baseline="0" dirty="0">
              <a:latin typeface="+mn-lt"/>
            </a:endParaRPr>
          </a:p>
          <a:p>
            <a:pPr marL="0" indent="0" eaLnBrk="1" hangingPunct="1">
              <a:buFontTx/>
              <a:buNone/>
            </a:pPr>
            <a:r>
              <a:rPr lang="en-US" dirty="0">
                <a:solidFill>
                  <a:srgbClr val="000000"/>
                </a:solidFill>
                <a:latin typeface="+mn-lt"/>
                <a:cs typeface="Times New Roman" pitchFamily="18" charset="0"/>
              </a:rPr>
              <a:t>There are three destruction layers in the Solomonic Gate area:</a:t>
            </a:r>
          </a:p>
          <a:p>
            <a:pPr marL="685800" lvl="1" indent="-228600" eaLnBrk="1" hangingPunct="1">
              <a:buFontTx/>
              <a:buAutoNum type="alphaLcPeriod"/>
            </a:pPr>
            <a:r>
              <a:rPr lang="en-US" dirty="0">
                <a:solidFill>
                  <a:srgbClr val="000000"/>
                </a:solidFill>
                <a:latin typeface="+mn-lt"/>
                <a:ea typeface="ＭＳ Ｐゴシック" pitchFamily="34" charset="-128"/>
                <a:cs typeface="Times New Roman" pitchFamily="18" charset="0"/>
              </a:rPr>
              <a:t>The first destruction is from the unnamed pharaoh of Egypt (probably Siamun, or perhaps</a:t>
            </a:r>
            <a:r>
              <a:rPr lang="en-US" baseline="0" dirty="0">
                <a:solidFill>
                  <a:srgbClr val="000000"/>
                </a:solidFill>
                <a:latin typeface="+mn-lt"/>
                <a:ea typeface="ＭＳ Ｐゴシック" pitchFamily="34" charset="-128"/>
                <a:cs typeface="Times New Roman" pitchFamily="18" charset="0"/>
              </a:rPr>
              <a:t> </a:t>
            </a:r>
            <a:r>
              <a:rPr lang="en-US" baseline="0" dirty="0" err="1">
                <a:solidFill>
                  <a:srgbClr val="000000"/>
                </a:solidFill>
                <a:latin typeface="+mn-lt"/>
                <a:ea typeface="ＭＳ Ｐゴシック" pitchFamily="34" charset="-128"/>
                <a:cs typeface="Times New Roman" pitchFamily="18" charset="0"/>
              </a:rPr>
              <a:t>Psusenes</a:t>
            </a:r>
            <a:r>
              <a:rPr lang="en-US" baseline="0" dirty="0">
                <a:solidFill>
                  <a:srgbClr val="000000"/>
                </a:solidFill>
                <a:latin typeface="+mn-lt"/>
                <a:ea typeface="ＭＳ Ｐゴシック" pitchFamily="34" charset="-128"/>
                <a:cs typeface="Times New Roman" pitchFamily="18" charset="0"/>
              </a:rPr>
              <a:t> II)</a:t>
            </a:r>
            <a:r>
              <a:rPr lang="en-US" dirty="0">
                <a:solidFill>
                  <a:srgbClr val="000000"/>
                </a:solidFill>
                <a:latin typeface="+mn-lt"/>
                <a:ea typeface="ＭＳ Ｐゴシック" pitchFamily="34" charset="-128"/>
                <a:cs typeface="Times New Roman" pitchFamily="18" charset="0"/>
              </a:rPr>
              <a:t> who gave Gezer to Solomon (circa 970 BC).</a:t>
            </a:r>
          </a:p>
          <a:p>
            <a:pPr marL="685800" lvl="1" indent="-228600" eaLnBrk="1" hangingPunct="1">
              <a:buFontTx/>
              <a:buAutoNum type="alphaLcPeriod"/>
            </a:pPr>
            <a:r>
              <a:rPr lang="en-US" dirty="0">
                <a:solidFill>
                  <a:srgbClr val="000000"/>
                </a:solidFill>
                <a:latin typeface="+mn-lt"/>
                <a:ea typeface="ＭＳ Ｐゴシック" pitchFamily="34" charset="-128"/>
                <a:cs typeface="Times New Roman" pitchFamily="18" charset="0"/>
              </a:rPr>
              <a:t>The second destruction is from the Egyptian pharaoh Shishak (circa 925 BC).</a:t>
            </a:r>
          </a:p>
          <a:p>
            <a:pPr marL="685800" lvl="1" indent="-228600" eaLnBrk="1" hangingPunct="1">
              <a:buFontTx/>
              <a:buAutoNum type="alphaLcPeriod"/>
            </a:pPr>
            <a:r>
              <a:rPr lang="en-US" dirty="0">
                <a:solidFill>
                  <a:srgbClr val="000000"/>
                </a:solidFill>
                <a:latin typeface="+mn-lt"/>
                <a:ea typeface="ＭＳ Ｐゴシック" pitchFamily="34" charset="-128"/>
                <a:cs typeface="Times New Roman" pitchFamily="18" charset="0"/>
              </a:rPr>
              <a:t>The third destruction is from Tiglath-pileser III (circa 734 BC).</a:t>
            </a:r>
          </a:p>
          <a:p>
            <a:endParaRPr lang="en-US" baseline="0" dirty="0">
              <a:latin typeface="+mn-lt"/>
            </a:endParaRPr>
          </a:p>
          <a:p>
            <a:r>
              <a:rPr lang="en-US" baseline="0" dirty="0">
                <a:latin typeface="+mn-lt"/>
              </a:rPr>
              <a:t>The next slide includes highlights.</a:t>
            </a:r>
          </a:p>
          <a:p>
            <a:endParaRPr lang="en-US" dirty="0">
              <a:latin typeface="+mn-lt"/>
            </a:endParaRPr>
          </a:p>
          <a:p>
            <a:r>
              <a:rPr lang="en-US" dirty="0">
                <a:latin typeface="+mn-lt"/>
              </a:rPr>
              <a:t>ws073114042</a:t>
            </a:r>
          </a:p>
        </p:txBody>
      </p:sp>
      <p:sp>
        <p:nvSpPr>
          <p:cNvPr id="4" name="Slide Number Placeholder 3"/>
          <p:cNvSpPr>
            <a:spLocks noGrp="1"/>
          </p:cNvSpPr>
          <p:nvPr>
            <p:ph type="sldNum" sz="quarter" idx="10"/>
          </p:nvPr>
        </p:nvSpPr>
        <p:spPr/>
        <p:txBody>
          <a:bodyPr/>
          <a:lstStyle/>
          <a:p>
            <a:fld id="{4E4946A3-FD68-4E77-9DEF-1E7536A4AD96}" type="slidenum">
              <a:rPr lang="en-US" smtClean="0"/>
              <a:t>108</a:t>
            </a:fld>
            <a:endParaRPr lang="en-US"/>
          </a:p>
        </p:txBody>
      </p:sp>
    </p:spTree>
    <p:extLst>
      <p:ext uri="{BB962C8B-B14F-4D97-AF65-F5344CB8AC3E}">
        <p14:creationId xmlns:p14="http://schemas.microsoft.com/office/powerpoint/2010/main" val="67862231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This gate complex</a:t>
            </a:r>
            <a:r>
              <a:rPr lang="en-US" baseline="0" dirty="0">
                <a:latin typeface="+mn-lt"/>
              </a:rPr>
              <a:t> at Gezer is very similar to the Iron Age gate at Hazor, except that it lacks the projecting towers. It also adjoins a casemate wall and features six chambers. In addition to their protective use, gates such as this also functioned as a meeting place for business transactions and for city elders to convene and make decisions (cf. Ruth 4:1-3; 2 Sam 19:8; </a:t>
            </a:r>
            <a:r>
              <a:rPr lang="en-US" baseline="0" dirty="0" err="1">
                <a:latin typeface="+mn-lt"/>
              </a:rPr>
              <a:t>Jer</a:t>
            </a:r>
            <a:r>
              <a:rPr lang="en-US" baseline="0" dirty="0">
                <a:latin typeface="+mn-lt"/>
              </a:rPr>
              <a:t> 39:3). The chambers often featured benches that facilitated these functions. Such benches are visible around the sides of several of the gate chambers in this aerial photo. </a:t>
            </a:r>
          </a:p>
          <a:p>
            <a:endParaRPr lang="en-US" baseline="0" dirty="0">
              <a:latin typeface="+mn-lt"/>
            </a:endParaRPr>
          </a:p>
          <a:p>
            <a:pPr marL="0" indent="0" eaLnBrk="1" hangingPunct="1">
              <a:buFontTx/>
              <a:buNone/>
            </a:pPr>
            <a:r>
              <a:rPr lang="en-US" dirty="0">
                <a:solidFill>
                  <a:srgbClr val="000000"/>
                </a:solidFill>
                <a:latin typeface="+mn-lt"/>
                <a:cs typeface="Times New Roman" pitchFamily="18" charset="0"/>
              </a:rPr>
              <a:t>There are three destruction layers in the Solomonic Gate area:</a:t>
            </a:r>
          </a:p>
          <a:p>
            <a:pPr marL="685800" lvl="1" indent="-228600" eaLnBrk="1" hangingPunct="1">
              <a:buFontTx/>
              <a:buAutoNum type="alphaLcPeriod"/>
            </a:pPr>
            <a:r>
              <a:rPr lang="en-US" dirty="0">
                <a:solidFill>
                  <a:srgbClr val="000000"/>
                </a:solidFill>
                <a:latin typeface="+mn-lt"/>
                <a:ea typeface="ＭＳ Ｐゴシック" pitchFamily="34" charset="-128"/>
                <a:cs typeface="Times New Roman" pitchFamily="18" charset="0"/>
              </a:rPr>
              <a:t>The first destruction is from the unnamed pharaoh of Egypt (probably </a:t>
            </a:r>
            <a:r>
              <a:rPr lang="en-US" dirty="0" err="1">
                <a:solidFill>
                  <a:srgbClr val="000000"/>
                </a:solidFill>
                <a:latin typeface="+mn-lt"/>
                <a:ea typeface="ＭＳ Ｐゴシック" pitchFamily="34" charset="-128"/>
                <a:cs typeface="Times New Roman" pitchFamily="18" charset="0"/>
              </a:rPr>
              <a:t>Siamun</a:t>
            </a:r>
            <a:r>
              <a:rPr lang="en-US" dirty="0">
                <a:solidFill>
                  <a:srgbClr val="000000"/>
                </a:solidFill>
                <a:latin typeface="+mn-lt"/>
                <a:ea typeface="ＭＳ Ｐゴシック" pitchFamily="34" charset="-128"/>
                <a:cs typeface="Times New Roman" pitchFamily="18" charset="0"/>
              </a:rPr>
              <a:t>, or perhaps</a:t>
            </a:r>
            <a:r>
              <a:rPr lang="en-US" baseline="0" dirty="0">
                <a:solidFill>
                  <a:srgbClr val="000000"/>
                </a:solidFill>
                <a:latin typeface="+mn-lt"/>
                <a:ea typeface="ＭＳ Ｐゴシック" pitchFamily="34" charset="-128"/>
                <a:cs typeface="Times New Roman" pitchFamily="18" charset="0"/>
              </a:rPr>
              <a:t> </a:t>
            </a:r>
            <a:r>
              <a:rPr lang="en-US" baseline="0" dirty="0" err="1">
                <a:solidFill>
                  <a:srgbClr val="000000"/>
                </a:solidFill>
                <a:latin typeface="+mn-lt"/>
                <a:ea typeface="ＭＳ Ｐゴシック" pitchFamily="34" charset="-128"/>
                <a:cs typeface="Times New Roman" pitchFamily="18" charset="0"/>
              </a:rPr>
              <a:t>Psusenes</a:t>
            </a:r>
            <a:r>
              <a:rPr lang="en-US" baseline="0" dirty="0">
                <a:solidFill>
                  <a:srgbClr val="000000"/>
                </a:solidFill>
                <a:latin typeface="+mn-lt"/>
                <a:ea typeface="ＭＳ Ｐゴシック" pitchFamily="34" charset="-128"/>
                <a:cs typeface="Times New Roman" pitchFamily="18" charset="0"/>
              </a:rPr>
              <a:t> II)</a:t>
            </a:r>
            <a:r>
              <a:rPr lang="en-US" dirty="0">
                <a:solidFill>
                  <a:srgbClr val="000000"/>
                </a:solidFill>
                <a:latin typeface="+mn-lt"/>
                <a:ea typeface="ＭＳ Ｐゴシック" pitchFamily="34" charset="-128"/>
                <a:cs typeface="Times New Roman" pitchFamily="18" charset="0"/>
              </a:rPr>
              <a:t> who gave Gezer to Solomon (circa 970 BC).</a:t>
            </a:r>
          </a:p>
          <a:p>
            <a:pPr marL="685800" lvl="1" indent="-228600" eaLnBrk="1" hangingPunct="1">
              <a:buFontTx/>
              <a:buAutoNum type="alphaLcPeriod"/>
            </a:pPr>
            <a:r>
              <a:rPr lang="en-US" dirty="0">
                <a:solidFill>
                  <a:srgbClr val="000000"/>
                </a:solidFill>
                <a:latin typeface="+mn-lt"/>
                <a:ea typeface="ＭＳ Ｐゴシック" pitchFamily="34" charset="-128"/>
                <a:cs typeface="Times New Roman" pitchFamily="18" charset="0"/>
              </a:rPr>
              <a:t>The second destruction is from the Egyptian pharaoh Shishak (circa 925 BC).</a:t>
            </a:r>
          </a:p>
          <a:p>
            <a:pPr marL="685800" lvl="1" indent="-228600" eaLnBrk="1" hangingPunct="1">
              <a:buFontTx/>
              <a:buAutoNum type="alphaLcPeriod"/>
            </a:pPr>
            <a:r>
              <a:rPr lang="en-US" dirty="0">
                <a:solidFill>
                  <a:srgbClr val="000000"/>
                </a:solidFill>
                <a:latin typeface="+mn-lt"/>
                <a:ea typeface="ＭＳ Ｐゴシック" pitchFamily="34" charset="-128"/>
                <a:cs typeface="Times New Roman" pitchFamily="18" charset="0"/>
              </a:rPr>
              <a:t>The third destruction is from Tiglath-</a:t>
            </a:r>
            <a:r>
              <a:rPr lang="en-US" dirty="0" err="1">
                <a:solidFill>
                  <a:srgbClr val="000000"/>
                </a:solidFill>
                <a:latin typeface="+mn-lt"/>
                <a:ea typeface="ＭＳ Ｐゴシック" pitchFamily="34" charset="-128"/>
                <a:cs typeface="Times New Roman" pitchFamily="18" charset="0"/>
              </a:rPr>
              <a:t>pileser</a:t>
            </a:r>
            <a:r>
              <a:rPr lang="en-US" dirty="0">
                <a:solidFill>
                  <a:srgbClr val="000000"/>
                </a:solidFill>
                <a:latin typeface="+mn-lt"/>
                <a:ea typeface="ＭＳ Ｐゴシック" pitchFamily="34" charset="-128"/>
                <a:cs typeface="Times New Roman" pitchFamily="18" charset="0"/>
              </a:rPr>
              <a:t> III (circa 734 BC).</a:t>
            </a:r>
          </a:p>
          <a:p>
            <a:endParaRPr lang="en-US" dirty="0">
              <a:latin typeface="+mn-lt"/>
            </a:endParaRPr>
          </a:p>
          <a:p>
            <a:r>
              <a:rPr lang="en-US" dirty="0">
                <a:latin typeface="+mn-lt"/>
              </a:rPr>
              <a:t>ws073114042</a:t>
            </a:r>
          </a:p>
        </p:txBody>
      </p:sp>
      <p:sp>
        <p:nvSpPr>
          <p:cNvPr id="4" name="Slide Number Placeholder 3"/>
          <p:cNvSpPr>
            <a:spLocks noGrp="1"/>
          </p:cNvSpPr>
          <p:nvPr>
            <p:ph type="sldNum" sz="quarter" idx="10"/>
          </p:nvPr>
        </p:nvSpPr>
        <p:spPr/>
        <p:txBody>
          <a:bodyPr/>
          <a:lstStyle/>
          <a:p>
            <a:fld id="{4E4946A3-FD68-4E77-9DEF-1E7536A4AD96}" type="slidenum">
              <a:rPr lang="en-US" smtClean="0"/>
              <a:t>109</a:t>
            </a:fld>
            <a:endParaRPr lang="en-US"/>
          </a:p>
        </p:txBody>
      </p:sp>
    </p:spTree>
    <p:extLst>
      <p:ext uri="{BB962C8B-B14F-4D97-AF65-F5344CB8AC3E}">
        <p14:creationId xmlns:p14="http://schemas.microsoft.com/office/powerpoint/2010/main" val="678622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Solomon’s lengthy prayer is recorded in 1 Kings 8:22-61.</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tb092603064</a:t>
            </a:r>
          </a:p>
        </p:txBody>
      </p:sp>
      <p:sp>
        <p:nvSpPr>
          <p:cNvPr id="4" name="Slide Number Placeholder 3"/>
          <p:cNvSpPr>
            <a:spLocks noGrp="1"/>
          </p:cNvSpPr>
          <p:nvPr>
            <p:ph type="sldNum" sz="quarter" idx="10"/>
          </p:nvPr>
        </p:nvSpPr>
        <p:spPr/>
        <p:txBody>
          <a:bodyPr/>
          <a:lstStyle/>
          <a:p>
            <a:fld id="{4E4946A3-FD68-4E77-9DEF-1E7536A4AD96}" type="slidenum">
              <a:rPr lang="en-US" smtClean="0"/>
              <a:t>11</a:t>
            </a:fld>
            <a:endParaRPr lang="en-US"/>
          </a:p>
        </p:txBody>
      </p:sp>
    </p:spTree>
    <p:extLst>
      <p:ext uri="{BB962C8B-B14F-4D97-AF65-F5344CB8AC3E}">
        <p14:creationId xmlns:p14="http://schemas.microsoft.com/office/powerpoint/2010/main" val="29615300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dirty="0">
                <a:solidFill>
                  <a:srgbClr val="000000"/>
                </a:solidFill>
                <a:cs typeface="Times New Roman" pitchFamily="18" charset="0"/>
              </a:rPr>
              <a:t>Because of his work at Megiddo, Yigael Yadin was not surprised to discover</a:t>
            </a:r>
            <a:r>
              <a:rPr lang="en-US" baseline="0" dirty="0">
                <a:solidFill>
                  <a:srgbClr val="000000"/>
                </a:solidFill>
                <a:cs typeface="Times New Roman" pitchFamily="18" charset="0"/>
              </a:rPr>
              <a:t> a similar gate in his excavations of Hazor. When </a:t>
            </a:r>
            <a:r>
              <a:rPr lang="en-US" dirty="0">
                <a:solidFill>
                  <a:srgbClr val="000000"/>
                </a:solidFill>
                <a:cs typeface="Times New Roman" pitchFamily="18" charset="0"/>
              </a:rPr>
              <a:t>Yadin studied Macalister’s report of Gezer</a:t>
            </a:r>
            <a:r>
              <a:rPr lang="en-US" baseline="0" dirty="0">
                <a:solidFill>
                  <a:srgbClr val="000000"/>
                </a:solidFill>
                <a:cs typeface="Times New Roman" pitchFamily="18" charset="0"/>
              </a:rPr>
              <a:t>, he </a:t>
            </a:r>
            <a:r>
              <a:rPr lang="en-US" dirty="0">
                <a:solidFill>
                  <a:srgbClr val="000000"/>
                </a:solidFill>
                <a:cs typeface="Times New Roman" pitchFamily="18" charset="0"/>
              </a:rPr>
              <a:t>recognized that Macalister had confused a 10th-century BC Solomonic gate with the Hasmonean remains, calling Solomon’s gate a “Maccabean castle.” William </a:t>
            </a:r>
            <a:r>
              <a:rPr lang="en-US" dirty="0" err="1">
                <a:solidFill>
                  <a:srgbClr val="000000"/>
                </a:solidFill>
                <a:cs typeface="Times New Roman" pitchFamily="18" charset="0"/>
              </a:rPr>
              <a:t>Dever</a:t>
            </a:r>
            <a:r>
              <a:rPr lang="en-US" dirty="0">
                <a:solidFill>
                  <a:srgbClr val="000000"/>
                </a:solidFill>
                <a:cs typeface="Times New Roman" pitchFamily="18" charset="0"/>
              </a:rPr>
              <a:t> then re-excavated the area and determined that it was in fact a gate. “The most significant biblical reference to Gezer ― and now confirmed as the most reliable historically ― is 1 Kings 9:15-17, where it is recorded that the city was ceded to Solomon by the Pharaoh as a dowry in giving his daughter to the Israelite king in marriage. Thereafter, Solomon fortified Gezer, along with Jerusalem, Megiddo, and Hazor” (Dever 1993: 497). Dever also observed that, “The parallels between the three Solomonic gates alluded to in 1 Kings 9 and those brought to light by excavation are so close that we must posit royal supervision in the construction of fortified, provincial administrative centers in the 10th century BC. Here is a rare, dramatic instance of archaeology turning up actual structures mentioned specifically in the Bible” (1990: 106).</a:t>
            </a:r>
          </a:p>
          <a:p>
            <a:pPr marL="0" indent="0" eaLnBrk="1" hangingPunct="1">
              <a:buFontTx/>
              <a:buNone/>
            </a:pPr>
            <a:endParaRPr lang="en-US" dirty="0">
              <a:solidFill>
                <a:srgbClr val="000000"/>
              </a:solidFill>
              <a:cs typeface="Times New Roman" pitchFamily="18" charset="0"/>
            </a:endParaRPr>
          </a:p>
          <a:p>
            <a:pPr marL="0" indent="0" eaLnBrk="1" hangingPunct="1">
              <a:buFontTx/>
              <a:buNone/>
            </a:pPr>
            <a:r>
              <a:rPr lang="en-US" b="1" dirty="0">
                <a:solidFill>
                  <a:srgbClr val="000000"/>
                </a:solidFill>
                <a:cs typeface="Times New Roman" pitchFamily="18" charset="0"/>
              </a:rPr>
              <a:t>References:</a:t>
            </a:r>
          </a:p>
          <a:p>
            <a:pPr marL="685800" indent="-685800" eaLnBrk="1" hangingPunct="1">
              <a:tabLst>
                <a:tab pos="228600" algn="l"/>
              </a:tabLst>
            </a:pPr>
            <a:r>
              <a:rPr lang="en-US" sz="1200" dirty="0">
                <a:solidFill>
                  <a:srgbClr val="000000"/>
                </a:solidFill>
                <a:cs typeface="Times New Roman" pitchFamily="18" charset="0"/>
              </a:rPr>
              <a:t>Dever, William G.</a:t>
            </a:r>
          </a:p>
          <a:p>
            <a:pPr marL="685800" indent="-457200" eaLnBrk="1" hangingPunct="1">
              <a:tabLst>
                <a:tab pos="685800" algn="l"/>
              </a:tabLst>
            </a:pPr>
            <a:r>
              <a:rPr lang="en-US" sz="1200" dirty="0">
                <a:solidFill>
                  <a:srgbClr val="000000"/>
                </a:solidFill>
                <a:cs typeface="Times New Roman" pitchFamily="18" charset="0"/>
              </a:rPr>
              <a:t>1990	</a:t>
            </a:r>
            <a:r>
              <a:rPr lang="en-US" sz="1200" i="1" dirty="0">
                <a:solidFill>
                  <a:srgbClr val="000000"/>
                </a:solidFill>
                <a:cs typeface="Times New Roman" pitchFamily="18" charset="0"/>
              </a:rPr>
              <a:t>Recent Archaeological Discoveries and Biblical Research</a:t>
            </a:r>
            <a:r>
              <a:rPr lang="en-US" sz="1200" dirty="0">
                <a:solidFill>
                  <a:srgbClr val="000000"/>
                </a:solidFill>
                <a:cs typeface="Times New Roman" pitchFamily="18" charset="0"/>
              </a:rPr>
              <a:t>. Seattle: University of Washington Press. </a:t>
            </a:r>
          </a:p>
          <a:p>
            <a:pPr marL="685800" indent="-457200" eaLnBrk="1" hangingPunct="1">
              <a:tabLst>
                <a:tab pos="685800" algn="l"/>
              </a:tabLst>
            </a:pPr>
            <a:r>
              <a:rPr lang="en-US" sz="1200" dirty="0">
                <a:solidFill>
                  <a:srgbClr val="000000"/>
                </a:solidFill>
                <a:cs typeface="Times New Roman" pitchFamily="18" charset="0"/>
              </a:rPr>
              <a:t>1993	Gezer. </a:t>
            </a:r>
            <a:r>
              <a:rPr lang="en-US" sz="1200" i="1" dirty="0">
                <a:solidFill>
                  <a:srgbClr val="000000"/>
                </a:solidFill>
                <a:cs typeface="Times New Roman" pitchFamily="18" charset="0"/>
              </a:rPr>
              <a:t>The New Encyclopedia of Archaeological Excavations in the Holy Land</a:t>
            </a:r>
            <a:r>
              <a:rPr lang="en-US" sz="1200" dirty="0">
                <a:solidFill>
                  <a:srgbClr val="000000"/>
                </a:solidFill>
                <a:cs typeface="Times New Roman" pitchFamily="18" charset="0"/>
              </a:rPr>
              <a:t>, vol. 2, ed. E. Stern. New York: Simon and Schuster.</a:t>
            </a:r>
          </a:p>
          <a:p>
            <a:pPr marL="0" indent="0" eaLnBrk="1" hangingPunct="1">
              <a:buFontTx/>
              <a:buNone/>
            </a:pPr>
            <a:endParaRPr lang="en-US" dirty="0">
              <a:solidFill>
                <a:srgbClr val="000000"/>
              </a:solidFill>
              <a:cs typeface="Times New Roman" pitchFamily="18" charset="0"/>
            </a:endParaRPr>
          </a:p>
          <a:p>
            <a:pPr marL="228600" indent="-228600" eaLnBrk="1" hangingPunct="1"/>
            <a:r>
              <a:rPr lang="en-US" dirty="0"/>
              <a:t>tbs44259009</a:t>
            </a:r>
            <a:endParaRPr lang="en-US" dirty="0">
              <a:solidFill>
                <a:srgbClr val="000000"/>
              </a:solidFill>
              <a:cs typeface="Times New Roman" pitchFamily="18" charset="0"/>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110</a:t>
            </a:fld>
            <a:endParaRPr lang="en-US"/>
          </a:p>
        </p:txBody>
      </p:sp>
    </p:spTree>
    <p:extLst>
      <p:ext uri="{BB962C8B-B14F-4D97-AF65-F5344CB8AC3E}">
        <p14:creationId xmlns:p14="http://schemas.microsoft.com/office/powerpoint/2010/main" val="244845246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cs typeface="Times New Roman" pitchFamily="18" charset="0"/>
              </a:rPr>
              <a:t>The date of this Iron</a:t>
            </a:r>
            <a:r>
              <a:rPr lang="en-US" baseline="0" dirty="0">
                <a:solidFill>
                  <a:srgbClr val="000000"/>
                </a:solidFill>
                <a:cs typeface="Times New Roman" pitchFamily="18" charset="0"/>
              </a:rPr>
              <a:t> Age II </a:t>
            </a:r>
            <a:r>
              <a:rPr lang="en-US" dirty="0">
                <a:solidFill>
                  <a:srgbClr val="000000"/>
                </a:solidFill>
                <a:cs typeface="Times New Roman" pitchFamily="18" charset="0"/>
              </a:rPr>
              <a:t>gate at Gezer is confirmed by the presence of a destruction level underneath it (from the pharaoh who gave the city to Solomon), and a destruction level from not long after its construction (by Shishak in 925 BC).</a:t>
            </a:r>
          </a:p>
          <a:p>
            <a:pPr eaLnBrk="1" hangingPunct="1"/>
            <a:endParaRPr lang="is-IS" dirty="0"/>
          </a:p>
          <a:p>
            <a:pPr eaLnBrk="1" hangingPunct="1"/>
            <a:r>
              <a:rPr lang="is-IS" dirty="0"/>
              <a:t>tb010412768</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111</a:t>
            </a:fld>
            <a:endParaRPr lang="en-US"/>
          </a:p>
        </p:txBody>
      </p:sp>
    </p:spTree>
    <p:extLst>
      <p:ext uri="{BB962C8B-B14F-4D97-AF65-F5344CB8AC3E}">
        <p14:creationId xmlns:p14="http://schemas.microsoft.com/office/powerpoint/2010/main" val="244845246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tb070506136</a:t>
            </a:r>
          </a:p>
        </p:txBody>
      </p:sp>
      <p:sp>
        <p:nvSpPr>
          <p:cNvPr id="4" name="Slide Number Placeholder 3"/>
          <p:cNvSpPr>
            <a:spLocks noGrp="1"/>
          </p:cNvSpPr>
          <p:nvPr>
            <p:ph type="sldNum" sz="quarter" idx="10"/>
          </p:nvPr>
        </p:nvSpPr>
        <p:spPr/>
        <p:txBody>
          <a:bodyPr/>
          <a:lstStyle/>
          <a:p>
            <a:fld id="{4E4946A3-FD68-4E77-9DEF-1E7536A4AD96}" type="slidenum">
              <a:rPr lang="en-US" smtClean="0"/>
              <a:t>112</a:t>
            </a:fld>
            <a:endParaRPr lang="en-US"/>
          </a:p>
        </p:txBody>
      </p:sp>
    </p:spTree>
    <p:extLst>
      <p:ext uri="{BB962C8B-B14F-4D97-AF65-F5344CB8AC3E}">
        <p14:creationId xmlns:p14="http://schemas.microsoft.com/office/powerpoint/2010/main" val="244845246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Pharaoh of Solomon’s marriage alliance is unnamed</a:t>
            </a:r>
            <a:r>
              <a:rPr lang="en-US" baseline="0" dirty="0"/>
              <a:t>; however, Siamun I reigned from 978–959 BC (Kitchen 1986: 466). This appears to be the best fit for early part of the reign of Solomon (971–931 BC). </a:t>
            </a:r>
            <a:r>
              <a:rPr lang="en-US" b="0" baseline="0" dirty="0"/>
              <a:t>This chart comes from </a:t>
            </a:r>
            <a:r>
              <a:rPr lang="en-US" b="0" i="1" baseline="0" dirty="0"/>
              <a:t>The Regnal Chronology of the Kings of Judah and Israel: An Illustrated Guide</a:t>
            </a:r>
            <a:r>
              <a:rPr lang="en-US" b="0" baseline="0" dirty="0"/>
              <a:t>, by Chris McKinny, available from BiblePlaces.com.</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Reference: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Kitchen, Kenneth A.</a:t>
            </a:r>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baseline="0" dirty="0"/>
              <a:t>1986	</a:t>
            </a:r>
            <a:r>
              <a:rPr lang="en-US" i="1" baseline="0" dirty="0"/>
              <a:t>The Third Intermediate Period in Egypt</a:t>
            </a:r>
            <a:r>
              <a:rPr lang="en-US" baseline="0" dirty="0"/>
              <a:t>. 2nd edition. Warminster: </a:t>
            </a:r>
            <a:r>
              <a:rPr lang="en-US" baseline="0" dirty="0" err="1"/>
              <a:t>Aris</a:t>
            </a:r>
            <a:r>
              <a:rPr lang="en-US" baseline="0" dirty="0"/>
              <a:t> &amp; Phillips.</a:t>
            </a:r>
          </a:p>
          <a:p>
            <a:endParaRPr lang="hr-HR" dirty="0"/>
          </a:p>
        </p:txBody>
      </p:sp>
      <p:sp>
        <p:nvSpPr>
          <p:cNvPr id="4" name="Slide Number Placeholder 3"/>
          <p:cNvSpPr>
            <a:spLocks noGrp="1"/>
          </p:cNvSpPr>
          <p:nvPr>
            <p:ph type="sldNum" sz="quarter" idx="10"/>
          </p:nvPr>
        </p:nvSpPr>
        <p:spPr/>
        <p:txBody>
          <a:bodyPr/>
          <a:lstStyle/>
          <a:p>
            <a:fld id="{4E4946A3-FD68-4E77-9DEF-1E7536A4AD96}" type="slidenum">
              <a:rPr lang="en-US" smtClean="0"/>
              <a:t>113</a:t>
            </a:fld>
            <a:endParaRPr lang="en-US"/>
          </a:p>
        </p:txBody>
      </p:sp>
    </p:spTree>
    <p:extLst>
      <p:ext uri="{BB962C8B-B14F-4D97-AF65-F5344CB8AC3E}">
        <p14:creationId xmlns:p14="http://schemas.microsoft.com/office/powerpoint/2010/main" val="109964818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sphinx is one of a small number of items inscribed with the name of the Egyptian king Siamun. It was photographed at the Louvre Museum.</a:t>
            </a:r>
          </a:p>
          <a:p>
            <a:endParaRPr lang="en-US" baseline="0" dirty="0"/>
          </a:p>
          <a:p>
            <a:r>
              <a:rPr lang="is-IS" dirty="0"/>
              <a:t>tb060408115</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114</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Both names of Siamun are presented here, each in a cartouche. The </a:t>
            </a:r>
            <a:r>
              <a:rPr lang="en-US" baseline="0" dirty="0" err="1"/>
              <a:t>prenomen</a:t>
            </a:r>
            <a:r>
              <a:rPr lang="en-US" baseline="0" dirty="0"/>
              <a:t> appears on the left, </a:t>
            </a:r>
            <a:r>
              <a:rPr lang="en-US" dirty="0" err="1"/>
              <a:t>Netjerkheperre</a:t>
            </a:r>
            <a:r>
              <a:rPr lang="en-US" dirty="0"/>
              <a:t> </a:t>
            </a:r>
            <a:r>
              <a:rPr lang="en-US" dirty="0" err="1"/>
              <a:t>Setepenamun</a:t>
            </a:r>
            <a:r>
              <a:rPr lang="en-US" dirty="0"/>
              <a:t>, and means "Divine is The Manifestation of Ra, Chosen of Amun.“ The </a:t>
            </a:r>
            <a:r>
              <a:rPr lang="en-US" dirty="0" err="1"/>
              <a:t>nomen</a:t>
            </a:r>
            <a:r>
              <a:rPr lang="en-US" dirty="0"/>
              <a:t> is on the right, Siamun, “son of Amun.” Flanking these on the far left and far right are his Horus name, </a:t>
            </a:r>
            <a:r>
              <a:rPr lang="en-US" dirty="0" err="1"/>
              <a:t>Kanakht</a:t>
            </a:r>
            <a:r>
              <a:rPr lang="en-US" dirty="0"/>
              <a:t> </a:t>
            </a:r>
            <a:r>
              <a:rPr lang="en-US" dirty="0" err="1"/>
              <a:t>Merimaat</a:t>
            </a:r>
            <a:r>
              <a:rPr lang="en-US" dirty="0"/>
              <a:t>, “Strong bull, beloved of Maat.” </a:t>
            </a:r>
            <a:r>
              <a:rPr lang="en-US" baseline="0" dirty="0"/>
              <a:t>This inscription comes from the Temple of Siamun at Memphis and was photographed at the British Museum. </a:t>
            </a:r>
            <a:r>
              <a:rPr lang="is-IS" dirty="0"/>
              <a:t>This image comes from </a:t>
            </a:r>
            <a:r>
              <a:rPr lang="en-US" dirty="0" err="1"/>
              <a:t>rowanwindwhistler</a:t>
            </a:r>
            <a:r>
              <a:rPr lang="en-US" dirty="0"/>
              <a:t> and is licensed under CC BY-SA 2.0, via Wikimedia Commons: https://commons.wikimedia.org/wiki/File:DintelDeAnjefenmutNombresDeSiam%C3%B3n_(45288070975).jpg.</a:t>
            </a:r>
          </a:p>
          <a:p>
            <a:endParaRPr lang="en-US" dirty="0"/>
          </a:p>
          <a:p>
            <a:r>
              <a:rPr lang="en-US" dirty="0"/>
              <a:t>wiki45288070975120520181339</a:t>
            </a:r>
          </a:p>
        </p:txBody>
      </p:sp>
      <p:sp>
        <p:nvSpPr>
          <p:cNvPr id="4" name="Slide Number Placeholder 3"/>
          <p:cNvSpPr>
            <a:spLocks noGrp="1"/>
          </p:cNvSpPr>
          <p:nvPr>
            <p:ph type="sldNum" sz="quarter" idx="10"/>
          </p:nvPr>
        </p:nvSpPr>
        <p:spPr/>
        <p:txBody>
          <a:bodyPr/>
          <a:lstStyle/>
          <a:p>
            <a:fld id="{4E4946A3-FD68-4E77-9DEF-1E7536A4AD96}" type="slidenum">
              <a:rPr lang="en-US" smtClean="0"/>
              <a:t>115</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tb040607306</a:t>
            </a:r>
          </a:p>
        </p:txBody>
      </p:sp>
      <p:sp>
        <p:nvSpPr>
          <p:cNvPr id="4" name="Slide Number Placeholder 3"/>
          <p:cNvSpPr>
            <a:spLocks noGrp="1"/>
          </p:cNvSpPr>
          <p:nvPr>
            <p:ph type="sldNum" sz="quarter" idx="10"/>
          </p:nvPr>
        </p:nvSpPr>
        <p:spPr/>
        <p:txBody>
          <a:bodyPr/>
          <a:lstStyle/>
          <a:p>
            <a:fld id="{4E4946A3-FD68-4E77-9DEF-1E7536A4AD96}" type="slidenum">
              <a:rPr lang="en-US" smtClean="0"/>
              <a:t>116</a:t>
            </a:fld>
            <a:endParaRPr lang="en-US"/>
          </a:p>
        </p:txBody>
      </p:sp>
    </p:spTree>
    <p:extLst>
      <p:ext uri="{BB962C8B-B14F-4D97-AF65-F5344CB8AC3E}">
        <p14:creationId xmlns:p14="http://schemas.microsoft.com/office/powerpoint/2010/main" val="63905200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117</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The smoke in this American Colony photo comes from the village</a:t>
            </a:r>
            <a:r>
              <a:rPr lang="en-US" baseline="0" dirty="0"/>
              <a:t> of </a:t>
            </a:r>
            <a:r>
              <a:rPr lang="en-US" baseline="0" dirty="0" err="1"/>
              <a:t>Artuf</a:t>
            </a:r>
            <a:r>
              <a:rPr lang="en-US" baseline="0" dirty="0"/>
              <a:t>, as it burned during the </a:t>
            </a:r>
            <a:r>
              <a:rPr lang="en-US" dirty="0"/>
              <a:t>1929 riots.</a:t>
            </a:r>
          </a:p>
          <a:p>
            <a:endParaRPr lang="en-US" dirty="0"/>
          </a:p>
          <a:p>
            <a:r>
              <a:rPr lang="en-US" dirty="0"/>
              <a:t>mat03043</a:t>
            </a:r>
          </a:p>
        </p:txBody>
      </p:sp>
    </p:spTree>
    <p:extLst>
      <p:ext uri="{BB962C8B-B14F-4D97-AF65-F5344CB8AC3E}">
        <p14:creationId xmlns:p14="http://schemas.microsoft.com/office/powerpoint/2010/main" val="147859733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118</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kern="1200" dirty="0">
                <a:solidFill>
                  <a:schemeClr val="tx1"/>
                </a:solidFill>
                <a:effectLst/>
                <a:latin typeface="+mn-lt"/>
                <a:ea typeface="+mn-ea"/>
                <a:cs typeface="+mn-cs"/>
              </a:rPr>
              <a:t>This depiction of a burning city comes from the bronze bands that once decorated the city gates of Balawat. Soldiers approach the city from either side with burning torches, and the city is depicted with</a:t>
            </a:r>
            <a:r>
              <a:rPr lang="en-US" sz="1200" kern="1200" baseline="0" dirty="0">
                <a:solidFill>
                  <a:schemeClr val="tx1"/>
                </a:solidFill>
                <a:effectLst/>
                <a:latin typeface="+mn-lt"/>
                <a:ea typeface="+mn-ea"/>
                <a:cs typeface="+mn-cs"/>
              </a:rPr>
              <a:t> flames leaping up from the walls. </a:t>
            </a:r>
            <a:r>
              <a:rPr lang="en-US" sz="1200" kern="1200" dirty="0">
                <a:solidFill>
                  <a:schemeClr val="tx1"/>
                </a:solidFill>
                <a:effectLst/>
                <a:latin typeface="+mn-lt"/>
                <a:ea typeface="+mn-ea"/>
                <a:cs typeface="+mn-cs"/>
              </a:rPr>
              <a:t>This relief was photographed</a:t>
            </a:r>
            <a:r>
              <a:rPr lang="en-US" sz="1200" kern="1200" baseline="0" dirty="0">
                <a:solidFill>
                  <a:schemeClr val="tx1"/>
                </a:solidFill>
                <a:effectLst/>
                <a:latin typeface="+mn-lt"/>
                <a:ea typeface="+mn-ea"/>
                <a:cs typeface="+mn-cs"/>
              </a:rPr>
              <a:t> at the British Museum.</a:t>
            </a:r>
            <a:endParaRPr lang="en-US" dirty="0"/>
          </a:p>
          <a:p>
            <a:endParaRPr lang="en-US" dirty="0"/>
          </a:p>
          <a:p>
            <a:r>
              <a:rPr lang="en-US" dirty="0"/>
              <a:t>adr1805194217</a:t>
            </a:r>
          </a:p>
        </p:txBody>
      </p:sp>
    </p:spTree>
    <p:extLst>
      <p:ext uri="{BB962C8B-B14F-4D97-AF65-F5344CB8AC3E}">
        <p14:creationId xmlns:p14="http://schemas.microsoft.com/office/powerpoint/2010/main" val="20789718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ea typeface="Calibri" panose="020F0502020204030204" pitchFamily="34" charset="0"/>
              </a:rPr>
              <a:t>This image comes from Paul Emile </a:t>
            </a:r>
            <a:r>
              <a:rPr lang="en-US" dirty="0" err="1">
                <a:effectLst/>
                <a:ea typeface="Calibri" panose="020F0502020204030204" pitchFamily="34" charset="0"/>
              </a:rPr>
              <a:t>Botta</a:t>
            </a:r>
            <a:r>
              <a:rPr lang="en-US" dirty="0">
                <a:effectLst/>
                <a:ea typeface="Calibri" panose="020F0502020204030204" pitchFamily="34" charset="0"/>
              </a:rPr>
              <a:t> and Eugène </a:t>
            </a:r>
            <a:r>
              <a:rPr lang="en-US" dirty="0" err="1">
                <a:effectLst/>
                <a:ea typeface="Calibri" panose="020F0502020204030204" pitchFamily="34" charset="0"/>
              </a:rPr>
              <a:t>Flandin</a:t>
            </a:r>
            <a:r>
              <a:rPr lang="en-US" dirty="0">
                <a:effectLst/>
                <a:ea typeface="Calibri" panose="020F0502020204030204" pitchFamily="34" charset="0"/>
              </a:rPr>
              <a:t>, </a:t>
            </a:r>
            <a:r>
              <a:rPr lang="en-US" i="1" dirty="0">
                <a:effectLst/>
                <a:ea typeface="Calibri" panose="020F0502020204030204" pitchFamily="34" charset="0"/>
              </a:rPr>
              <a:t>Monument de </a:t>
            </a:r>
            <a:r>
              <a:rPr lang="en-US" i="1" dirty="0" err="1">
                <a:effectLst/>
                <a:ea typeface="Calibri" panose="020F0502020204030204" pitchFamily="34" charset="0"/>
              </a:rPr>
              <a:t>Nineve</a:t>
            </a:r>
            <a:r>
              <a:rPr lang="en-US" dirty="0">
                <a:effectLst/>
                <a:ea typeface="Calibri" panose="020F0502020204030204" pitchFamily="34" charset="0"/>
              </a:rPr>
              <a:t>, published in 1849-1850. Public domain, from The New York Public Library, </a:t>
            </a:r>
            <a:r>
              <a:rPr lang="en-US" u="sng" dirty="0">
                <a:effectLst/>
                <a:ea typeface="Calibri" panose="020F0502020204030204" pitchFamily="34" charset="0"/>
                <a:hlinkClick r:id="rId3">
                  <a:extLst>
                    <a:ext uri="{A12FA001-AC4F-418D-AE19-62706E023703}">
                      <ahyp:hlinkClr xmlns:ahyp="http://schemas.microsoft.com/office/drawing/2018/hyperlinkcolor" val="tx"/>
                    </a:ext>
                  </a:extLst>
                </a:hlinkClick>
              </a:rPr>
              <a:t>https://digitalcollections.nypl.org/items/510d47e2-7285-a3d9-e040-e00a18064a99</a:t>
            </a:r>
            <a:r>
              <a:rPr lang="en-US" u="sng" dirty="0">
                <a:effectLst/>
                <a:ea typeface="Calibri" panose="020F0502020204030204" pitchFamily="34" charset="0"/>
              </a:rPr>
              <a:t>.</a:t>
            </a:r>
          </a:p>
          <a:p>
            <a:endParaRPr lang="en-US" u="sng" dirty="0">
              <a:effectLst/>
            </a:endParaRPr>
          </a:p>
          <a:p>
            <a:r>
              <a:rPr lang="en-US" u="none" dirty="0">
                <a:effectLst/>
              </a:rPr>
              <a:t>nypl1534755</a:t>
            </a:r>
            <a:endParaRPr lang="en-US" u="none" dirty="0"/>
          </a:p>
        </p:txBody>
      </p:sp>
      <p:sp>
        <p:nvSpPr>
          <p:cNvPr id="4" name="Slide Number Placeholder 3"/>
          <p:cNvSpPr>
            <a:spLocks noGrp="1"/>
          </p:cNvSpPr>
          <p:nvPr>
            <p:ph type="sldNum" sz="quarter" idx="10"/>
          </p:nvPr>
        </p:nvSpPr>
        <p:spPr/>
        <p:txBody>
          <a:bodyPr/>
          <a:lstStyle/>
          <a:p>
            <a:fld id="{4E4946A3-FD68-4E77-9DEF-1E7536A4AD96}" type="slidenum">
              <a:rPr lang="en-US" smtClean="0"/>
              <a:t>119</a:t>
            </a:fld>
            <a:endParaRPr lang="en-US"/>
          </a:p>
        </p:txBody>
      </p:sp>
    </p:spTree>
    <p:extLst>
      <p:ext uri="{BB962C8B-B14F-4D97-AF65-F5344CB8AC3E}">
        <p14:creationId xmlns:p14="http://schemas.microsoft.com/office/powerpoint/2010/main" val="639052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American Colony photo was taken between 1900 and 1920.</a:t>
            </a:r>
          </a:p>
          <a:p>
            <a:endParaRPr lang="en-US" sz="1200" b="0" i="0" kern="1200" dirty="0">
              <a:solidFill>
                <a:schemeClr val="tx1"/>
              </a:solidFill>
              <a:effectLst/>
              <a:latin typeface="+mn-lt"/>
              <a:ea typeface="+mn-ea"/>
              <a:cs typeface="+mn-cs"/>
            </a:endParaRPr>
          </a:p>
          <a:p>
            <a:r>
              <a:rPr lang="en-US" dirty="0"/>
              <a:t>mat01870</a:t>
            </a:r>
          </a:p>
        </p:txBody>
      </p:sp>
      <p:sp>
        <p:nvSpPr>
          <p:cNvPr id="4" name="Slide Number Placeholder 3"/>
          <p:cNvSpPr>
            <a:spLocks noGrp="1"/>
          </p:cNvSpPr>
          <p:nvPr>
            <p:ph type="sldNum" sz="quarter" idx="10"/>
          </p:nvPr>
        </p:nvSpPr>
        <p:spPr/>
        <p:txBody>
          <a:bodyPr/>
          <a:lstStyle/>
          <a:p>
            <a:fld id="{4E4946A3-FD68-4E77-9DEF-1E7536A4AD96}" type="slidenum">
              <a:rPr lang="en-US" smtClean="0"/>
              <a:t>12</a:t>
            </a:fld>
            <a:endParaRPr lang="en-US"/>
          </a:p>
        </p:txBody>
      </p:sp>
    </p:spTree>
    <p:extLst>
      <p:ext uri="{BB962C8B-B14F-4D97-AF65-F5344CB8AC3E}">
        <p14:creationId xmlns:p14="http://schemas.microsoft.com/office/powerpoint/2010/main" val="29615300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Egyptian painted relief shows Asiatic soldiers who are being struck down by the forces of the Egyptian king. This image comes from The Metropolitan Museum of Art and is in the public domain. Source: https://www.metmuseum.org/art/collection/search/544720</a:t>
            </a:r>
          </a:p>
          <a:p>
            <a:endParaRPr lang="en-US" dirty="0"/>
          </a:p>
          <a:p>
            <a:r>
              <a:rPr lang="en-US" dirty="0"/>
              <a:t>met544720</a:t>
            </a:r>
          </a:p>
        </p:txBody>
      </p:sp>
      <p:sp>
        <p:nvSpPr>
          <p:cNvPr id="4" name="Slide Number Placeholder 3"/>
          <p:cNvSpPr>
            <a:spLocks noGrp="1"/>
          </p:cNvSpPr>
          <p:nvPr>
            <p:ph type="sldNum" sz="quarter" idx="10"/>
          </p:nvPr>
        </p:nvSpPr>
        <p:spPr/>
        <p:txBody>
          <a:bodyPr/>
          <a:lstStyle/>
          <a:p>
            <a:fld id="{4E4946A3-FD68-4E77-9DEF-1E7536A4AD96}" type="slidenum">
              <a:rPr lang="en-US" smtClean="0"/>
              <a:t>120</a:t>
            </a:fld>
            <a:endParaRPr lang="en-US"/>
          </a:p>
        </p:txBody>
      </p:sp>
    </p:spTree>
    <p:extLst>
      <p:ext uri="{BB962C8B-B14F-4D97-AF65-F5344CB8AC3E}">
        <p14:creationId xmlns:p14="http://schemas.microsoft.com/office/powerpoint/2010/main" val="284310888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solidFill>
                  <a:srgbClr val="000000"/>
                </a:solidFill>
                <a:latin typeface="Calibri"/>
              </a:rPr>
              <a:t>This relief was photographed</a:t>
            </a:r>
            <a:r>
              <a:rPr lang="en-US" baseline="0" dirty="0">
                <a:solidFill>
                  <a:srgbClr val="000000"/>
                </a:solidFill>
                <a:latin typeface="Calibri"/>
              </a:rPr>
              <a:t> at the Getty Villa in southern California while on loan from the British Museum.</a:t>
            </a:r>
            <a:endParaRPr lang="en-US" dirty="0"/>
          </a:p>
          <a:p>
            <a:endParaRPr lang="en-US" dirty="0">
              <a:solidFill>
                <a:srgbClr val="000000"/>
              </a:solidFill>
              <a:latin typeface="Calibri"/>
            </a:endParaRPr>
          </a:p>
          <a:p>
            <a:r>
              <a:rPr lang="en-US" dirty="0"/>
              <a:t>tb100919410</a:t>
            </a:r>
            <a:endParaRPr lang="en-US" dirty="0">
              <a:solidFill>
                <a:srgbClr val="000000"/>
              </a:solidFill>
              <a:latin typeface="Calibri"/>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121</a:t>
            </a:fld>
            <a:endParaRPr lang="en-US"/>
          </a:p>
        </p:txBody>
      </p:sp>
    </p:spTree>
    <p:extLst>
      <p:ext uri="{BB962C8B-B14F-4D97-AF65-F5344CB8AC3E}">
        <p14:creationId xmlns:p14="http://schemas.microsoft.com/office/powerpoint/2010/main" val="3019344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dowry</a:t>
            </a:r>
            <a:r>
              <a:rPr lang="en-US" baseline="0" dirty="0"/>
              <a:t> (Heb. </a:t>
            </a:r>
            <a:r>
              <a:rPr lang="en-US" i="1" baseline="0" dirty="0" err="1"/>
              <a:t>shilluchim</a:t>
            </a:r>
            <a:r>
              <a:rPr lang="en-US" baseline="0" dirty="0"/>
              <a:t>, </a:t>
            </a:r>
            <a:r>
              <a:rPr lang="he-IL" sz="1200" b="0" i="0" u="none" strike="noStrike" kern="1200" baseline="0" dirty="0">
                <a:solidFill>
                  <a:schemeClr val="tx1"/>
                </a:solidFill>
                <a:latin typeface="+mn-lt"/>
                <a:ea typeface="+mn-ea"/>
                <a:cs typeface="+mn-cs"/>
              </a:rPr>
              <a:t>שִׁלֻּחִים</a:t>
            </a:r>
            <a:r>
              <a:rPr lang="en-US" baseline="0" dirty="0"/>
              <a:t>) was given to the bride by her father, so that she would have something to live on if she was divorced by her husband. Following the death of Solomon, Pharaoh Shishak reclaimed Gezer (i.e., the dowry) from Israel in his campaign (926/925 BC). This American Colony photo was taken </a:t>
            </a:r>
            <a:r>
              <a:rPr lang="en-US" sz="1200" b="0" i="0" kern="1200" dirty="0">
                <a:solidFill>
                  <a:schemeClr val="tx1"/>
                </a:solidFill>
                <a:effectLst/>
                <a:latin typeface="+mn-lt"/>
                <a:ea typeface="+mn-ea"/>
                <a:cs typeface="+mn-cs"/>
              </a:rPr>
              <a:t>between 1898 and 1914.</a:t>
            </a:r>
            <a:endParaRPr lang="en-US" dirty="0"/>
          </a:p>
          <a:p>
            <a:endParaRPr lang="en-US" dirty="0"/>
          </a:p>
          <a:p>
            <a:r>
              <a:rPr lang="en-US" dirty="0"/>
              <a:t>mat06845</a:t>
            </a:r>
          </a:p>
        </p:txBody>
      </p:sp>
      <p:sp>
        <p:nvSpPr>
          <p:cNvPr id="4" name="Slide Number Placeholder 3"/>
          <p:cNvSpPr>
            <a:spLocks noGrp="1"/>
          </p:cNvSpPr>
          <p:nvPr>
            <p:ph type="sldNum" sz="quarter" idx="10"/>
          </p:nvPr>
        </p:nvSpPr>
        <p:spPr/>
        <p:txBody>
          <a:bodyPr/>
          <a:lstStyle/>
          <a:p>
            <a:fld id="{4E4946A3-FD68-4E77-9DEF-1E7536A4AD96}" type="slidenum">
              <a:rPr lang="en-US" smtClean="0"/>
              <a:t>122</a:t>
            </a:fld>
            <a:endParaRPr lang="en-US"/>
          </a:p>
        </p:txBody>
      </p:sp>
    </p:spTree>
    <p:extLst>
      <p:ext uri="{BB962C8B-B14F-4D97-AF65-F5344CB8AC3E}">
        <p14:creationId xmlns:p14="http://schemas.microsoft.com/office/powerpoint/2010/main" val="63905200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stele fragment confirms that Shishak attacked both Israel and Judah following the death of Solomon. Shishak destroyed Gezer during this campaign (926/925 BC). </a:t>
            </a:r>
            <a:r>
              <a:rPr lang="en-US" dirty="0"/>
              <a:t>This inscription was photographed at the Rockefeller Museum.</a:t>
            </a:r>
          </a:p>
          <a:p>
            <a:endParaRPr lang="en-US" dirty="0"/>
          </a:p>
          <a:p>
            <a:r>
              <a:rPr lang="en-US" dirty="0"/>
              <a:t>tb042403133bl</a:t>
            </a:r>
          </a:p>
        </p:txBody>
      </p:sp>
      <p:sp>
        <p:nvSpPr>
          <p:cNvPr id="4" name="Slide Number Placeholder 3"/>
          <p:cNvSpPr>
            <a:spLocks noGrp="1"/>
          </p:cNvSpPr>
          <p:nvPr>
            <p:ph type="sldNum" sz="quarter" idx="10"/>
          </p:nvPr>
        </p:nvSpPr>
        <p:spPr/>
        <p:txBody>
          <a:bodyPr/>
          <a:lstStyle/>
          <a:p>
            <a:fld id="{4E4946A3-FD68-4E77-9DEF-1E7536A4AD96}" type="slidenum">
              <a:rPr lang="en-US" smtClean="0"/>
              <a:t>123</a:t>
            </a:fld>
            <a:endParaRPr lang="en-US"/>
          </a:p>
        </p:txBody>
      </p:sp>
    </p:spTree>
    <p:extLst>
      <p:ext uri="{BB962C8B-B14F-4D97-AF65-F5344CB8AC3E}">
        <p14:creationId xmlns:p14="http://schemas.microsoft.com/office/powerpoint/2010/main" val="247740652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By building Gezer and</a:t>
            </a:r>
            <a:r>
              <a:rPr lang="en-US" baseline="0" dirty="0"/>
              <a:t> Lower Beth-horon, Solomon established this natural highway (i.e., the Beth-</a:t>
            </a:r>
            <a:r>
              <a:rPr lang="en-US" baseline="0" dirty="0" err="1"/>
              <a:t>horon</a:t>
            </a:r>
            <a:r>
              <a:rPr lang="en-US" baseline="0" dirty="0"/>
              <a:t> Ridge Route) as the primary gateway into Jerusalem, the capital of the united kingdom of Israel. The modern highway visible on this photo follows essentially the same route. Lower Beth-horon is just off the right edge of the photo. The next slide includes labels.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ws092414324</a:t>
            </a:r>
          </a:p>
        </p:txBody>
      </p:sp>
      <p:sp>
        <p:nvSpPr>
          <p:cNvPr id="4" name="Slide Number Placeholder 3"/>
          <p:cNvSpPr>
            <a:spLocks noGrp="1"/>
          </p:cNvSpPr>
          <p:nvPr>
            <p:ph type="sldNum" sz="quarter" idx="10"/>
          </p:nvPr>
        </p:nvSpPr>
        <p:spPr/>
        <p:txBody>
          <a:bodyPr/>
          <a:lstStyle/>
          <a:p>
            <a:fld id="{4E4946A3-FD68-4E77-9DEF-1E7536A4AD96}" type="slidenum">
              <a:rPr lang="en-US" smtClean="0"/>
              <a:t>124</a:t>
            </a:fld>
            <a:endParaRPr lang="en-US"/>
          </a:p>
        </p:txBody>
      </p:sp>
    </p:spTree>
    <p:extLst>
      <p:ext uri="{BB962C8B-B14F-4D97-AF65-F5344CB8AC3E}">
        <p14:creationId xmlns:p14="http://schemas.microsoft.com/office/powerpoint/2010/main" val="422669944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By building Gezer and</a:t>
            </a:r>
            <a:r>
              <a:rPr lang="en-US" baseline="0" dirty="0"/>
              <a:t> Lower Beth-horon, Solomon established this natural highway (i.e., the Beth-</a:t>
            </a:r>
            <a:r>
              <a:rPr lang="en-US" baseline="0" dirty="0" err="1"/>
              <a:t>horon</a:t>
            </a:r>
            <a:r>
              <a:rPr lang="en-US" baseline="0" dirty="0"/>
              <a:t> Ridge Route) as the primary gateway into Jerusalem, the capital of the united kingdom of Israel. The modern highway visible on this photo follows essentially the same route. Lower Beth-horon is just off the right edge of the photo.</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ws092414324</a:t>
            </a:r>
          </a:p>
        </p:txBody>
      </p:sp>
      <p:sp>
        <p:nvSpPr>
          <p:cNvPr id="4" name="Slide Number Placeholder 3"/>
          <p:cNvSpPr>
            <a:spLocks noGrp="1"/>
          </p:cNvSpPr>
          <p:nvPr>
            <p:ph type="sldNum" sz="quarter" idx="10"/>
          </p:nvPr>
        </p:nvSpPr>
        <p:spPr/>
        <p:txBody>
          <a:bodyPr/>
          <a:lstStyle/>
          <a:p>
            <a:fld id="{4E4946A3-FD68-4E77-9DEF-1E7536A4AD96}" type="slidenum">
              <a:rPr lang="en-US" smtClean="0"/>
              <a:t>125</a:t>
            </a:fld>
            <a:endParaRPr lang="en-US"/>
          </a:p>
        </p:txBody>
      </p:sp>
    </p:spTree>
    <p:extLst>
      <p:ext uri="{BB962C8B-B14F-4D97-AF65-F5344CB8AC3E}">
        <p14:creationId xmlns:p14="http://schemas.microsoft.com/office/powerpoint/2010/main" val="422669944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r>
              <a:rPr lang="en-US" dirty="0">
                <a:ea typeface="ＭＳ Ｐゴシック" pitchFamily="34" charset="-128"/>
              </a:rPr>
              <a:t>The Beth-</a:t>
            </a:r>
            <a:r>
              <a:rPr lang="en-US" dirty="0" err="1">
                <a:ea typeface="ＭＳ Ｐゴシック" pitchFamily="34" charset="-128"/>
              </a:rPr>
              <a:t>horon</a:t>
            </a:r>
            <a:r>
              <a:rPr lang="en-US" dirty="0">
                <a:ea typeface="ＭＳ Ｐゴシック" pitchFamily="34" charset="-128"/>
              </a:rPr>
              <a:t> Ridge Route connects the Central Benjamin Plateau with the Aijalon Valley. Because the descent is long and gradual, the Beth-horon ridge is the best route down from the</a:t>
            </a:r>
            <a:r>
              <a:rPr lang="en-US" baseline="0" dirty="0">
                <a:ea typeface="ＭＳ Ｐゴシック" pitchFamily="34" charset="-128"/>
              </a:rPr>
              <a:t> Benjamin Plateau </a:t>
            </a:r>
            <a:r>
              <a:rPr lang="en-US" dirty="0">
                <a:ea typeface="ＭＳ Ｐゴシック" pitchFamily="34" charset="-128"/>
              </a:rPr>
              <a:t>toward the west or from the coastal plain to the Benjamin Plateau (north side of Jerusalem). The next slide includes labels.</a:t>
            </a:r>
          </a:p>
          <a:p>
            <a:pPr marL="0" indent="0" eaLnBrk="1" hangingPunct="1"/>
            <a:endParaRPr lang="en-US" dirty="0">
              <a:ea typeface="ＭＳ Ｐゴシック" pitchFamily="34" charset="-128"/>
            </a:endParaRPr>
          </a:p>
          <a:p>
            <a:pPr marL="0" indent="0" eaLnBrk="1" hangingPunct="1"/>
            <a:r>
              <a:rPr lang="en-US" dirty="0">
                <a:ea typeface="ＭＳ Ｐゴシック" pitchFamily="34" charset="-128"/>
              </a:rPr>
              <a:t>tb010703102</a:t>
            </a:r>
          </a:p>
        </p:txBody>
      </p:sp>
      <p:sp>
        <p:nvSpPr>
          <p:cNvPr id="4" name="Slide Number Placeholder 3"/>
          <p:cNvSpPr>
            <a:spLocks noGrp="1"/>
          </p:cNvSpPr>
          <p:nvPr>
            <p:ph type="sldNum" sz="quarter" idx="10"/>
          </p:nvPr>
        </p:nvSpPr>
        <p:spPr/>
        <p:txBody>
          <a:bodyPr/>
          <a:lstStyle/>
          <a:p>
            <a:fld id="{4E4946A3-FD68-4E77-9DEF-1E7536A4AD96}" type="slidenum">
              <a:rPr lang="en-US" smtClean="0"/>
              <a:t>126</a:t>
            </a:fld>
            <a:endParaRPr lang="en-US"/>
          </a:p>
        </p:txBody>
      </p:sp>
    </p:spTree>
    <p:extLst>
      <p:ext uri="{BB962C8B-B14F-4D97-AF65-F5344CB8AC3E}">
        <p14:creationId xmlns:p14="http://schemas.microsoft.com/office/powerpoint/2010/main" val="165752897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r>
              <a:rPr lang="en-US" dirty="0">
                <a:ea typeface="ＭＳ Ｐゴシック" pitchFamily="34" charset="-128"/>
              </a:rPr>
              <a:t>The Beth-</a:t>
            </a:r>
            <a:r>
              <a:rPr lang="en-US" dirty="0" err="1">
                <a:ea typeface="ＭＳ Ｐゴシック" pitchFamily="34" charset="-128"/>
              </a:rPr>
              <a:t>horon</a:t>
            </a:r>
            <a:r>
              <a:rPr lang="en-US" dirty="0">
                <a:ea typeface="ＭＳ Ｐゴシック" pitchFamily="34" charset="-128"/>
              </a:rPr>
              <a:t> Ridge Route connects the Central Benjamin Plateau with the Aijalon Valley. Because the descent is long and gradual, the Beth-horon ridge is the best route down from the</a:t>
            </a:r>
            <a:r>
              <a:rPr lang="en-US" baseline="0" dirty="0">
                <a:ea typeface="ＭＳ Ｐゴシック" pitchFamily="34" charset="-128"/>
              </a:rPr>
              <a:t> Benjamin Plateau </a:t>
            </a:r>
            <a:r>
              <a:rPr lang="en-US" dirty="0">
                <a:ea typeface="ＭＳ Ｐゴシック" pitchFamily="34" charset="-128"/>
              </a:rPr>
              <a:t>toward the west or from the coastal plain to the Benjamin Plateau (north side of Jerusalem). </a:t>
            </a:r>
          </a:p>
          <a:p>
            <a:pPr marL="0" indent="0" eaLnBrk="1" hangingPunct="1"/>
            <a:endParaRPr lang="en-US" dirty="0">
              <a:ea typeface="ＭＳ Ｐゴシック" pitchFamily="34" charset="-128"/>
            </a:endParaRPr>
          </a:p>
          <a:p>
            <a:pPr marL="0" indent="0" eaLnBrk="1" hangingPunct="1"/>
            <a:r>
              <a:rPr lang="en-US" dirty="0">
                <a:ea typeface="ＭＳ Ｐゴシック" pitchFamily="34" charset="-128"/>
              </a:rPr>
              <a:t>tb010703102</a:t>
            </a:r>
          </a:p>
        </p:txBody>
      </p:sp>
      <p:sp>
        <p:nvSpPr>
          <p:cNvPr id="4" name="Slide Number Placeholder 3"/>
          <p:cNvSpPr>
            <a:spLocks noGrp="1"/>
          </p:cNvSpPr>
          <p:nvPr>
            <p:ph type="sldNum" sz="quarter" idx="10"/>
          </p:nvPr>
        </p:nvSpPr>
        <p:spPr/>
        <p:txBody>
          <a:bodyPr/>
          <a:lstStyle/>
          <a:p>
            <a:fld id="{4E4946A3-FD68-4E77-9DEF-1E7536A4AD96}" type="slidenum">
              <a:rPr lang="en-US" smtClean="0"/>
              <a:t>127</a:t>
            </a:fld>
            <a:endParaRPr lang="en-US"/>
          </a:p>
        </p:txBody>
      </p:sp>
    </p:spTree>
    <p:extLst>
      <p:ext uri="{BB962C8B-B14F-4D97-AF65-F5344CB8AC3E}">
        <p14:creationId xmlns:p14="http://schemas.microsoft.com/office/powerpoint/2010/main" val="165752897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cs typeface="Times New Roman" pitchFamily="18" charset="0"/>
              </a:rPr>
              <a:t>The next slide includes a label.</a:t>
            </a:r>
            <a:endParaRPr lang="en-US" dirty="0">
              <a:cs typeface="Times New Roman" pitchFamily="18" charset="0"/>
            </a:endParaRPr>
          </a:p>
          <a:p>
            <a:pPr marL="228600" indent="-228600" eaLnBrk="1" hangingPunct="1"/>
            <a:endParaRPr lang="en-US" dirty="0">
              <a:ea typeface="ＭＳ Ｐゴシック" pitchFamily="34" charset="-128"/>
            </a:endParaRPr>
          </a:p>
          <a:p>
            <a:pPr marL="228600" indent="-228600" eaLnBrk="1" hangingPunct="1"/>
            <a:r>
              <a:rPr lang="en-US" dirty="0">
                <a:ea typeface="ＭＳ Ｐゴシック" pitchFamily="34" charset="-128"/>
              </a:rPr>
              <a:t>tb010703129</a:t>
            </a:r>
          </a:p>
        </p:txBody>
      </p:sp>
      <p:sp>
        <p:nvSpPr>
          <p:cNvPr id="4" name="Slide Number Placeholder 3"/>
          <p:cNvSpPr>
            <a:spLocks noGrp="1"/>
          </p:cNvSpPr>
          <p:nvPr>
            <p:ph type="sldNum" sz="quarter" idx="10"/>
          </p:nvPr>
        </p:nvSpPr>
        <p:spPr/>
        <p:txBody>
          <a:bodyPr/>
          <a:lstStyle/>
          <a:p>
            <a:fld id="{4E4946A3-FD68-4E77-9DEF-1E7536A4AD96}" type="slidenum">
              <a:rPr lang="en-US" smtClean="0"/>
              <a:t>128</a:t>
            </a:fld>
            <a:endParaRPr lang="en-US"/>
          </a:p>
        </p:txBody>
      </p:sp>
    </p:spTree>
    <p:extLst>
      <p:ext uri="{BB962C8B-B14F-4D97-AF65-F5344CB8AC3E}">
        <p14:creationId xmlns:p14="http://schemas.microsoft.com/office/powerpoint/2010/main" val="165752897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r>
              <a:rPr lang="en-US" dirty="0">
                <a:ea typeface="ＭＳ Ｐゴシック" pitchFamily="34" charset="-128"/>
              </a:rPr>
              <a:t>tb010703129</a:t>
            </a:r>
          </a:p>
        </p:txBody>
      </p:sp>
      <p:sp>
        <p:nvSpPr>
          <p:cNvPr id="4" name="Slide Number Placeholder 3"/>
          <p:cNvSpPr>
            <a:spLocks noGrp="1"/>
          </p:cNvSpPr>
          <p:nvPr>
            <p:ph type="sldNum" sz="quarter" idx="10"/>
          </p:nvPr>
        </p:nvSpPr>
        <p:spPr/>
        <p:txBody>
          <a:bodyPr/>
          <a:lstStyle/>
          <a:p>
            <a:fld id="{4E4946A3-FD68-4E77-9DEF-1E7536A4AD96}" type="slidenum">
              <a:rPr lang="en-US" smtClean="0"/>
              <a:t>129</a:t>
            </a:fld>
            <a:endParaRPr lang="en-US"/>
          </a:p>
        </p:txBody>
      </p:sp>
    </p:spTree>
    <p:extLst>
      <p:ext uri="{BB962C8B-B14F-4D97-AF65-F5344CB8AC3E}">
        <p14:creationId xmlns:p14="http://schemas.microsoft.com/office/powerpoint/2010/main" val="1657528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personal name of Israel’s God, Yahweh, has been preserved in numerous inscriptions. </a:t>
            </a:r>
            <a:r>
              <a:rPr lang="en-US" dirty="0"/>
              <a:t>The date of this inscription is uncertain, although it</a:t>
            </a:r>
            <a:r>
              <a:rPr lang="en-US" baseline="0" dirty="0"/>
              <a:t> may come from the Hellenistic period (circa 200 BC). The name appears here in an archaic form, using letter shapes of an earlier period. This inscription was photographed at the </a:t>
            </a:r>
            <a:r>
              <a:rPr lang="en-US" dirty="0"/>
              <a:t>Good Samaritan Museum in Israel, on the road between Jerusalem and Jericho. The</a:t>
            </a:r>
            <a:r>
              <a:rPr lang="en-US" baseline="0" dirty="0"/>
              <a:t> next slide includes highlights that identify the divine name.</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tb053116635</a:t>
            </a:r>
          </a:p>
        </p:txBody>
      </p:sp>
      <p:sp>
        <p:nvSpPr>
          <p:cNvPr id="4" name="Slide Number Placeholder 3"/>
          <p:cNvSpPr>
            <a:spLocks noGrp="1"/>
          </p:cNvSpPr>
          <p:nvPr>
            <p:ph type="sldNum" sz="quarter" idx="10"/>
          </p:nvPr>
        </p:nvSpPr>
        <p:spPr/>
        <p:txBody>
          <a:bodyPr/>
          <a:lstStyle/>
          <a:p>
            <a:fld id="{4E4946A3-FD68-4E77-9DEF-1E7536A4AD96}" type="slidenum">
              <a:rPr lang="en-US" smtClean="0"/>
              <a:t>13</a:t>
            </a:fld>
            <a:endParaRPr lang="en-US"/>
          </a:p>
        </p:txBody>
      </p:sp>
    </p:spTree>
    <p:extLst>
      <p:ext uri="{BB962C8B-B14F-4D97-AF65-F5344CB8AC3E}">
        <p14:creationId xmlns:p14="http://schemas.microsoft.com/office/powerpoint/2010/main" val="50403350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pitchFamily="34" charset="-128"/>
              </a:rPr>
              <a:t>This view shows the upper end of the Beth</a:t>
            </a:r>
            <a:r>
              <a:rPr lang="en-US" baseline="0" dirty="0">
                <a:ea typeface="ＭＳ Ｐゴシック" pitchFamily="34" charset="-128"/>
              </a:rPr>
              <a:t>-</a:t>
            </a:r>
            <a:r>
              <a:rPr lang="en-US" baseline="0" dirty="0" err="1">
                <a:ea typeface="ＭＳ Ｐゴシック" pitchFamily="34" charset="-128"/>
              </a:rPr>
              <a:t>horon</a:t>
            </a:r>
            <a:r>
              <a:rPr lang="en-US" baseline="0" dirty="0">
                <a:ea typeface="ＭＳ Ｐゴシック" pitchFamily="34" charset="-128"/>
              </a:rPr>
              <a:t> Ridge Route as it arrives on the Central Benjamin Plateau and turns toward Jerusalem. The next slide includes labels.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pitchFamily="34" charset="-128"/>
              </a:rPr>
              <a:t>tb121501100</a:t>
            </a:r>
          </a:p>
        </p:txBody>
      </p:sp>
      <p:sp>
        <p:nvSpPr>
          <p:cNvPr id="4" name="Slide Number Placeholder 3"/>
          <p:cNvSpPr>
            <a:spLocks noGrp="1"/>
          </p:cNvSpPr>
          <p:nvPr>
            <p:ph type="sldNum" sz="quarter" idx="10"/>
          </p:nvPr>
        </p:nvSpPr>
        <p:spPr/>
        <p:txBody>
          <a:bodyPr/>
          <a:lstStyle/>
          <a:p>
            <a:fld id="{4E4946A3-FD68-4E77-9DEF-1E7536A4AD96}" type="slidenum">
              <a:rPr lang="en-US" smtClean="0"/>
              <a:t>130</a:t>
            </a:fld>
            <a:endParaRPr lang="en-US"/>
          </a:p>
        </p:txBody>
      </p:sp>
    </p:spTree>
    <p:extLst>
      <p:ext uri="{BB962C8B-B14F-4D97-AF65-F5344CB8AC3E}">
        <p14:creationId xmlns:p14="http://schemas.microsoft.com/office/powerpoint/2010/main" val="165752897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pitchFamily="34" charset="-128"/>
              </a:rPr>
              <a:t>This view shows the upper end of the Beth</a:t>
            </a:r>
            <a:r>
              <a:rPr lang="en-US" baseline="0" dirty="0">
                <a:ea typeface="ＭＳ Ｐゴシック" pitchFamily="34" charset="-128"/>
              </a:rPr>
              <a:t>-</a:t>
            </a:r>
            <a:r>
              <a:rPr lang="en-US" baseline="0" dirty="0" err="1">
                <a:ea typeface="ＭＳ Ｐゴシック" pitchFamily="34" charset="-128"/>
              </a:rPr>
              <a:t>horon</a:t>
            </a:r>
            <a:r>
              <a:rPr lang="en-US" baseline="0" dirty="0">
                <a:ea typeface="ＭＳ Ｐゴシック" pitchFamily="34" charset="-128"/>
              </a:rPr>
              <a:t> Ridge Route as it arrives on the Central Benjamin Plateau and turns toward Jerusalem.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pitchFamily="34" charset="-128"/>
              </a:rPr>
              <a:t>tb121501100</a:t>
            </a:r>
          </a:p>
        </p:txBody>
      </p:sp>
      <p:sp>
        <p:nvSpPr>
          <p:cNvPr id="4" name="Slide Number Placeholder 3"/>
          <p:cNvSpPr>
            <a:spLocks noGrp="1"/>
          </p:cNvSpPr>
          <p:nvPr>
            <p:ph type="sldNum" sz="quarter" idx="10"/>
          </p:nvPr>
        </p:nvSpPr>
        <p:spPr/>
        <p:txBody>
          <a:bodyPr/>
          <a:lstStyle/>
          <a:p>
            <a:fld id="{4E4946A3-FD68-4E77-9DEF-1E7536A4AD96}" type="slidenum">
              <a:rPr lang="en-US" smtClean="0"/>
              <a:t>131</a:t>
            </a:fld>
            <a:endParaRPr lang="en-US"/>
          </a:p>
        </p:txBody>
      </p:sp>
    </p:spTree>
    <p:extLst>
      <p:ext uri="{BB962C8B-B14F-4D97-AF65-F5344CB8AC3E}">
        <p14:creationId xmlns:p14="http://schemas.microsoft.com/office/powerpoint/2010/main" val="165752897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Gezer and Beth-horon appear in Shishak’s conquered</a:t>
            </a:r>
            <a:r>
              <a:rPr lang="en-US" baseline="0" dirty="0"/>
              <a:t> city list from Karnak. </a:t>
            </a:r>
            <a:r>
              <a:rPr lang="en-US" dirty="0"/>
              <a:t>The upper register has </a:t>
            </a:r>
            <a:r>
              <a:rPr lang="en-US" baseline="0" dirty="0"/>
              <a:t>three rows of 13 cities each (right to left, reading into the faces). The first row begins with the nine bows (one of which is missing completely); the next to last city is Gezer. The third from last in the second row is Beth-horon. Rainey provides the following reconstruction (Rainey 2014: 186):</a:t>
            </a:r>
            <a:endParaRPr lang="en-US" dirty="0"/>
          </a:p>
          <a:p>
            <a:endParaRPr lang="en-US" dirty="0"/>
          </a:p>
          <a:p>
            <a:r>
              <a:rPr lang="en-US" dirty="0"/>
              <a:t>11 = Ga[</a:t>
            </a:r>
            <a:r>
              <a:rPr lang="en-US" dirty="0" err="1"/>
              <a:t>zatu</a:t>
            </a:r>
            <a:r>
              <a:rPr lang="en-US" dirty="0"/>
              <a:t>] (GAZA)</a:t>
            </a:r>
          </a:p>
          <a:p>
            <a:r>
              <a:rPr lang="en-US" dirty="0"/>
              <a:t>12 = </a:t>
            </a:r>
            <a:r>
              <a:rPr lang="en-US" dirty="0" err="1"/>
              <a:t>Gazru</a:t>
            </a:r>
            <a:r>
              <a:rPr lang="en-US" dirty="0"/>
              <a:t> (GEZER)</a:t>
            </a:r>
          </a:p>
          <a:p>
            <a:r>
              <a:rPr lang="en-US" dirty="0"/>
              <a:t>13 = </a:t>
            </a:r>
            <a:r>
              <a:rPr lang="en-US" dirty="0" err="1"/>
              <a:t>Rubboti</a:t>
            </a:r>
            <a:r>
              <a:rPr lang="en-US" dirty="0"/>
              <a:t> (RABBAH)</a:t>
            </a:r>
          </a:p>
          <a:p>
            <a:endParaRPr lang="en-US" dirty="0"/>
          </a:p>
          <a:p>
            <a:r>
              <a:rPr lang="en-US" dirty="0"/>
              <a:t>14 = </a:t>
            </a:r>
            <a:r>
              <a:rPr lang="en-US" dirty="0" err="1"/>
              <a:t>Taan</a:t>
            </a:r>
            <a:r>
              <a:rPr lang="en-US" dirty="0"/>
              <a:t>(a)</a:t>
            </a:r>
            <a:r>
              <a:rPr lang="en-US" dirty="0" err="1"/>
              <a:t>kfi</a:t>
            </a:r>
            <a:r>
              <a:rPr lang="en-US" dirty="0"/>
              <a:t> (TAANACH) </a:t>
            </a:r>
          </a:p>
          <a:p>
            <a:r>
              <a:rPr lang="en-US" dirty="0"/>
              <a:t>15 = </a:t>
            </a:r>
            <a:r>
              <a:rPr lang="en-US" dirty="0" err="1"/>
              <a:t>Shanema</a:t>
            </a:r>
            <a:r>
              <a:rPr lang="en-US" dirty="0"/>
              <a:t> (SHUNEM) </a:t>
            </a:r>
          </a:p>
          <a:p>
            <a:r>
              <a:rPr lang="en-US" dirty="0"/>
              <a:t>16 = </a:t>
            </a:r>
            <a:r>
              <a:rPr lang="en-US" dirty="0" err="1"/>
              <a:t>Biti-sanra</a:t>
            </a:r>
            <a:r>
              <a:rPr lang="en-US" dirty="0"/>
              <a:t> </a:t>
            </a:r>
          </a:p>
          <a:p>
            <a:r>
              <a:rPr lang="en-US" dirty="0"/>
              <a:t>17 = </a:t>
            </a:r>
            <a:r>
              <a:rPr lang="en-US" dirty="0" err="1"/>
              <a:t>Ruhaba</a:t>
            </a:r>
            <a:r>
              <a:rPr lang="en-US" dirty="0"/>
              <a:t> (REHOB) </a:t>
            </a:r>
          </a:p>
          <a:p>
            <a:r>
              <a:rPr lang="en-US" dirty="0"/>
              <a:t>18 = </a:t>
            </a:r>
            <a:r>
              <a:rPr lang="en-US" dirty="0" err="1"/>
              <a:t>Hapuruma</a:t>
            </a:r>
            <a:r>
              <a:rPr lang="en-US" dirty="0"/>
              <a:t> (HAPHARAIM) </a:t>
            </a:r>
          </a:p>
          <a:p>
            <a:r>
              <a:rPr lang="en-US" dirty="0"/>
              <a:t>19 = Ad(e)</a:t>
            </a:r>
            <a:r>
              <a:rPr lang="en-US" dirty="0" err="1"/>
              <a:t>rumam</a:t>
            </a:r>
            <a:r>
              <a:rPr lang="en-US" dirty="0"/>
              <a:t> (?)</a:t>
            </a:r>
          </a:p>
          <a:p>
            <a:r>
              <a:rPr lang="en-US" dirty="0"/>
              <a:t>20 (</a:t>
            </a:r>
            <a:r>
              <a:rPr lang="en-US" i="1" dirty="0" err="1"/>
              <a:t>damnatio</a:t>
            </a:r>
            <a:r>
              <a:rPr lang="en-US" i="1" dirty="0"/>
              <a:t> </a:t>
            </a:r>
            <a:r>
              <a:rPr lang="en-US" i="1" dirty="0" err="1"/>
              <a:t>memoriae</a:t>
            </a:r>
            <a:r>
              <a:rPr lang="en-US" dirty="0"/>
              <a:t>) </a:t>
            </a:r>
          </a:p>
          <a:p>
            <a:r>
              <a:rPr lang="en-US" dirty="0"/>
              <a:t>21 = </a:t>
            </a:r>
            <a:r>
              <a:rPr lang="en-US" dirty="0" err="1"/>
              <a:t>Shawad</a:t>
            </a:r>
            <a:r>
              <a:rPr lang="en-US" dirty="0"/>
              <a:t>(</a:t>
            </a:r>
            <a:r>
              <a:rPr lang="en-US" dirty="0" err="1"/>
              <a:t>i</a:t>
            </a:r>
            <a:r>
              <a:rPr lang="en-US" dirty="0"/>
              <a:t>) </a:t>
            </a:r>
          </a:p>
          <a:p>
            <a:r>
              <a:rPr lang="en-US" dirty="0"/>
              <a:t>22 = Mahan(</a:t>
            </a:r>
            <a:r>
              <a:rPr lang="en-US" dirty="0" err="1"/>
              <a:t>ai</a:t>
            </a:r>
            <a:r>
              <a:rPr lang="en-US" dirty="0"/>
              <a:t>)ma (MAHANAIM)</a:t>
            </a:r>
          </a:p>
          <a:p>
            <a:r>
              <a:rPr lang="en-US" dirty="0"/>
              <a:t>23 = K(e)</a:t>
            </a:r>
            <a:r>
              <a:rPr lang="en-US" dirty="0" err="1"/>
              <a:t>ba'ana</a:t>
            </a:r>
            <a:r>
              <a:rPr lang="en-US" dirty="0"/>
              <a:t> (GIBEON)</a:t>
            </a:r>
          </a:p>
          <a:p>
            <a:r>
              <a:rPr lang="en-US" dirty="0"/>
              <a:t>24 = </a:t>
            </a:r>
            <a:r>
              <a:rPr lang="en-US" dirty="0" err="1"/>
              <a:t>Biti-hwarun</a:t>
            </a:r>
            <a:r>
              <a:rPr lang="en-US" dirty="0"/>
              <a:t> (BETH-HORON)</a:t>
            </a:r>
          </a:p>
          <a:p>
            <a:r>
              <a:rPr lang="en-US" dirty="0"/>
              <a:t>25 = </a:t>
            </a:r>
            <a:r>
              <a:rPr lang="en-US" dirty="0" err="1"/>
              <a:t>Karit</a:t>
            </a:r>
            <a:r>
              <a:rPr lang="en-US" dirty="0"/>
              <a:t>(e)m (KIRIATHAIM)</a:t>
            </a:r>
          </a:p>
          <a:p>
            <a:r>
              <a:rPr lang="en-US" dirty="0"/>
              <a:t>26 = A(</a:t>
            </a:r>
            <a:r>
              <a:rPr lang="en-US" dirty="0" err="1"/>
              <a:t>i</a:t>
            </a:r>
            <a:r>
              <a:rPr lang="en-US" dirty="0"/>
              <a:t>)</a:t>
            </a:r>
            <a:r>
              <a:rPr lang="en-US" dirty="0" err="1"/>
              <a:t>yulun</a:t>
            </a:r>
            <a:r>
              <a:rPr lang="en-US" dirty="0"/>
              <a:t> (AIJALON)</a:t>
            </a:r>
          </a:p>
          <a:p>
            <a:endParaRPr lang="en-US" dirty="0"/>
          </a:p>
          <a:p>
            <a:r>
              <a:rPr lang="en-US" dirty="0"/>
              <a:t>27 = </a:t>
            </a:r>
            <a:r>
              <a:rPr lang="en-US" dirty="0" err="1"/>
              <a:t>Mak</a:t>
            </a:r>
            <a:r>
              <a:rPr lang="en-US" dirty="0"/>
              <a:t>(e)do (MEGIDDO)</a:t>
            </a:r>
          </a:p>
          <a:p>
            <a:r>
              <a:rPr lang="en-US" dirty="0"/>
              <a:t>28 = </a:t>
            </a:r>
            <a:r>
              <a:rPr lang="en-US" dirty="0" err="1"/>
              <a:t>Adir</a:t>
            </a:r>
            <a:r>
              <a:rPr lang="en-US" dirty="0"/>
              <a:t>(u)</a:t>
            </a:r>
          </a:p>
          <a:p>
            <a:r>
              <a:rPr lang="en-US" dirty="0"/>
              <a:t>29 = </a:t>
            </a:r>
            <a:r>
              <a:rPr lang="en-US" dirty="0" err="1"/>
              <a:t>Yud</a:t>
            </a:r>
            <a:r>
              <a:rPr lang="en-US" dirty="0"/>
              <a:t>-h(a)</a:t>
            </a:r>
            <a:r>
              <a:rPr lang="en-US" dirty="0" err="1"/>
              <a:t>maruk</a:t>
            </a:r>
            <a:r>
              <a:rPr lang="en-US" dirty="0"/>
              <a:t> (</a:t>
            </a:r>
            <a:r>
              <a:rPr lang="en-US" dirty="0" err="1"/>
              <a:t>Yad</a:t>
            </a:r>
            <a:r>
              <a:rPr lang="en-US" dirty="0"/>
              <a:t>-ham-melek?)</a:t>
            </a:r>
          </a:p>
          <a:p>
            <a:r>
              <a:rPr lang="en-US" dirty="0"/>
              <a:t>30 (</a:t>
            </a:r>
            <a:r>
              <a:rPr lang="en-US" i="1" dirty="0" err="1"/>
              <a:t>damnatio</a:t>
            </a:r>
            <a:r>
              <a:rPr lang="en-US" i="1" dirty="0"/>
              <a:t> </a:t>
            </a:r>
            <a:r>
              <a:rPr lang="en-US" i="1" dirty="0" err="1"/>
              <a:t>memoriae</a:t>
            </a:r>
            <a:r>
              <a:rPr lang="en-US" dirty="0"/>
              <a:t>) </a:t>
            </a:r>
          </a:p>
          <a:p>
            <a:r>
              <a:rPr lang="en-US" dirty="0"/>
              <a:t>31 Ha-u-n(e)-m</a:t>
            </a:r>
          </a:p>
          <a:p>
            <a:endParaRPr lang="en-US" dirty="0"/>
          </a:p>
          <a:p>
            <a:r>
              <a:rPr lang="en-US" b="1" dirty="0"/>
              <a:t>Reference: </a:t>
            </a:r>
          </a:p>
          <a:p>
            <a:r>
              <a:rPr lang="en-US" sz="1200" kern="1200" dirty="0">
                <a:solidFill>
                  <a:schemeClr val="tx1"/>
                </a:solidFill>
                <a:effectLst/>
                <a:latin typeface="+mn-lt"/>
                <a:ea typeface="+mn-ea"/>
                <a:cs typeface="+mn-cs"/>
              </a:rPr>
              <a:t>Rainey, A. F., and Notley, S. </a:t>
            </a:r>
          </a:p>
          <a:p>
            <a:pPr marL="685800" indent="-457200">
              <a:tabLst>
                <a:tab pos="685800" algn="l"/>
              </a:tabLst>
            </a:pPr>
            <a:r>
              <a:rPr lang="en-US" sz="1200" kern="1200" dirty="0">
                <a:solidFill>
                  <a:schemeClr val="tx1"/>
                </a:solidFill>
                <a:effectLst/>
                <a:latin typeface="+mn-lt"/>
                <a:ea typeface="+mn-ea"/>
                <a:cs typeface="+mn-cs"/>
              </a:rPr>
              <a:t>2014	</a:t>
            </a:r>
            <a:r>
              <a:rPr lang="en-US" sz="1200" i="1" kern="1200" dirty="0">
                <a:solidFill>
                  <a:schemeClr val="tx1"/>
                </a:solidFill>
                <a:effectLst/>
                <a:latin typeface="+mn-lt"/>
                <a:ea typeface="+mn-ea"/>
                <a:cs typeface="+mn-cs"/>
              </a:rPr>
              <a:t>The Sacred Bridge: Carta’s Atlas of the Biblical World</a:t>
            </a:r>
            <a:r>
              <a:rPr lang="en-US" sz="1200" kern="1200" dirty="0">
                <a:solidFill>
                  <a:schemeClr val="tx1"/>
                </a:solidFill>
                <a:effectLst/>
                <a:latin typeface="+mn-lt"/>
                <a:ea typeface="+mn-ea"/>
                <a:cs typeface="+mn-cs"/>
              </a:rPr>
              <a:t>. 2nd edition. Jerusalem: Carta.</a:t>
            </a:r>
          </a:p>
          <a:p>
            <a:endParaRPr lang="en-US" dirty="0"/>
          </a:p>
          <a:p>
            <a:r>
              <a:rPr lang="en-US" dirty="0"/>
              <a:t>tb011105945r</a:t>
            </a:r>
          </a:p>
        </p:txBody>
      </p:sp>
      <p:sp>
        <p:nvSpPr>
          <p:cNvPr id="4" name="Slide Number Placeholder 3"/>
          <p:cNvSpPr>
            <a:spLocks noGrp="1"/>
          </p:cNvSpPr>
          <p:nvPr>
            <p:ph type="sldNum" sz="quarter" idx="10"/>
          </p:nvPr>
        </p:nvSpPr>
        <p:spPr/>
        <p:txBody>
          <a:bodyPr/>
          <a:lstStyle/>
          <a:p>
            <a:fld id="{4E4946A3-FD68-4E77-9DEF-1E7536A4AD96}" type="slidenum">
              <a:rPr lang="en-US" smtClean="0"/>
              <a:t>132</a:t>
            </a:fld>
            <a:endParaRPr lang="en-US"/>
          </a:p>
        </p:txBody>
      </p:sp>
    </p:spTree>
    <p:extLst>
      <p:ext uri="{BB962C8B-B14F-4D97-AF65-F5344CB8AC3E}">
        <p14:creationId xmlns:p14="http://schemas.microsoft.com/office/powerpoint/2010/main" val="247740652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err="1"/>
              <a:t>Baalath</a:t>
            </a:r>
            <a:r>
              <a:rPr lang="en-US" b="0" dirty="0"/>
              <a:t> is probably to be identified with </a:t>
            </a:r>
            <a:r>
              <a:rPr lang="en-US" b="0" dirty="0" err="1"/>
              <a:t>Baalath</a:t>
            </a:r>
            <a:r>
              <a:rPr lang="en-US" b="0" dirty="0"/>
              <a:t>-beer </a:t>
            </a:r>
            <a:r>
              <a:rPr lang="en-US" b="0" baseline="0" dirty="0"/>
              <a:t>(Josh 19:8; 1 </a:t>
            </a:r>
            <a:r>
              <a:rPr lang="en-US" b="0" baseline="0" dirty="0" err="1"/>
              <a:t>Chr</a:t>
            </a:r>
            <a:r>
              <a:rPr lang="en-US" b="0" baseline="0" dirty="0"/>
              <a:t> 4:33—Simeon’s eastern boundary description). </a:t>
            </a:r>
            <a:r>
              <a:rPr lang="en-US" b="0" dirty="0" err="1"/>
              <a:t>Balah</a:t>
            </a:r>
            <a:r>
              <a:rPr lang="en-US" b="0" dirty="0"/>
              <a:t> (Josh 19:2; 1 </a:t>
            </a:r>
            <a:r>
              <a:rPr lang="en-US" b="0" dirty="0" err="1"/>
              <a:t>Chr</a:t>
            </a:r>
            <a:r>
              <a:rPr lang="en-US" b="0" dirty="0"/>
              <a:t> 4:29—Simeon</a:t>
            </a:r>
            <a:r>
              <a:rPr lang="en-US" b="0" baseline="0" dirty="0"/>
              <a:t> town list</a:t>
            </a:r>
            <a:r>
              <a:rPr lang="en-US" b="0" dirty="0"/>
              <a:t>) is</a:t>
            </a:r>
            <a:r>
              <a:rPr lang="en-US" b="0" baseline="0" dirty="0"/>
              <a:t> probably identical to Baalah (Josh 15:29—Judah town list), </a:t>
            </a:r>
            <a:r>
              <a:rPr lang="en-US" b="0" baseline="0" dirty="0" err="1"/>
              <a:t>Baalath</a:t>
            </a:r>
            <a:r>
              <a:rPr lang="en-US" b="0" baseline="0" dirty="0"/>
              <a:t>-beer, and perhaps Ramah of the Negev (Josh 19:8), which may be translated as an alternate name to Baalath-beer (i.e., “Baalath-beer, that is Ramah of the Negev”). This interpretation is substantiated by the fact that Ramah of the Negev (or an alternate form) does not occur in Simeon or Judah’s town lists.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err="1"/>
              <a:t>Kochavi’s</a:t>
            </a:r>
            <a:r>
              <a:rPr lang="en-US" b="0" baseline="0" dirty="0"/>
              <a:t> suggestion to identify Baalath-beer with Tell el-Milh (Tel Malhata) seems to fit this framework. During the 10th century BC, Tel Malhata was the largest site in the Beersheba Basin. In light of this, it seems possible to connect the site with the “</a:t>
            </a:r>
            <a:r>
              <a:rPr lang="en-US" b="0" baseline="0" dirty="0" err="1"/>
              <a:t>Baalath</a:t>
            </a:r>
            <a:r>
              <a:rPr lang="en-US" b="0" baseline="0" dirty="0"/>
              <a:t>” of 1 Kings 9:18. If this can be sustained then the building of Baalath and Tamar should be understood as Solomon fortifying the Negev trade routes, in order to control the copper trade coming from the Timna and Feinan regions of the Aravah and his maritime trade in the Red Sea. Recent excavations in Timna and Feinan have conclusively demonstrated that the sites were very active in the 10th–9th centuries BC.</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tb032107262</a:t>
            </a:r>
          </a:p>
        </p:txBody>
      </p:sp>
      <p:sp>
        <p:nvSpPr>
          <p:cNvPr id="4" name="Slide Number Placeholder 3"/>
          <p:cNvSpPr>
            <a:spLocks noGrp="1"/>
          </p:cNvSpPr>
          <p:nvPr>
            <p:ph type="sldNum" sz="quarter" idx="10"/>
          </p:nvPr>
        </p:nvSpPr>
        <p:spPr/>
        <p:txBody>
          <a:bodyPr/>
          <a:lstStyle/>
          <a:p>
            <a:fld id="{4E4946A3-FD68-4E77-9DEF-1E7536A4AD96}" type="slidenum">
              <a:rPr lang="en-US" smtClean="0"/>
              <a:t>133</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Tel</a:t>
            </a:r>
            <a:r>
              <a:rPr lang="en-US" baseline="0" dirty="0"/>
              <a:t> </a:t>
            </a:r>
            <a:r>
              <a:rPr lang="en-US" baseline="0" dirty="0" err="1"/>
              <a:t>Malhata</a:t>
            </a:r>
            <a:r>
              <a:rPr lang="en-US" baseline="0" dirty="0"/>
              <a:t> was only excavated for two seasons </a:t>
            </a:r>
            <a:r>
              <a:rPr lang="en-US" dirty="0"/>
              <a:t>in the late 1960s by Moshe Kochavi and again in the 1990s by </a:t>
            </a:r>
            <a:r>
              <a:rPr lang="en-US" dirty="0" err="1"/>
              <a:t>Itzhaq</a:t>
            </a:r>
            <a:r>
              <a:rPr lang="en-US" dirty="0"/>
              <a:t> Beth-</a:t>
            </a:r>
            <a:r>
              <a:rPr lang="en-US" dirty="0" err="1"/>
              <a:t>Arieh</a:t>
            </a:r>
            <a:r>
              <a:rPr lang="en-US" dirty="0"/>
              <a:t>. </a:t>
            </a:r>
            <a:r>
              <a:rPr lang="en-US" baseline="0" dirty="0"/>
              <a:t>Most of the remains discovered at the site date to the Iron Age, although some evidence was also found of Middle Bronze and even Chalcolithic activity. This photograph was taken by David Dorsey in the 1970s.</a:t>
            </a:r>
          </a:p>
          <a:p>
            <a:endParaRPr lang="en-US" dirty="0"/>
          </a:p>
          <a:p>
            <a:r>
              <a:rPr lang="en-US" dirty="0"/>
              <a:t>dad0473</a:t>
            </a:r>
          </a:p>
        </p:txBody>
      </p:sp>
      <p:sp>
        <p:nvSpPr>
          <p:cNvPr id="4" name="Slide Number Placeholder 3"/>
          <p:cNvSpPr>
            <a:spLocks noGrp="1"/>
          </p:cNvSpPr>
          <p:nvPr>
            <p:ph type="sldNum" sz="quarter" idx="10"/>
          </p:nvPr>
        </p:nvSpPr>
        <p:spPr/>
        <p:txBody>
          <a:bodyPr/>
          <a:lstStyle/>
          <a:p>
            <a:fld id="{4E4946A3-FD68-4E77-9DEF-1E7536A4AD96}" type="slidenum">
              <a:rPr lang="en-US" smtClean="0"/>
              <a:t>134</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b="0" baseline="0" dirty="0"/>
              <a:t>Since Tamar does not appear in the Negev town list (Josh 15) and is related to the Kenites in Judges 1:16, it may be suggested that </a:t>
            </a:r>
            <a:r>
              <a:rPr lang="en-US" b="0" baseline="0" dirty="0" err="1"/>
              <a:t>Kinah</a:t>
            </a:r>
            <a:r>
              <a:rPr lang="en-US" b="0" baseline="0" dirty="0"/>
              <a:t> was an alternate name for Tamar and both sites should be related to Ein </a:t>
            </a:r>
            <a:r>
              <a:rPr lang="en-US" b="0" baseline="0" dirty="0" err="1"/>
              <a:t>Hatzeva</a:t>
            </a:r>
            <a:r>
              <a:rPr lang="en-US" b="0" baseline="0" dirty="0"/>
              <a:t> (</a:t>
            </a:r>
            <a:r>
              <a:rPr lang="en-US" b="0" baseline="0" dirty="0" err="1"/>
              <a:t>En-Hazeva</a:t>
            </a:r>
            <a:r>
              <a:rPr lang="en-US" b="0" baseline="0" dirty="0"/>
              <a:t>, </a:t>
            </a:r>
            <a:r>
              <a:rPr lang="en-US" b="0" baseline="0" dirty="0" err="1"/>
              <a:t>Mezad</a:t>
            </a:r>
            <a:r>
              <a:rPr lang="en-US" b="0" baseline="0" dirty="0"/>
              <a:t> </a:t>
            </a:r>
            <a:r>
              <a:rPr lang="en-US" b="0" baseline="0" dirty="0" err="1"/>
              <a:t>Hazeva</a:t>
            </a:r>
            <a:r>
              <a:rPr lang="en-US" b="0" baseline="0" dirty="0"/>
              <a:t>). Ein </a:t>
            </a:r>
            <a:r>
              <a:rPr lang="en-US" b="0" baseline="0" dirty="0" err="1"/>
              <a:t>Hatzeva</a:t>
            </a:r>
            <a:r>
              <a:rPr lang="en-US" b="0" baseline="0" dirty="0"/>
              <a:t> was fortified throughout the Iron Age II. The site features both Iron Age and Roman fortresses. </a:t>
            </a:r>
            <a:r>
              <a:rPr lang="en-US" dirty="0"/>
              <a:t>The Iron II fortress at Tamar (1 Kgs 9:18) may have been directed at controlling and accessing the copper trade from</a:t>
            </a:r>
            <a:r>
              <a:rPr lang="en-US" baseline="0" dirty="0"/>
              <a:t> the </a:t>
            </a:r>
            <a:r>
              <a:rPr lang="en-US" baseline="0" dirty="0" err="1"/>
              <a:t>Feinan</a:t>
            </a:r>
            <a:r>
              <a:rPr lang="en-US" baseline="0" dirty="0"/>
              <a:t> and Timna regions of the Arabah. The next slide includes labels.</a:t>
            </a: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ws110615224</a:t>
            </a:r>
          </a:p>
        </p:txBody>
      </p:sp>
      <p:sp>
        <p:nvSpPr>
          <p:cNvPr id="4" name="Slide Number Placeholder 3"/>
          <p:cNvSpPr>
            <a:spLocks noGrp="1"/>
          </p:cNvSpPr>
          <p:nvPr>
            <p:ph type="sldNum" sz="quarter" idx="10"/>
          </p:nvPr>
        </p:nvSpPr>
        <p:spPr/>
        <p:txBody>
          <a:bodyPr/>
          <a:lstStyle/>
          <a:p>
            <a:fld id="{4E4946A3-FD68-4E77-9DEF-1E7536A4AD96}" type="slidenum">
              <a:rPr lang="en-US" smtClean="0"/>
              <a:t>135</a:t>
            </a:fld>
            <a:endParaRPr lang="en-US"/>
          </a:p>
        </p:txBody>
      </p:sp>
    </p:spTree>
    <p:extLst>
      <p:ext uri="{BB962C8B-B14F-4D97-AF65-F5344CB8AC3E}">
        <p14:creationId xmlns:p14="http://schemas.microsoft.com/office/powerpoint/2010/main" val="169487184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b="0" baseline="0" dirty="0"/>
              <a:t>Since Tamar does not appear in the Negev town list (Josh 15) and is related to the Kenites in Judges 1:16, it may be suggested that </a:t>
            </a:r>
            <a:r>
              <a:rPr lang="en-US" b="0" baseline="0" dirty="0" err="1"/>
              <a:t>Kinah</a:t>
            </a:r>
            <a:r>
              <a:rPr lang="en-US" b="0" baseline="0" dirty="0"/>
              <a:t> was an alternate name for Tamar and both sites should be related to Ein </a:t>
            </a:r>
            <a:r>
              <a:rPr lang="en-US" b="0" baseline="0" dirty="0" err="1"/>
              <a:t>Hatzeva</a:t>
            </a:r>
            <a:r>
              <a:rPr lang="en-US" b="0" baseline="0" dirty="0"/>
              <a:t> (</a:t>
            </a:r>
            <a:r>
              <a:rPr lang="en-US" b="0" baseline="0" dirty="0" err="1"/>
              <a:t>En-Hazeva</a:t>
            </a:r>
            <a:r>
              <a:rPr lang="en-US" b="0" baseline="0" dirty="0"/>
              <a:t>, </a:t>
            </a:r>
            <a:r>
              <a:rPr lang="en-US" b="0" baseline="0" dirty="0" err="1"/>
              <a:t>Mezad</a:t>
            </a:r>
            <a:r>
              <a:rPr lang="en-US" b="0" baseline="0" dirty="0"/>
              <a:t> </a:t>
            </a:r>
            <a:r>
              <a:rPr lang="en-US" b="0" baseline="0" dirty="0" err="1"/>
              <a:t>Hazeva</a:t>
            </a:r>
            <a:r>
              <a:rPr lang="en-US" b="0" baseline="0" dirty="0"/>
              <a:t>). Ein </a:t>
            </a:r>
            <a:r>
              <a:rPr lang="en-US" b="0" baseline="0" dirty="0" err="1"/>
              <a:t>Hatzeva</a:t>
            </a:r>
            <a:r>
              <a:rPr lang="en-US" b="0" baseline="0" dirty="0"/>
              <a:t> was fortified throughout the Iron Age II. The site features both Iron Age and Roman fortresses. </a:t>
            </a:r>
            <a:r>
              <a:rPr lang="en-US" dirty="0"/>
              <a:t>The Iron II fortress at Tamar (1 Kgs 9:18) may have been directed at controlling and accessing the copper trade from</a:t>
            </a:r>
            <a:r>
              <a:rPr lang="en-US" baseline="0" dirty="0"/>
              <a:t> the </a:t>
            </a:r>
            <a:r>
              <a:rPr lang="en-US" baseline="0" dirty="0" err="1"/>
              <a:t>Feinan</a:t>
            </a:r>
            <a:r>
              <a:rPr lang="en-US" baseline="0" dirty="0"/>
              <a:t> and Timna regions of the Arabah. </a:t>
            </a: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ws110615224</a:t>
            </a:r>
          </a:p>
        </p:txBody>
      </p:sp>
      <p:sp>
        <p:nvSpPr>
          <p:cNvPr id="4" name="Slide Number Placeholder 3"/>
          <p:cNvSpPr>
            <a:spLocks noGrp="1"/>
          </p:cNvSpPr>
          <p:nvPr>
            <p:ph type="sldNum" sz="quarter" idx="10"/>
          </p:nvPr>
        </p:nvSpPr>
        <p:spPr/>
        <p:txBody>
          <a:bodyPr/>
          <a:lstStyle/>
          <a:p>
            <a:fld id="{4E4946A3-FD68-4E77-9DEF-1E7536A4AD96}" type="slidenum">
              <a:rPr lang="en-US" smtClean="0"/>
              <a:t>136</a:t>
            </a:fld>
            <a:endParaRPr lang="en-US"/>
          </a:p>
        </p:txBody>
      </p:sp>
    </p:spTree>
    <p:extLst>
      <p:ext uri="{BB962C8B-B14F-4D97-AF65-F5344CB8AC3E}">
        <p14:creationId xmlns:p14="http://schemas.microsoft.com/office/powerpoint/2010/main" val="169487184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ct val="0"/>
              </a:spcBef>
              <a:buFontTx/>
              <a:buNone/>
            </a:pPr>
            <a:r>
              <a:rPr lang="en-US" dirty="0"/>
              <a:t>The Iron Age gate at Ein </a:t>
            </a:r>
            <a:r>
              <a:rPr lang="en-US" dirty="0" err="1"/>
              <a:t>Hatzeva</a:t>
            </a:r>
            <a:r>
              <a:rPr lang="en-US" dirty="0"/>
              <a:t>/Tamar has four chambers, which</a:t>
            </a:r>
            <a:r>
              <a:rPr lang="en-US" baseline="0" dirty="0"/>
              <a:t> could have incorporated three sets of gates. </a:t>
            </a:r>
            <a:r>
              <a:rPr lang="en-US" dirty="0"/>
              <a:t>With walls preserved to a height of 15 feet (4.5 m) in places, the Iron Age fortress located at Ein </a:t>
            </a:r>
            <a:r>
              <a:rPr lang="en-US" dirty="0" err="1"/>
              <a:t>Hatzeva</a:t>
            </a:r>
            <a:r>
              <a:rPr lang="en-US" dirty="0"/>
              <a:t> (300 x 300 feet [90 x 90 m]) was much larger than the Roman fortress (150 x 150 feet [46 x 46 m]; Cohen 1993: 593–94). Six levels are identifiable at Ein </a:t>
            </a:r>
            <a:r>
              <a:rPr lang="en-US" dirty="0" err="1"/>
              <a:t>Hatzeva</a:t>
            </a:r>
            <a:r>
              <a:rPr lang="en-US" dirty="0"/>
              <a:t>, ranging from the 10th century BC to the 7th century AD. </a:t>
            </a:r>
          </a:p>
          <a:p>
            <a:pPr marL="0" indent="0">
              <a:spcBef>
                <a:spcPct val="0"/>
              </a:spcBef>
              <a:buFontTx/>
              <a:buNone/>
            </a:pPr>
            <a:endParaRPr lang="en-US" dirty="0"/>
          </a:p>
          <a:p>
            <a:pPr marL="0" indent="0">
              <a:spcBef>
                <a:spcPct val="0"/>
              </a:spcBef>
              <a:buFontTx/>
              <a:buNone/>
            </a:pPr>
            <a:r>
              <a:rPr lang="en-US" b="1" dirty="0"/>
              <a:t>Reference:</a:t>
            </a:r>
          </a:p>
          <a:p>
            <a:pPr marL="0" indent="0">
              <a:spcBef>
                <a:spcPct val="0"/>
              </a:spcBef>
              <a:buFontTx/>
              <a:buNone/>
            </a:pPr>
            <a:r>
              <a:rPr lang="en-US" dirty="0"/>
              <a:t>Cohen, Rudolf.</a:t>
            </a:r>
          </a:p>
          <a:p>
            <a:pPr marL="685800" indent="-457200">
              <a:spcBef>
                <a:spcPct val="0"/>
              </a:spcBef>
              <a:buFontTx/>
              <a:buNone/>
              <a:tabLst>
                <a:tab pos="685800" algn="l"/>
              </a:tabLst>
            </a:pPr>
            <a:r>
              <a:rPr lang="en-US" dirty="0"/>
              <a:t>1993	</a:t>
            </a:r>
            <a:r>
              <a:rPr lang="en-US" dirty="0" err="1"/>
              <a:t>Hazeva</a:t>
            </a:r>
            <a:r>
              <a:rPr lang="en-US" dirty="0"/>
              <a:t>, </a:t>
            </a:r>
            <a:r>
              <a:rPr lang="en-US" dirty="0" err="1"/>
              <a:t>Mezad</a:t>
            </a:r>
            <a:r>
              <a:rPr lang="en-US" dirty="0"/>
              <a:t>. </a:t>
            </a:r>
            <a:r>
              <a:rPr lang="en-US" i="1" dirty="0"/>
              <a:t>New Encyclopedia of Archaeological Excavations in the Holy Land</a:t>
            </a:r>
            <a:r>
              <a:rPr lang="en-US" dirty="0"/>
              <a:t>, vo</a:t>
            </a:r>
            <a:r>
              <a:rPr lang="en-US" baseline="0" dirty="0"/>
              <a:t>l. 2. Ed. E. Stern. Jerusalem: Carta.</a:t>
            </a:r>
            <a:endParaRPr lang="en-US" dirty="0"/>
          </a:p>
          <a:p>
            <a:endParaRPr lang="en-US" dirty="0"/>
          </a:p>
          <a:p>
            <a:r>
              <a:rPr lang="en-US" dirty="0"/>
              <a:t>tb022804727</a:t>
            </a:r>
          </a:p>
        </p:txBody>
      </p:sp>
      <p:sp>
        <p:nvSpPr>
          <p:cNvPr id="4" name="Slide Number Placeholder 3"/>
          <p:cNvSpPr>
            <a:spLocks noGrp="1"/>
          </p:cNvSpPr>
          <p:nvPr>
            <p:ph type="sldNum" sz="quarter" idx="10"/>
          </p:nvPr>
        </p:nvSpPr>
        <p:spPr/>
        <p:txBody>
          <a:bodyPr/>
          <a:lstStyle/>
          <a:p>
            <a:fld id="{4E4946A3-FD68-4E77-9DEF-1E7536A4AD96}" type="slidenum">
              <a:rPr lang="en-US" smtClean="0"/>
              <a:t>137</a:t>
            </a:fld>
            <a:endParaRPr lang="en-US"/>
          </a:p>
        </p:txBody>
      </p:sp>
    </p:spTree>
    <p:extLst>
      <p:ext uri="{BB962C8B-B14F-4D97-AF65-F5344CB8AC3E}">
        <p14:creationId xmlns:p14="http://schemas.microsoft.com/office/powerpoint/2010/main" val="169487184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ct val="0"/>
              </a:spcBef>
              <a:buFontTx/>
              <a:buNone/>
            </a:pPr>
            <a:r>
              <a:rPr lang="en-US" dirty="0"/>
              <a:t>Among the ruins of the ancient city of Tamar, many religious artifacts were discovered which could be completely restored. While all of the vessels were broken, every piece was present, having been deliberately crushed after being placed in a pit. Ashlar stones had been dropped upon them, suggesting that the destruction of these religious artifacts was part of a religious reform like that of King Josiah. Excavators, however, disagree as to whether or not these artifacts were destroyed under Josiah’s reform. Among the 75 objects found in a pit at Ein </a:t>
            </a:r>
            <a:r>
              <a:rPr lang="en-US" dirty="0" err="1"/>
              <a:t>Hatzeva</a:t>
            </a:r>
            <a:r>
              <a:rPr lang="en-US" dirty="0"/>
              <a:t> were 7 limestone incense altars, 15 bowls on attached pedestals, 11 chalices (vessels used for the offering of incense), and a stone sculpture with stylized human features.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tb010710939</a:t>
            </a:r>
          </a:p>
        </p:txBody>
      </p:sp>
      <p:sp>
        <p:nvSpPr>
          <p:cNvPr id="4" name="Slide Number Placeholder 3"/>
          <p:cNvSpPr>
            <a:spLocks noGrp="1"/>
          </p:cNvSpPr>
          <p:nvPr>
            <p:ph type="sldNum" sz="quarter" idx="10"/>
          </p:nvPr>
        </p:nvSpPr>
        <p:spPr/>
        <p:txBody>
          <a:bodyPr/>
          <a:lstStyle/>
          <a:p>
            <a:fld id="{4E4946A3-FD68-4E77-9DEF-1E7536A4AD96}" type="slidenum">
              <a:rPr lang="en-US" smtClean="0"/>
              <a:t>138</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Solomon’s fortification of </a:t>
            </a:r>
            <a:r>
              <a:rPr lang="en-US" dirty="0" err="1"/>
              <a:t>Baalath</a:t>
            </a:r>
            <a:r>
              <a:rPr lang="en-US" dirty="0"/>
              <a:t> and Tamar may have been motivated by his desire to control the trade route to the copper mines at </a:t>
            </a:r>
            <a:r>
              <a:rPr lang="en-US" dirty="0" err="1"/>
              <a:t>Feinan</a:t>
            </a:r>
            <a:r>
              <a:rPr lang="en-US" dirty="0"/>
              <a:t> and </a:t>
            </a:r>
            <a:r>
              <a:rPr lang="en-US" dirty="0" err="1"/>
              <a:t>Timna</a:t>
            </a:r>
            <a:r>
              <a:rPr lang="en-US" dirty="0"/>
              <a:t>. Recent</a:t>
            </a:r>
            <a:r>
              <a:rPr lang="en-US" baseline="0" dirty="0"/>
              <a:t> excavations have shown that these mines were active in the 10th–9th centuries BC. In light of the biblical references to Edom’s vassalhood to Judah (1 Kgs 22:47; 2 Kgs 8:20), it seems logical that this activity was carried out at the behest of the Judahite kingdom.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df080207179</a:t>
            </a:r>
          </a:p>
        </p:txBody>
      </p:sp>
      <p:sp>
        <p:nvSpPr>
          <p:cNvPr id="4" name="Slide Number Placeholder 3"/>
          <p:cNvSpPr>
            <a:spLocks noGrp="1"/>
          </p:cNvSpPr>
          <p:nvPr>
            <p:ph type="sldNum" sz="quarter" idx="10"/>
          </p:nvPr>
        </p:nvSpPr>
        <p:spPr/>
        <p:txBody>
          <a:bodyPr/>
          <a:lstStyle/>
          <a:p>
            <a:fld id="{4E4946A3-FD68-4E77-9DEF-1E7536A4AD96}" type="slidenum">
              <a:rPr lang="en-US" smtClean="0"/>
              <a:t>139</a:t>
            </a:fld>
            <a:endParaRPr lang="en-US"/>
          </a:p>
        </p:txBody>
      </p:sp>
    </p:spTree>
    <p:extLst>
      <p:ext uri="{BB962C8B-B14F-4D97-AF65-F5344CB8AC3E}">
        <p14:creationId xmlns:p14="http://schemas.microsoft.com/office/powerpoint/2010/main" val="2477406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personal name of Israel’s God, Yahweh, has been preserved in numerous inscriptions. </a:t>
            </a:r>
            <a:r>
              <a:rPr lang="en-US" dirty="0"/>
              <a:t>The date of this inscription is uncertain, although it</a:t>
            </a:r>
            <a:r>
              <a:rPr lang="en-US" baseline="0" dirty="0"/>
              <a:t> may come from the Hellenistic period (circa 200 BC). The name appears here in an archaic form, using letter shapes of an earlier period. This inscription was photographed at the </a:t>
            </a:r>
            <a:r>
              <a:rPr lang="en-US" dirty="0"/>
              <a:t>Good Samaritan Museum in Israel, on the road between Jerusalem and Jericho. </a:t>
            </a:r>
            <a:r>
              <a:rPr lang="en-US" baseline="0" dirty="0"/>
              <a:t>An editable version of this graphic is included for those who may wish to change it.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tb053116635</a:t>
            </a:r>
          </a:p>
        </p:txBody>
      </p:sp>
      <p:sp>
        <p:nvSpPr>
          <p:cNvPr id="4" name="Slide Number Placeholder 3"/>
          <p:cNvSpPr>
            <a:spLocks noGrp="1"/>
          </p:cNvSpPr>
          <p:nvPr>
            <p:ph type="sldNum" sz="quarter" idx="10"/>
          </p:nvPr>
        </p:nvSpPr>
        <p:spPr/>
        <p:txBody>
          <a:bodyPr/>
          <a:lstStyle/>
          <a:p>
            <a:fld id="{4E4946A3-FD68-4E77-9DEF-1E7536A4AD96}" type="slidenum">
              <a:rPr lang="en-US" smtClean="0"/>
              <a:t>14</a:t>
            </a:fld>
            <a:endParaRPr lang="en-US"/>
          </a:p>
        </p:txBody>
      </p:sp>
    </p:spTree>
    <p:extLst>
      <p:ext uri="{BB962C8B-B14F-4D97-AF65-F5344CB8AC3E}">
        <p14:creationId xmlns:p14="http://schemas.microsoft.com/office/powerpoint/2010/main" val="50403350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Khirbet en-Nahas was the largest mining operation during this period. </a:t>
            </a:r>
            <a:r>
              <a:rPr lang="en-US" dirty="0"/>
              <a:t>According to 14C</a:t>
            </a:r>
            <a:r>
              <a:rPr lang="en-US" baseline="0" dirty="0"/>
              <a:t> readings, c</a:t>
            </a:r>
            <a:r>
              <a:rPr lang="en-US" dirty="0"/>
              <a:t>opper mining at Khirbet en-Nahas ceased around the middle of the 9th century BC,</a:t>
            </a:r>
            <a:r>
              <a:rPr lang="en-US" baseline="0" dirty="0"/>
              <a:t> which could theoretically be connected with Edom’s revolt from Jehoram of Judah.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df080207173</a:t>
            </a:r>
          </a:p>
        </p:txBody>
      </p:sp>
      <p:sp>
        <p:nvSpPr>
          <p:cNvPr id="4" name="Slide Number Placeholder 3"/>
          <p:cNvSpPr>
            <a:spLocks noGrp="1"/>
          </p:cNvSpPr>
          <p:nvPr>
            <p:ph type="sldNum" sz="quarter" idx="10"/>
          </p:nvPr>
        </p:nvSpPr>
        <p:spPr/>
        <p:txBody>
          <a:bodyPr/>
          <a:lstStyle/>
          <a:p>
            <a:fld id="{4E4946A3-FD68-4E77-9DEF-1E7536A4AD96}" type="slidenum">
              <a:rPr lang="en-US" smtClean="0"/>
              <a:t>140</a:t>
            </a:fld>
            <a:endParaRPr lang="en-US"/>
          </a:p>
        </p:txBody>
      </p:sp>
    </p:spTree>
    <p:extLst>
      <p:ext uri="{BB962C8B-B14F-4D97-AF65-F5344CB8AC3E}">
        <p14:creationId xmlns:p14="http://schemas.microsoft.com/office/powerpoint/2010/main" val="247740652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Slag is the leftovers</a:t>
            </a:r>
            <a:r>
              <a:rPr lang="en-US" baseline="0" dirty="0"/>
              <a:t> once the copper has been removed (smelted in a furnace). </a:t>
            </a:r>
          </a:p>
          <a:p>
            <a:endParaRPr lang="en-US" dirty="0"/>
          </a:p>
          <a:p>
            <a:r>
              <a:rPr lang="en-US" dirty="0"/>
              <a:t>df080207332</a:t>
            </a:r>
          </a:p>
        </p:txBody>
      </p:sp>
      <p:sp>
        <p:nvSpPr>
          <p:cNvPr id="4" name="Slide Number Placeholder 3"/>
          <p:cNvSpPr>
            <a:spLocks noGrp="1"/>
          </p:cNvSpPr>
          <p:nvPr>
            <p:ph type="sldNum" sz="quarter" idx="10"/>
          </p:nvPr>
        </p:nvSpPr>
        <p:spPr/>
        <p:txBody>
          <a:bodyPr/>
          <a:lstStyle/>
          <a:p>
            <a:fld id="{4E4946A3-FD68-4E77-9DEF-1E7536A4AD96}" type="slidenum">
              <a:rPr lang="en-US" smtClean="0"/>
              <a:t>141</a:t>
            </a:fld>
            <a:endParaRPr lang="en-US"/>
          </a:p>
        </p:txBody>
      </p:sp>
    </p:spTree>
    <p:extLst>
      <p:ext uri="{BB962C8B-B14F-4D97-AF65-F5344CB8AC3E}">
        <p14:creationId xmlns:p14="http://schemas.microsoft.com/office/powerpoint/2010/main" val="247740652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 excavations</a:t>
            </a:r>
            <a:r>
              <a:rPr lang="en-US" baseline="0" dirty="0"/>
              <a:t> at site 30 and 34 (also known as “Slaves’ Hill,” above the bus in this photo) have shown that the Timna mines were primarily in operation from the 10th–9th centuries BC, a dating confirmed by 14C readings. This may have been one of the major sources of the copper used by Solomon. The term “Slaves’ Hill” was applied in the 1930s to the campsite where the smelters worked. Today it is considered a misnomer, since subsequent excavations have shown that the artisans at work there were fed some of the best cuts of meat, as well as fish imported from the Mediterranean. Shishak’s invasion of Israel may have briefly interrupted production at this site. The next slide includes labels.</a:t>
            </a:r>
          </a:p>
          <a:p>
            <a:endParaRPr lang="en-US" dirty="0"/>
          </a:p>
          <a:p>
            <a:r>
              <a:rPr lang="en-US" dirty="0"/>
              <a:t>tb010612884</a:t>
            </a:r>
          </a:p>
        </p:txBody>
      </p:sp>
      <p:sp>
        <p:nvSpPr>
          <p:cNvPr id="4" name="Slide Number Placeholder 3"/>
          <p:cNvSpPr>
            <a:spLocks noGrp="1"/>
          </p:cNvSpPr>
          <p:nvPr>
            <p:ph type="sldNum" sz="quarter" idx="10"/>
          </p:nvPr>
        </p:nvSpPr>
        <p:spPr/>
        <p:txBody>
          <a:bodyPr/>
          <a:lstStyle/>
          <a:p>
            <a:fld id="{4E4946A3-FD68-4E77-9DEF-1E7536A4AD96}" type="slidenum">
              <a:rPr lang="en-US" smtClean="0"/>
              <a:t>142</a:t>
            </a:fld>
            <a:endParaRPr lang="en-US"/>
          </a:p>
        </p:txBody>
      </p:sp>
    </p:spTree>
    <p:extLst>
      <p:ext uri="{BB962C8B-B14F-4D97-AF65-F5344CB8AC3E}">
        <p14:creationId xmlns:p14="http://schemas.microsoft.com/office/powerpoint/2010/main" val="247740652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 excavations</a:t>
            </a:r>
            <a:r>
              <a:rPr lang="en-US" baseline="0" dirty="0"/>
              <a:t> at site 30 and 34 (also known as “Slaves’ Hill,” above the bus in this photo) have shown that the Timna mines were primarily in operation from the 10th–9th centuries BC, a dating confirmed by 14C readings. This may have been one of the major sources of the copper used by Solomon. The term “Slaves’ Hill” was applied in the 1930s to the campsite where the smelters worked. Today it is considered a misnomer, since subsequent excavations have shown that the artisans at work there were fed some of the best cuts of meat, as well as fish imported from the Mediterranean. Shishak’s invasion of Israel may have briefly interrupted production at this site.</a:t>
            </a:r>
          </a:p>
          <a:p>
            <a:endParaRPr lang="en-US" dirty="0"/>
          </a:p>
          <a:p>
            <a:r>
              <a:rPr lang="en-US" dirty="0"/>
              <a:t>tb010612884</a:t>
            </a:r>
          </a:p>
        </p:txBody>
      </p:sp>
      <p:sp>
        <p:nvSpPr>
          <p:cNvPr id="4" name="Slide Number Placeholder 3"/>
          <p:cNvSpPr>
            <a:spLocks noGrp="1"/>
          </p:cNvSpPr>
          <p:nvPr>
            <p:ph type="sldNum" sz="quarter" idx="10"/>
          </p:nvPr>
        </p:nvSpPr>
        <p:spPr/>
        <p:txBody>
          <a:bodyPr/>
          <a:lstStyle/>
          <a:p>
            <a:fld id="{4E4946A3-FD68-4E77-9DEF-1E7536A4AD96}" type="slidenum">
              <a:rPr lang="en-US" smtClean="0"/>
              <a:t>143</a:t>
            </a:fld>
            <a:endParaRPr lang="en-US"/>
          </a:p>
        </p:txBody>
      </p:sp>
    </p:spTree>
    <p:extLst>
      <p:ext uri="{BB962C8B-B14F-4D97-AF65-F5344CB8AC3E}">
        <p14:creationId xmlns:p14="http://schemas.microsoft.com/office/powerpoint/2010/main" val="247740652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storerooms at Tel Sheva date to the 9th–8th centuries BC (i.e., later than the time of Solomon); however, their presence at the site illustrates what an Israelite “store city” would have looked like. The next slide includes labels.</a:t>
            </a:r>
          </a:p>
          <a:p>
            <a:r>
              <a:rPr lang="en-US" baseline="0" dirty="0"/>
              <a:t> </a:t>
            </a:r>
            <a:endParaRPr lang="en-US" dirty="0"/>
          </a:p>
          <a:p>
            <a:r>
              <a:rPr lang="en-US" dirty="0"/>
              <a:t>tb010703528</a:t>
            </a:r>
          </a:p>
        </p:txBody>
      </p:sp>
      <p:sp>
        <p:nvSpPr>
          <p:cNvPr id="4" name="Slide Number Placeholder 3"/>
          <p:cNvSpPr>
            <a:spLocks noGrp="1"/>
          </p:cNvSpPr>
          <p:nvPr>
            <p:ph type="sldNum" sz="quarter" idx="10"/>
          </p:nvPr>
        </p:nvSpPr>
        <p:spPr/>
        <p:txBody>
          <a:bodyPr/>
          <a:lstStyle/>
          <a:p>
            <a:fld id="{4E4946A3-FD68-4E77-9DEF-1E7536A4AD96}" type="slidenum">
              <a:rPr lang="en-US" smtClean="0"/>
              <a:t>144</a:t>
            </a:fld>
            <a:endParaRPr lang="en-US"/>
          </a:p>
        </p:txBody>
      </p:sp>
    </p:spTree>
    <p:extLst>
      <p:ext uri="{BB962C8B-B14F-4D97-AF65-F5344CB8AC3E}">
        <p14:creationId xmlns:p14="http://schemas.microsoft.com/office/powerpoint/2010/main" val="346598026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storerooms at Tel </a:t>
            </a:r>
            <a:r>
              <a:rPr lang="en-US" baseline="0" dirty="0" err="1"/>
              <a:t>Sheva</a:t>
            </a:r>
            <a:r>
              <a:rPr lang="en-US" baseline="0" dirty="0"/>
              <a:t> date to the 9th–8th centuries BC (i.e., later than the time of Solomon); however, their presence at the site illustrates what an Israelite “store city” would have looked like. </a:t>
            </a:r>
          </a:p>
          <a:p>
            <a:endParaRPr lang="en-US" dirty="0"/>
          </a:p>
          <a:p>
            <a:r>
              <a:rPr lang="en-US" dirty="0"/>
              <a:t>tb010703528</a:t>
            </a:r>
          </a:p>
        </p:txBody>
      </p:sp>
      <p:sp>
        <p:nvSpPr>
          <p:cNvPr id="4" name="Slide Number Placeholder 3"/>
          <p:cNvSpPr>
            <a:spLocks noGrp="1"/>
          </p:cNvSpPr>
          <p:nvPr>
            <p:ph type="sldNum" sz="quarter" idx="10"/>
          </p:nvPr>
        </p:nvSpPr>
        <p:spPr/>
        <p:txBody>
          <a:bodyPr/>
          <a:lstStyle/>
          <a:p>
            <a:fld id="{4E4946A3-FD68-4E77-9DEF-1E7536A4AD96}" type="slidenum">
              <a:rPr lang="en-US" smtClean="0"/>
              <a:t>145</a:t>
            </a:fld>
            <a:endParaRPr lang="en-US"/>
          </a:p>
        </p:txBody>
      </p:sp>
    </p:spTree>
    <p:extLst>
      <p:ext uri="{BB962C8B-B14F-4D97-AF65-F5344CB8AC3E}">
        <p14:creationId xmlns:p14="http://schemas.microsoft.com/office/powerpoint/2010/main" val="346598026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dirty="0"/>
              <a:t>Three tripartite-pillared buildings were excavated in Beersheba. These buildings are similar to those identified as stables at Megiddo and Hazor.</a:t>
            </a:r>
            <a:r>
              <a:rPr lang="en-US" baseline="0" dirty="0"/>
              <a:t> </a:t>
            </a:r>
            <a:r>
              <a:rPr lang="en-US" dirty="0"/>
              <a:t>Inside these buildings at Beersheba, archaeologists discovered large amounts of ceramics. Among them were storage jars, holemouth jars, and many kinds of domestic vessels, including cooking pots, kraters, dipper juglets, jugs, lamps, and flasks. Excavators and many scholars believe that these buildings were used as storehouses. They are smaller than those of the same type found at other sites. </a:t>
            </a:r>
          </a:p>
          <a:p>
            <a:pPr marL="228600" indent="-228600" eaLnBrk="1" hangingPunct="1"/>
            <a:endParaRPr lang="en-US" dirty="0"/>
          </a:p>
          <a:p>
            <a:pPr marL="228600" indent="-228600" eaLnBrk="1" hangingPunct="1"/>
            <a:r>
              <a:rPr lang="en-US" dirty="0"/>
              <a:t>tb122304351</a:t>
            </a:r>
          </a:p>
        </p:txBody>
      </p:sp>
      <p:sp>
        <p:nvSpPr>
          <p:cNvPr id="4" name="Slide Number Placeholder 3"/>
          <p:cNvSpPr>
            <a:spLocks noGrp="1"/>
          </p:cNvSpPr>
          <p:nvPr>
            <p:ph type="sldNum" sz="quarter" idx="10"/>
          </p:nvPr>
        </p:nvSpPr>
        <p:spPr/>
        <p:txBody>
          <a:bodyPr/>
          <a:lstStyle/>
          <a:p>
            <a:fld id="{4E4946A3-FD68-4E77-9DEF-1E7536A4AD96}" type="slidenum">
              <a:rPr lang="en-US" smtClean="0"/>
              <a:t>146</a:t>
            </a:fld>
            <a:endParaRPr lang="en-US"/>
          </a:p>
        </p:txBody>
      </p:sp>
    </p:spTree>
    <p:extLst>
      <p:ext uri="{BB962C8B-B14F-4D97-AF65-F5344CB8AC3E}">
        <p14:creationId xmlns:p14="http://schemas.microsoft.com/office/powerpoint/2010/main" val="346598026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was initially an exterior entrance to each room, but that was later changed so that there was only one entrance to the central room.</a:t>
            </a:r>
          </a:p>
          <a:p>
            <a:endParaRPr lang="en-US" dirty="0"/>
          </a:p>
          <a:p>
            <a:r>
              <a:rPr lang="en-US" dirty="0"/>
              <a:t>tb122304352</a:t>
            </a:r>
          </a:p>
        </p:txBody>
      </p:sp>
      <p:sp>
        <p:nvSpPr>
          <p:cNvPr id="4" name="Slide Number Placeholder 3"/>
          <p:cNvSpPr>
            <a:spLocks noGrp="1"/>
          </p:cNvSpPr>
          <p:nvPr>
            <p:ph type="sldNum" sz="quarter" idx="10"/>
          </p:nvPr>
        </p:nvSpPr>
        <p:spPr/>
        <p:txBody>
          <a:bodyPr/>
          <a:lstStyle/>
          <a:p>
            <a:fld id="{4E4946A3-FD68-4E77-9DEF-1E7536A4AD96}" type="slidenum">
              <a:rPr lang="en-US" smtClean="0"/>
              <a:t>147</a:t>
            </a:fld>
            <a:endParaRPr lang="en-US"/>
          </a:p>
        </p:txBody>
      </p:sp>
    </p:spTree>
    <p:extLst>
      <p:ext uri="{BB962C8B-B14F-4D97-AF65-F5344CB8AC3E}">
        <p14:creationId xmlns:p14="http://schemas.microsoft.com/office/powerpoint/2010/main" val="346598026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tb122304360</a:t>
            </a:r>
          </a:p>
        </p:txBody>
      </p:sp>
      <p:sp>
        <p:nvSpPr>
          <p:cNvPr id="4" name="Slide Number Placeholder 3"/>
          <p:cNvSpPr>
            <a:spLocks noGrp="1"/>
          </p:cNvSpPr>
          <p:nvPr>
            <p:ph type="sldNum" sz="quarter" idx="10"/>
          </p:nvPr>
        </p:nvSpPr>
        <p:spPr/>
        <p:txBody>
          <a:bodyPr/>
          <a:lstStyle/>
          <a:p>
            <a:fld id="{4E4946A3-FD68-4E77-9DEF-1E7536A4AD96}" type="slidenum">
              <a:rPr lang="en-US" smtClean="0"/>
              <a:t>148</a:t>
            </a:fld>
            <a:endParaRPr lang="en-US"/>
          </a:p>
        </p:txBody>
      </p:sp>
    </p:spTree>
    <p:extLst>
      <p:ext uri="{BB962C8B-B14F-4D97-AF65-F5344CB8AC3E}">
        <p14:creationId xmlns:p14="http://schemas.microsoft.com/office/powerpoint/2010/main" val="346598026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solidFill>
                  <a:srgbClr val="000000"/>
                </a:solidFill>
                <a:latin typeface="+mj-lt"/>
                <a:cs typeface="Times New Roman" pitchFamily="18" charset="0"/>
              </a:rPr>
              <a:t>The strategic city of Lachish included</a:t>
            </a:r>
            <a:r>
              <a:rPr lang="en-US" baseline="0" dirty="0">
                <a:solidFill>
                  <a:srgbClr val="000000"/>
                </a:solidFill>
                <a:latin typeface="+mj-lt"/>
                <a:cs typeface="Times New Roman" pitchFamily="18" charset="0"/>
              </a:rPr>
              <a:t> horse facilities in the centuries after the time of Solomon. Excavations next to the Iron Age palace, visible in this aerial photo as a raised platform in the center of the tell, revealed a series of stables on the north side. The excavators also concluded that a large courtyard to the east of the platform was used as a horse exercise and training facility. Remnants of a gate that led from the main city to the inside of this courtyard were discovered on its southern side. The existence of this complex may even be referred to by the prophet Micah when he exclaims, “</a:t>
            </a:r>
            <a:r>
              <a:rPr lang="en-US" sz="1200" b="0" i="0" u="none" strike="noStrike" kern="1200" baseline="0" dirty="0">
                <a:solidFill>
                  <a:schemeClr val="tx1"/>
                </a:solidFill>
                <a:latin typeface="+mj-lt"/>
                <a:ea typeface="+mn-ea"/>
                <a:cs typeface="+mn-cs"/>
              </a:rPr>
              <a:t>Harness the chariot to the team of horses, O inhabitant of Lachish!” (Mic 1:13). </a:t>
            </a:r>
            <a:r>
              <a:rPr lang="en-US" baseline="0" dirty="0">
                <a:solidFill>
                  <a:srgbClr val="000000"/>
                </a:solidFill>
                <a:latin typeface="+mj-lt"/>
                <a:cs typeface="Times New Roman" pitchFamily="18" charset="0"/>
              </a:rPr>
              <a:t>The next slide includes labels.</a:t>
            </a:r>
            <a:endParaRPr lang="en-US" dirty="0">
              <a:solidFill>
                <a:srgbClr val="000000"/>
              </a:solidFill>
              <a:latin typeface="+mj-lt"/>
              <a:cs typeface="Times New Roman" pitchFamily="18" charset="0"/>
            </a:endParaRPr>
          </a:p>
          <a:p>
            <a:pPr eaLnBrk="1" hangingPunct="1"/>
            <a:endParaRPr lang="en-US" dirty="0">
              <a:solidFill>
                <a:srgbClr val="000000"/>
              </a:solidFill>
              <a:latin typeface="+mj-lt"/>
              <a:cs typeface="Times New Roman" pitchFamily="18" charset="0"/>
            </a:endParaRPr>
          </a:p>
          <a:p>
            <a:pPr eaLnBrk="1" hangingPunct="1"/>
            <a:r>
              <a:rPr lang="en-US" dirty="0">
                <a:solidFill>
                  <a:srgbClr val="000000"/>
                </a:solidFill>
                <a:latin typeface="+mj-lt"/>
                <a:cs typeface="Times New Roman" pitchFamily="18" charset="0"/>
              </a:rPr>
              <a:t>tb010703291</a:t>
            </a:r>
          </a:p>
        </p:txBody>
      </p:sp>
      <p:sp>
        <p:nvSpPr>
          <p:cNvPr id="4" name="Slide Number Placeholder 3"/>
          <p:cNvSpPr>
            <a:spLocks noGrp="1"/>
          </p:cNvSpPr>
          <p:nvPr>
            <p:ph type="sldNum" sz="quarter" idx="10"/>
          </p:nvPr>
        </p:nvSpPr>
        <p:spPr/>
        <p:txBody>
          <a:bodyPr/>
          <a:lstStyle/>
          <a:p>
            <a:fld id="{4E4946A3-FD68-4E77-9DEF-1E7536A4AD96}" type="slidenum">
              <a:rPr lang="en-US" smtClean="0"/>
              <a:t>149</a:t>
            </a:fld>
            <a:endParaRPr lang="en-US"/>
          </a:p>
        </p:txBody>
      </p:sp>
    </p:spTree>
    <p:extLst>
      <p:ext uri="{BB962C8B-B14F-4D97-AF65-F5344CB8AC3E}">
        <p14:creationId xmlns:p14="http://schemas.microsoft.com/office/powerpoint/2010/main" val="2352935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King David Street is located west of the Old City of Jerusalem.</a:t>
            </a:r>
          </a:p>
          <a:p>
            <a:endParaRPr lang="en-US" dirty="0"/>
          </a:p>
          <a:p>
            <a:r>
              <a:rPr lang="en-US" dirty="0"/>
              <a:t>df072404972</a:t>
            </a:r>
          </a:p>
          <a:p>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15</a:t>
            </a:fld>
            <a:endParaRPr lang="en-US"/>
          </a:p>
        </p:txBody>
      </p:sp>
    </p:spTree>
    <p:extLst>
      <p:ext uri="{BB962C8B-B14F-4D97-AF65-F5344CB8AC3E}">
        <p14:creationId xmlns:p14="http://schemas.microsoft.com/office/powerpoint/2010/main" val="129534217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solidFill>
                  <a:srgbClr val="000000"/>
                </a:solidFill>
                <a:latin typeface="+mj-lt"/>
                <a:cs typeface="Times New Roman" pitchFamily="18" charset="0"/>
              </a:rPr>
              <a:t>The strategic city of Lachish included</a:t>
            </a:r>
            <a:r>
              <a:rPr lang="en-US" baseline="0" dirty="0">
                <a:solidFill>
                  <a:srgbClr val="000000"/>
                </a:solidFill>
                <a:latin typeface="+mj-lt"/>
                <a:cs typeface="Times New Roman" pitchFamily="18" charset="0"/>
              </a:rPr>
              <a:t> horse facilities in the centuries after the time of Solomon. Excavations next to the Iron Age palace, visible in this aerial photo as a raised platform in the center of the tell, revealed a series of stables on the north side. The excavators also concluded that a large courtyard to the east of the platform was used as a horse exercise and training facility. Remnants of a gate that led from the main city to the inside of this courtyard were discovered on its southern side. The existence of this complex may even be referred to by the prophet Micah when he exclaims, “</a:t>
            </a:r>
            <a:r>
              <a:rPr lang="en-US" sz="1200" b="0" i="0" u="none" strike="noStrike" kern="1200" baseline="0" dirty="0">
                <a:solidFill>
                  <a:schemeClr val="tx1"/>
                </a:solidFill>
                <a:latin typeface="+mj-lt"/>
                <a:ea typeface="+mn-ea"/>
                <a:cs typeface="+mn-cs"/>
              </a:rPr>
              <a:t>Harness the chariot to the team of horses, O inhabitant of Lachish!” (Mic 1:13). </a:t>
            </a:r>
            <a:endParaRPr lang="en-US" dirty="0">
              <a:solidFill>
                <a:srgbClr val="000000"/>
              </a:solidFill>
              <a:latin typeface="+mj-lt"/>
              <a:cs typeface="Times New Roman" pitchFamily="18" charset="0"/>
            </a:endParaRPr>
          </a:p>
          <a:p>
            <a:pPr eaLnBrk="1" hangingPunct="1"/>
            <a:endParaRPr lang="en-US" dirty="0">
              <a:solidFill>
                <a:srgbClr val="000000"/>
              </a:solidFill>
              <a:latin typeface="+mj-lt"/>
              <a:cs typeface="Times New Roman" pitchFamily="18" charset="0"/>
            </a:endParaRPr>
          </a:p>
          <a:p>
            <a:pPr eaLnBrk="1" hangingPunct="1"/>
            <a:r>
              <a:rPr lang="en-US" dirty="0">
                <a:solidFill>
                  <a:srgbClr val="000000"/>
                </a:solidFill>
                <a:latin typeface="+mj-lt"/>
                <a:cs typeface="Times New Roman" pitchFamily="18" charset="0"/>
              </a:rPr>
              <a:t>tb010703291</a:t>
            </a:r>
          </a:p>
        </p:txBody>
      </p:sp>
      <p:sp>
        <p:nvSpPr>
          <p:cNvPr id="4" name="Slide Number Placeholder 3"/>
          <p:cNvSpPr>
            <a:spLocks noGrp="1"/>
          </p:cNvSpPr>
          <p:nvPr>
            <p:ph type="sldNum" sz="quarter" idx="10"/>
          </p:nvPr>
        </p:nvSpPr>
        <p:spPr/>
        <p:txBody>
          <a:bodyPr/>
          <a:lstStyle/>
          <a:p>
            <a:fld id="{4E4946A3-FD68-4E77-9DEF-1E7536A4AD96}" type="slidenum">
              <a:rPr lang="en-US" smtClean="0"/>
              <a:t>150</a:t>
            </a:fld>
            <a:endParaRPr lang="en-US"/>
          </a:p>
        </p:txBody>
      </p:sp>
    </p:spTree>
    <p:extLst>
      <p:ext uri="{BB962C8B-B14F-4D97-AF65-F5344CB8AC3E}">
        <p14:creationId xmlns:p14="http://schemas.microsoft.com/office/powerpoint/2010/main" val="235293501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a:solidFill>
                  <a:schemeClr val="tx1"/>
                </a:solidFill>
                <a:latin typeface="+mn-lt"/>
                <a:ea typeface="+mn-ea"/>
                <a:cs typeface="+mn-cs"/>
              </a:rPr>
              <a:t>The Bible (2 Kgs 14:20; Mic 1:13), Assyrian iconography (photo), and archaeological evidence (stables and courtyard) all demonstrate that Lachish was both the second largest city of Judah and one of the main locations for Judah’s chariots and horses. This relief from Sennacherib’s conquest of Lachish shows soldiers using a Judean chariot to haul away booty from the city. This relief was photographed at the </a:t>
            </a:r>
            <a:r>
              <a:rPr lang="en-US" dirty="0">
                <a:latin typeface="+mn-lt"/>
              </a:rPr>
              <a:t>British Museum.</a:t>
            </a:r>
          </a:p>
          <a:p>
            <a:endParaRPr lang="en-US" dirty="0">
              <a:latin typeface="+mn-lt"/>
            </a:endParaRPr>
          </a:p>
          <a:p>
            <a:r>
              <a:rPr lang="en-US" dirty="0"/>
              <a:t>tb112004307</a:t>
            </a:r>
          </a:p>
        </p:txBody>
      </p:sp>
      <p:sp>
        <p:nvSpPr>
          <p:cNvPr id="4" name="Slide Number Placeholder 3"/>
          <p:cNvSpPr>
            <a:spLocks noGrp="1"/>
          </p:cNvSpPr>
          <p:nvPr>
            <p:ph type="sldNum" sz="quarter" idx="10"/>
          </p:nvPr>
        </p:nvSpPr>
        <p:spPr/>
        <p:txBody>
          <a:bodyPr/>
          <a:lstStyle/>
          <a:p>
            <a:fld id="{4E4946A3-FD68-4E77-9DEF-1E7536A4AD96}" type="slidenum">
              <a:rPr lang="en-US" smtClean="0"/>
              <a:t>151</a:t>
            </a:fld>
            <a:endParaRPr lang="en-US"/>
          </a:p>
        </p:txBody>
      </p:sp>
    </p:spTree>
    <p:extLst>
      <p:ext uri="{BB962C8B-B14F-4D97-AF65-F5344CB8AC3E}">
        <p14:creationId xmlns:p14="http://schemas.microsoft.com/office/powerpoint/2010/main" val="379728096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Horse facilities from</a:t>
            </a:r>
            <a:r>
              <a:rPr lang="en-US" baseline="0" dirty="0"/>
              <a:t> the Iron Age II (1000–586 BC) were also discovered at Megiddo. They include both stables and a courtyard for training and exercise. The next slide includes labels, and the following slides include a closer view of these facilities.</a:t>
            </a:r>
          </a:p>
          <a:p>
            <a:endParaRPr lang="en-US" dirty="0"/>
          </a:p>
          <a:p>
            <a:r>
              <a:rPr lang="en-US" dirty="0"/>
              <a:t>tb121704995</a:t>
            </a:r>
            <a:endParaRPr lang="en-US" b="0" dirty="0"/>
          </a:p>
        </p:txBody>
      </p:sp>
      <p:sp>
        <p:nvSpPr>
          <p:cNvPr id="4" name="Slide Number Placeholder 3"/>
          <p:cNvSpPr>
            <a:spLocks noGrp="1"/>
          </p:cNvSpPr>
          <p:nvPr>
            <p:ph type="sldNum" sz="quarter" idx="10"/>
          </p:nvPr>
        </p:nvSpPr>
        <p:spPr/>
        <p:txBody>
          <a:bodyPr/>
          <a:lstStyle/>
          <a:p>
            <a:fld id="{4E4946A3-FD68-4E77-9DEF-1E7536A4AD96}" type="slidenum">
              <a:rPr lang="en-US" smtClean="0"/>
              <a:t>152</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Horse facilities from</a:t>
            </a:r>
            <a:r>
              <a:rPr lang="en-US" baseline="0" dirty="0"/>
              <a:t> the Iron Age II (1000–586 BC) were also discovered at Megiddo. They include both stables and a courtyard for training and exercise. </a:t>
            </a:r>
          </a:p>
          <a:p>
            <a:endParaRPr lang="en-US" baseline="0" dirty="0"/>
          </a:p>
          <a:p>
            <a:r>
              <a:rPr lang="en-US" dirty="0"/>
              <a:t>tb121704995</a:t>
            </a:r>
            <a:endParaRPr lang="en-US" b="0" dirty="0"/>
          </a:p>
        </p:txBody>
      </p:sp>
      <p:sp>
        <p:nvSpPr>
          <p:cNvPr id="4" name="Slide Number Placeholder 3"/>
          <p:cNvSpPr>
            <a:spLocks noGrp="1"/>
          </p:cNvSpPr>
          <p:nvPr>
            <p:ph type="sldNum" sz="quarter" idx="10"/>
          </p:nvPr>
        </p:nvSpPr>
        <p:spPr/>
        <p:txBody>
          <a:bodyPr/>
          <a:lstStyle/>
          <a:p>
            <a:fld id="{4E4946A3-FD68-4E77-9DEF-1E7536A4AD96}" type="slidenum">
              <a:rPr lang="en-US" smtClean="0"/>
              <a:t>153</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dirty="0"/>
              <a:t>Excavators initially believed they had found the remains of a stable complex from Solomon’s period, but these buildings were later determined to date to the time of Ahab. For many years, scholars debated whether these buildings were used as stables or storehouses, but the evidence now strongly supports their identification as stables (Cantrell 2011). </a:t>
            </a:r>
            <a:r>
              <a:rPr lang="en-US" dirty="0">
                <a:cs typeface="Times New Roman" pitchFamily="18" charset="0"/>
              </a:rPr>
              <a:t>To date, 35 of these building types have been found at 12 different sites, including Megiddo, Hazor, Beersheba, Lachish, Tell el-</a:t>
            </a:r>
            <a:r>
              <a:rPr lang="en-US" dirty="0" err="1">
                <a:cs typeface="Times New Roman" pitchFamily="18" charset="0"/>
              </a:rPr>
              <a:t>Hesi</a:t>
            </a:r>
            <a:r>
              <a:rPr lang="en-US" dirty="0">
                <a:cs typeface="Times New Roman" pitchFamily="18" charset="0"/>
              </a:rPr>
              <a:t>, Tell Qasile, and Tell Abu </a:t>
            </a:r>
            <a:r>
              <a:rPr lang="en-US" dirty="0" err="1">
                <a:cs typeface="Times New Roman" pitchFamily="18" charset="0"/>
              </a:rPr>
              <a:t>Hawam</a:t>
            </a:r>
            <a:r>
              <a:rPr lang="en-US" dirty="0">
                <a:cs typeface="Times New Roman" pitchFamily="18" charset="0"/>
              </a:rPr>
              <a:t> (Kochavi 1999: 45). In fact, after common domestic houses, these buildings are the most prevalent structure to be uncovered (Holladay 1992: 179). Similar structures were</a:t>
            </a:r>
            <a:r>
              <a:rPr lang="en-US" baseline="0" dirty="0">
                <a:cs typeface="Times New Roman" pitchFamily="18" charset="0"/>
              </a:rPr>
              <a:t> in use in </a:t>
            </a:r>
            <a:r>
              <a:rPr lang="en-US" dirty="0">
                <a:cs typeface="Times New Roman" pitchFamily="18" charset="0"/>
              </a:rPr>
              <a:t>Israel from the late 12th century to the 7th century BC (</a:t>
            </a:r>
            <a:r>
              <a:rPr lang="en-US" dirty="0" err="1">
                <a:cs typeface="Times New Roman" pitchFamily="18" charset="0"/>
              </a:rPr>
              <a:t>Currid</a:t>
            </a:r>
            <a:r>
              <a:rPr lang="en-US" dirty="0">
                <a:cs typeface="Times New Roman" pitchFamily="18" charset="0"/>
              </a:rPr>
              <a:t> 1992: 52). </a:t>
            </a:r>
          </a:p>
          <a:p>
            <a:pPr marL="0" indent="0" eaLnBrk="1" hangingPunct="1">
              <a:buFontTx/>
              <a:buNone/>
            </a:pPr>
            <a:endParaRPr lang="en-US" dirty="0">
              <a:cs typeface="Times New Roman" pitchFamily="18" charset="0"/>
            </a:endParaRPr>
          </a:p>
          <a:p>
            <a:pPr marL="0" indent="0" eaLnBrk="1" hangingPunct="1">
              <a:buFontTx/>
              <a:buNone/>
            </a:pPr>
            <a:r>
              <a:rPr lang="en-US" dirty="0">
                <a:cs typeface="Times New Roman" pitchFamily="18" charset="0"/>
              </a:rPr>
              <a:t>Many references (1 Kgs 4</a:t>
            </a:r>
            <a:r>
              <a:rPr lang="is-IS" dirty="0">
                <a:cs typeface="Times New Roman" pitchFamily="18" charset="0"/>
              </a:rPr>
              <a:t>:26</a:t>
            </a:r>
            <a:r>
              <a:rPr lang="en-US" dirty="0">
                <a:cs typeface="Times New Roman" pitchFamily="18" charset="0"/>
              </a:rPr>
              <a:t>, 10:26; 2 Chr 1:14, 8:6, 9:25) indicate that Solomon built chariot cities to house his numerous horses and chariots. The two stable complexes at Megiddo are estimated to have had a capacity for about 450 horses, and they covered one-fifth the area of the walled city (Vos 1977: 191). See the next slide for labels.</a:t>
            </a:r>
          </a:p>
          <a:p>
            <a:pPr marL="0" indent="0" eaLnBrk="1" hangingPunct="1">
              <a:buFontTx/>
              <a:buNone/>
            </a:pPr>
            <a:endParaRPr lang="en-US" dirty="0">
              <a:cs typeface="Times New Roman" pitchFamily="18" charset="0"/>
            </a:endParaRPr>
          </a:p>
          <a:p>
            <a:pPr marL="0" indent="0" eaLnBrk="1" hangingPunct="1">
              <a:buFontTx/>
              <a:buNone/>
            </a:pPr>
            <a:r>
              <a:rPr lang="en-US" b="1" dirty="0">
                <a:cs typeface="Times New Roman" pitchFamily="18" charset="0"/>
              </a:rPr>
              <a:t>References: </a:t>
            </a:r>
          </a:p>
          <a:p>
            <a:pPr marL="685800" marR="0" lvl="0" indent="-685800" algn="l" defTabSz="914400" rtl="0" eaLnBrk="1" fontAlgn="auto" latinLnBrk="0" hangingPunct="1">
              <a:lnSpc>
                <a:spcPct val="100000"/>
              </a:lnSpc>
              <a:spcBef>
                <a:spcPts val="0"/>
              </a:spcBef>
              <a:spcAft>
                <a:spcPts val="0"/>
              </a:spcAft>
              <a:buClrTx/>
              <a:buSzTx/>
              <a:buFontTx/>
              <a:buNone/>
              <a:tabLst>
                <a:tab pos="227013" algn="l"/>
              </a:tabLst>
              <a:defRPr/>
            </a:pPr>
            <a:r>
              <a:rPr lang="en-US" dirty="0"/>
              <a:t>Cantrell, Deborah </a:t>
            </a:r>
            <a:r>
              <a:rPr lang="en-US" dirty="0" err="1"/>
              <a:t>O’Daniel</a:t>
            </a:r>
            <a:r>
              <a:rPr lang="en-US" dirty="0"/>
              <a:t>.</a:t>
            </a:r>
          </a:p>
          <a:p>
            <a:pPr marL="685800" marR="0" lvl="0" indent="-457200" fontAlgn="auto">
              <a:lnSpc>
                <a:spcPct val="100000"/>
              </a:lnSpc>
              <a:spcBef>
                <a:spcPts val="0"/>
              </a:spcBef>
              <a:spcAft>
                <a:spcPts val="0"/>
              </a:spcAft>
              <a:buClrTx/>
              <a:buSzTx/>
              <a:buFontTx/>
              <a:buNone/>
              <a:tabLst>
                <a:tab pos="685800" algn="l"/>
              </a:tabLst>
              <a:defRPr/>
            </a:pPr>
            <a:r>
              <a:rPr lang="en-US" dirty="0">
                <a:cs typeface="Times New Roman" pitchFamily="18" charset="0"/>
              </a:rPr>
              <a:t>2011	</a:t>
            </a:r>
            <a:r>
              <a:rPr lang="en-US" i="1" dirty="0">
                <a:cs typeface="Times New Roman" pitchFamily="18" charset="0"/>
              </a:rPr>
              <a:t>The Horsemen of Israel: Horses and Chariotry in Monarchic Israel (Ninth-Eighth Centuries B.C.E.).</a:t>
            </a:r>
            <a:r>
              <a:rPr lang="en-US" dirty="0">
                <a:cs typeface="Times New Roman" pitchFamily="18" charset="0"/>
              </a:rPr>
              <a:t> Winona Lake, IN: Eisenbrauns, 2011.</a:t>
            </a:r>
          </a:p>
          <a:p>
            <a:pPr marL="685800" indent="-685800">
              <a:tabLst>
                <a:tab pos="227013" algn="l"/>
              </a:tabLst>
            </a:pPr>
            <a:r>
              <a:rPr lang="en-US" dirty="0" err="1">
                <a:cs typeface="Times New Roman" pitchFamily="18" charset="0"/>
              </a:rPr>
              <a:t>Currid</a:t>
            </a:r>
            <a:r>
              <a:rPr lang="en-US" dirty="0">
                <a:cs typeface="Times New Roman" pitchFamily="18" charset="0"/>
              </a:rPr>
              <a:t>, J. D.</a:t>
            </a:r>
          </a:p>
          <a:p>
            <a:pPr marL="685800" indent="-457200">
              <a:tabLst>
                <a:tab pos="685800" algn="l"/>
              </a:tabLst>
            </a:pPr>
            <a:r>
              <a:rPr lang="en-US" dirty="0">
                <a:cs typeface="Times New Roman" pitchFamily="18" charset="0"/>
              </a:rPr>
              <a:t>1992	</a:t>
            </a:r>
            <a:r>
              <a:rPr lang="en-US" dirty="0"/>
              <a:t>Puzzling Public Buildings. </a:t>
            </a:r>
            <a:r>
              <a:rPr lang="en-US" i="1" dirty="0"/>
              <a:t>Biblical Archaeology Review </a:t>
            </a:r>
            <a:r>
              <a:rPr lang="en-US" dirty="0"/>
              <a:t>18/1: 52–61.</a:t>
            </a:r>
            <a:endParaRPr lang="en-US" dirty="0">
              <a:cs typeface="Times New Roman" pitchFamily="18" charset="0"/>
            </a:endParaRPr>
          </a:p>
          <a:p>
            <a:pPr marL="685800" indent="-685800">
              <a:tabLst>
                <a:tab pos="227013" algn="l"/>
              </a:tabLst>
            </a:pPr>
            <a:r>
              <a:rPr lang="en-US" dirty="0">
                <a:cs typeface="Times New Roman" pitchFamily="18" charset="0"/>
              </a:rPr>
              <a:t>Holladay, J. S., Jr.</a:t>
            </a:r>
          </a:p>
          <a:p>
            <a:pPr marL="685800" indent="-457200">
              <a:tabLst>
                <a:tab pos="685800" algn="l"/>
              </a:tabLst>
            </a:pPr>
            <a:r>
              <a:rPr lang="en-US" dirty="0">
                <a:cs typeface="Times New Roman" pitchFamily="18" charset="0"/>
              </a:rPr>
              <a:t>1992	Stable, Stables. </a:t>
            </a:r>
            <a:r>
              <a:rPr lang="en-US" i="1" dirty="0"/>
              <a:t>The Anchor Bible Dictionary</a:t>
            </a:r>
            <a:r>
              <a:rPr lang="en-US" dirty="0"/>
              <a:t>, vol. 6, ed. D. N. Freedman. New York: Doubleday.</a:t>
            </a:r>
            <a:endParaRPr lang="en-US" dirty="0">
              <a:cs typeface="Times New Roman" pitchFamily="18" charset="0"/>
            </a:endParaRPr>
          </a:p>
          <a:p>
            <a:pPr marL="685800" indent="-685800">
              <a:tabLst>
                <a:tab pos="227013" algn="l"/>
              </a:tabLst>
            </a:pPr>
            <a:r>
              <a:rPr lang="en-US" dirty="0">
                <a:cs typeface="Times New Roman" pitchFamily="18" charset="0"/>
              </a:rPr>
              <a:t>Kochavi, M.</a:t>
            </a:r>
          </a:p>
          <a:p>
            <a:pPr marL="685800" indent="-457200">
              <a:tabLst>
                <a:tab pos="685800" algn="l"/>
              </a:tabLst>
            </a:pPr>
            <a:r>
              <a:rPr lang="en-US" dirty="0">
                <a:cs typeface="Times New Roman" pitchFamily="18" charset="0"/>
              </a:rPr>
              <a:t>1999</a:t>
            </a:r>
            <a:r>
              <a:rPr lang="en-US" dirty="0"/>
              <a:t> 	Divided Structures Divide Scholars. </a:t>
            </a:r>
            <a:r>
              <a:rPr lang="en-US" i="1" dirty="0"/>
              <a:t>Biblical Archaeology Review </a:t>
            </a:r>
            <a:r>
              <a:rPr lang="en-US" dirty="0"/>
              <a:t>25/3: 44–50.</a:t>
            </a:r>
          </a:p>
          <a:p>
            <a:pPr marL="685800" indent="-685800">
              <a:tabLst>
                <a:tab pos="227013" algn="l"/>
              </a:tabLst>
            </a:pPr>
            <a:r>
              <a:rPr lang="en-US" dirty="0">
                <a:cs typeface="Times New Roman" pitchFamily="18" charset="0"/>
              </a:rPr>
              <a:t>Vos, H. F.</a:t>
            </a:r>
          </a:p>
          <a:p>
            <a:pPr marL="685800" indent="-457200">
              <a:tabLst>
                <a:tab pos="685800" algn="l"/>
              </a:tabLst>
            </a:pPr>
            <a:r>
              <a:rPr lang="en-US" dirty="0">
                <a:cs typeface="Times New Roman" pitchFamily="18" charset="0"/>
              </a:rPr>
              <a:t>1977	</a:t>
            </a:r>
            <a:r>
              <a:rPr lang="en-US" i="1" dirty="0"/>
              <a:t>Archaeology in Bible Lands</a:t>
            </a:r>
            <a:r>
              <a:rPr lang="en-US" dirty="0"/>
              <a:t>. Chicago: Moody.</a:t>
            </a:r>
          </a:p>
          <a:p>
            <a:endParaRPr lang="en-US" dirty="0"/>
          </a:p>
          <a:p>
            <a:r>
              <a:rPr lang="en-US" dirty="0"/>
              <a:t>tb121704001</a:t>
            </a:r>
          </a:p>
        </p:txBody>
      </p:sp>
      <p:sp>
        <p:nvSpPr>
          <p:cNvPr id="4" name="Slide Number Placeholder 3"/>
          <p:cNvSpPr>
            <a:spLocks noGrp="1"/>
          </p:cNvSpPr>
          <p:nvPr>
            <p:ph type="sldNum" sz="quarter" idx="10"/>
          </p:nvPr>
        </p:nvSpPr>
        <p:spPr/>
        <p:txBody>
          <a:bodyPr/>
          <a:lstStyle/>
          <a:p>
            <a:fld id="{4E4946A3-FD68-4E77-9DEF-1E7536A4AD96}" type="slidenum">
              <a:rPr lang="en-US" smtClean="0"/>
              <a:t>154</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dirty="0"/>
              <a:t>Excavators initially believed they had found the remains of a stable complex from Solomon’s period, but these buildings were later determined to date to the time of Ahab. For many years, scholars debated whether these buildings were used as stables or storehouses, but the evidence now strongly supports their identification as stables (Cantrell 2011). </a:t>
            </a:r>
            <a:r>
              <a:rPr lang="en-US" dirty="0">
                <a:cs typeface="Times New Roman" pitchFamily="18" charset="0"/>
              </a:rPr>
              <a:t>To date, 35 of these building types have been found at 12 different sites, including Megiddo, Hazor, Beersheba, Lachish, Tell el-</a:t>
            </a:r>
            <a:r>
              <a:rPr lang="en-US" dirty="0" err="1">
                <a:cs typeface="Times New Roman" pitchFamily="18" charset="0"/>
              </a:rPr>
              <a:t>Hesi</a:t>
            </a:r>
            <a:r>
              <a:rPr lang="en-US" dirty="0">
                <a:cs typeface="Times New Roman" pitchFamily="18" charset="0"/>
              </a:rPr>
              <a:t>, Tell Qasile, and Tell Abu </a:t>
            </a:r>
            <a:r>
              <a:rPr lang="en-US" dirty="0" err="1">
                <a:cs typeface="Times New Roman" pitchFamily="18" charset="0"/>
              </a:rPr>
              <a:t>Hawam</a:t>
            </a:r>
            <a:r>
              <a:rPr lang="en-US" dirty="0">
                <a:cs typeface="Times New Roman" pitchFamily="18" charset="0"/>
              </a:rPr>
              <a:t> (Kochavi 1999: 45). In fact, after common domestic houses, these buildings are the most prevalent structure to be uncovered (Holladay 1992: 179). Similar structures were</a:t>
            </a:r>
            <a:r>
              <a:rPr lang="en-US" baseline="0" dirty="0">
                <a:cs typeface="Times New Roman" pitchFamily="18" charset="0"/>
              </a:rPr>
              <a:t> in use in </a:t>
            </a:r>
            <a:r>
              <a:rPr lang="en-US" dirty="0">
                <a:cs typeface="Times New Roman" pitchFamily="18" charset="0"/>
              </a:rPr>
              <a:t>Israel from the late 12th century to the 7th century BC (</a:t>
            </a:r>
            <a:r>
              <a:rPr lang="en-US" dirty="0" err="1">
                <a:cs typeface="Times New Roman" pitchFamily="18" charset="0"/>
              </a:rPr>
              <a:t>Currid</a:t>
            </a:r>
            <a:r>
              <a:rPr lang="en-US" dirty="0">
                <a:cs typeface="Times New Roman" pitchFamily="18" charset="0"/>
              </a:rPr>
              <a:t> 1992: 52). </a:t>
            </a:r>
          </a:p>
          <a:p>
            <a:pPr marL="0" indent="0" eaLnBrk="1" hangingPunct="1">
              <a:buFontTx/>
              <a:buNone/>
            </a:pPr>
            <a:endParaRPr lang="en-US" dirty="0">
              <a:cs typeface="Times New Roman" pitchFamily="18" charset="0"/>
            </a:endParaRPr>
          </a:p>
          <a:p>
            <a:pPr marL="0" indent="0" eaLnBrk="1" hangingPunct="1">
              <a:buFontTx/>
              <a:buNone/>
            </a:pPr>
            <a:r>
              <a:rPr lang="en-US" dirty="0">
                <a:cs typeface="Times New Roman" pitchFamily="18" charset="0"/>
              </a:rPr>
              <a:t>Many references (1 Kgs 4</a:t>
            </a:r>
            <a:r>
              <a:rPr lang="is-IS" dirty="0">
                <a:cs typeface="Times New Roman" pitchFamily="18" charset="0"/>
              </a:rPr>
              <a:t>:26</a:t>
            </a:r>
            <a:r>
              <a:rPr lang="en-US" dirty="0">
                <a:cs typeface="Times New Roman" pitchFamily="18" charset="0"/>
              </a:rPr>
              <a:t>, 10:26; 2 Chr 1:14, 8:6, 9:25) indicate that Solomon built chariot cities to house his numerous horses and chariots. The two stable complexes at Megiddo are estimated to have had a capacity for about 450 horses, and they covered one-fifth the area of the walled city (Vos 1977: 191). </a:t>
            </a:r>
          </a:p>
          <a:p>
            <a:pPr marL="0" indent="0" eaLnBrk="1" hangingPunct="1">
              <a:buFontTx/>
              <a:buNone/>
            </a:pPr>
            <a:endParaRPr lang="en-US" dirty="0">
              <a:cs typeface="Times New Roman" pitchFamily="18" charset="0"/>
            </a:endParaRPr>
          </a:p>
          <a:p>
            <a:pPr marL="0" indent="0" eaLnBrk="1" hangingPunct="1">
              <a:buFontTx/>
              <a:buNone/>
            </a:pPr>
            <a:r>
              <a:rPr lang="en-US" b="1" dirty="0">
                <a:cs typeface="Times New Roman" pitchFamily="18" charset="0"/>
              </a:rPr>
              <a:t>References: </a:t>
            </a:r>
          </a:p>
          <a:p>
            <a:pPr marL="685800" marR="0" lvl="0" indent="-685800" algn="l" defTabSz="914400" rtl="0" eaLnBrk="1" fontAlgn="auto" latinLnBrk="0" hangingPunct="1">
              <a:lnSpc>
                <a:spcPct val="100000"/>
              </a:lnSpc>
              <a:spcBef>
                <a:spcPts val="0"/>
              </a:spcBef>
              <a:spcAft>
                <a:spcPts val="0"/>
              </a:spcAft>
              <a:buClrTx/>
              <a:buSzTx/>
              <a:buFontTx/>
              <a:buNone/>
              <a:tabLst>
                <a:tab pos="227013" algn="l"/>
              </a:tabLst>
              <a:defRPr/>
            </a:pPr>
            <a:r>
              <a:rPr lang="en-US" dirty="0"/>
              <a:t>Cantrell, Deborah </a:t>
            </a:r>
            <a:r>
              <a:rPr lang="en-US" dirty="0" err="1"/>
              <a:t>O’Daniel</a:t>
            </a:r>
            <a:r>
              <a:rPr lang="en-US" dirty="0"/>
              <a:t>.</a:t>
            </a:r>
          </a:p>
          <a:p>
            <a:pPr marL="685800" marR="0" lvl="0" indent="-457200" fontAlgn="auto">
              <a:lnSpc>
                <a:spcPct val="100000"/>
              </a:lnSpc>
              <a:spcBef>
                <a:spcPts val="0"/>
              </a:spcBef>
              <a:spcAft>
                <a:spcPts val="0"/>
              </a:spcAft>
              <a:buClrTx/>
              <a:buSzTx/>
              <a:buFontTx/>
              <a:buNone/>
              <a:tabLst>
                <a:tab pos="685800" algn="l"/>
              </a:tabLst>
              <a:defRPr/>
            </a:pPr>
            <a:r>
              <a:rPr lang="en-US" dirty="0">
                <a:cs typeface="Times New Roman" pitchFamily="18" charset="0"/>
              </a:rPr>
              <a:t>2011	</a:t>
            </a:r>
            <a:r>
              <a:rPr lang="en-US" i="1" dirty="0">
                <a:cs typeface="Times New Roman" pitchFamily="18" charset="0"/>
              </a:rPr>
              <a:t>The Horsemen of Israel: Horses and Chariotry in Monarchic Israel (Ninth-Eighth Centuries B.C.E.).</a:t>
            </a:r>
            <a:r>
              <a:rPr lang="en-US" dirty="0">
                <a:cs typeface="Times New Roman" pitchFamily="18" charset="0"/>
              </a:rPr>
              <a:t> Winona Lake, IN: Eisenbrauns, 2011.</a:t>
            </a:r>
          </a:p>
          <a:p>
            <a:pPr marL="685800" indent="-685800">
              <a:tabLst>
                <a:tab pos="227013" algn="l"/>
              </a:tabLst>
            </a:pPr>
            <a:r>
              <a:rPr lang="en-US" dirty="0" err="1">
                <a:cs typeface="Times New Roman" pitchFamily="18" charset="0"/>
              </a:rPr>
              <a:t>Currid</a:t>
            </a:r>
            <a:r>
              <a:rPr lang="en-US" dirty="0">
                <a:cs typeface="Times New Roman" pitchFamily="18" charset="0"/>
              </a:rPr>
              <a:t>, J. D.</a:t>
            </a:r>
          </a:p>
          <a:p>
            <a:pPr marL="685800" indent="-457200">
              <a:tabLst>
                <a:tab pos="685800" algn="l"/>
              </a:tabLst>
            </a:pPr>
            <a:r>
              <a:rPr lang="en-US" dirty="0">
                <a:cs typeface="Times New Roman" pitchFamily="18" charset="0"/>
              </a:rPr>
              <a:t>1992	</a:t>
            </a:r>
            <a:r>
              <a:rPr lang="en-US" dirty="0"/>
              <a:t>Puzzling Public Buildings. </a:t>
            </a:r>
            <a:r>
              <a:rPr lang="en-US" i="1" dirty="0"/>
              <a:t>Biblical Archaeology Review </a:t>
            </a:r>
            <a:r>
              <a:rPr lang="en-US" dirty="0"/>
              <a:t>18/1: 52–61.</a:t>
            </a:r>
            <a:endParaRPr lang="en-US" dirty="0">
              <a:cs typeface="Times New Roman" pitchFamily="18" charset="0"/>
            </a:endParaRPr>
          </a:p>
          <a:p>
            <a:pPr marL="685800" indent="-685800">
              <a:tabLst>
                <a:tab pos="227013" algn="l"/>
              </a:tabLst>
            </a:pPr>
            <a:r>
              <a:rPr lang="en-US" dirty="0">
                <a:cs typeface="Times New Roman" pitchFamily="18" charset="0"/>
              </a:rPr>
              <a:t>Holladay, J. S., Jr.</a:t>
            </a:r>
          </a:p>
          <a:p>
            <a:pPr marL="685800" indent="-457200">
              <a:tabLst>
                <a:tab pos="685800" algn="l"/>
              </a:tabLst>
            </a:pPr>
            <a:r>
              <a:rPr lang="en-US" dirty="0">
                <a:cs typeface="Times New Roman" pitchFamily="18" charset="0"/>
              </a:rPr>
              <a:t>1992	Stable, Stables. </a:t>
            </a:r>
            <a:r>
              <a:rPr lang="en-US" i="1" dirty="0"/>
              <a:t>The Anchor Bible Dictionary</a:t>
            </a:r>
            <a:r>
              <a:rPr lang="en-US" dirty="0"/>
              <a:t>, vol. 6, ed. D. N. Freedman. New York: Doubleday.</a:t>
            </a:r>
            <a:endParaRPr lang="en-US" dirty="0">
              <a:cs typeface="Times New Roman" pitchFamily="18" charset="0"/>
            </a:endParaRPr>
          </a:p>
          <a:p>
            <a:pPr marL="685800" indent="-685800">
              <a:tabLst>
                <a:tab pos="227013" algn="l"/>
              </a:tabLst>
            </a:pPr>
            <a:r>
              <a:rPr lang="en-US" dirty="0" err="1">
                <a:cs typeface="Times New Roman" pitchFamily="18" charset="0"/>
              </a:rPr>
              <a:t>Kochavi</a:t>
            </a:r>
            <a:r>
              <a:rPr lang="en-US" dirty="0">
                <a:cs typeface="Times New Roman" pitchFamily="18" charset="0"/>
              </a:rPr>
              <a:t>, M.</a:t>
            </a:r>
          </a:p>
          <a:p>
            <a:pPr marL="685800" indent="-457200">
              <a:tabLst>
                <a:tab pos="685800" algn="l"/>
              </a:tabLst>
            </a:pPr>
            <a:r>
              <a:rPr lang="en-US" dirty="0">
                <a:cs typeface="Times New Roman" pitchFamily="18" charset="0"/>
              </a:rPr>
              <a:t>1999</a:t>
            </a:r>
            <a:r>
              <a:rPr lang="en-US" dirty="0"/>
              <a:t> 	Divided Structures Divide Scholars. </a:t>
            </a:r>
            <a:r>
              <a:rPr lang="en-US" i="1" dirty="0"/>
              <a:t>Biblical Archaeology Review </a:t>
            </a:r>
            <a:r>
              <a:rPr lang="en-US" dirty="0"/>
              <a:t>25/3: 44–50.</a:t>
            </a:r>
          </a:p>
          <a:p>
            <a:pPr marL="685800" indent="-685800">
              <a:tabLst>
                <a:tab pos="227013" algn="l"/>
              </a:tabLst>
            </a:pPr>
            <a:r>
              <a:rPr lang="en-US" dirty="0" err="1">
                <a:cs typeface="Times New Roman" pitchFamily="18" charset="0"/>
              </a:rPr>
              <a:t>Vos</a:t>
            </a:r>
            <a:r>
              <a:rPr lang="en-US" dirty="0">
                <a:cs typeface="Times New Roman" pitchFamily="18" charset="0"/>
              </a:rPr>
              <a:t>, H. F.</a:t>
            </a:r>
          </a:p>
          <a:p>
            <a:pPr marL="685800" indent="-457200">
              <a:tabLst>
                <a:tab pos="685800" algn="l"/>
              </a:tabLst>
            </a:pPr>
            <a:r>
              <a:rPr lang="en-US" dirty="0">
                <a:cs typeface="Times New Roman" pitchFamily="18" charset="0"/>
              </a:rPr>
              <a:t>1977	</a:t>
            </a:r>
            <a:r>
              <a:rPr lang="en-US" i="1" dirty="0"/>
              <a:t>Archaeology in Bible Lands</a:t>
            </a:r>
            <a:r>
              <a:rPr lang="en-US" dirty="0"/>
              <a:t>. Chicago: Moody.</a:t>
            </a:r>
          </a:p>
          <a:p>
            <a:endParaRPr lang="en-US" dirty="0"/>
          </a:p>
          <a:p>
            <a:r>
              <a:rPr lang="en-US" dirty="0"/>
              <a:t>tb121704001</a:t>
            </a:r>
          </a:p>
        </p:txBody>
      </p:sp>
      <p:sp>
        <p:nvSpPr>
          <p:cNvPr id="4" name="Slide Number Placeholder 3"/>
          <p:cNvSpPr>
            <a:spLocks noGrp="1"/>
          </p:cNvSpPr>
          <p:nvPr>
            <p:ph type="sldNum" sz="quarter" idx="10"/>
          </p:nvPr>
        </p:nvSpPr>
        <p:spPr/>
        <p:txBody>
          <a:bodyPr/>
          <a:lstStyle/>
          <a:p>
            <a:fld id="{4E4946A3-FD68-4E77-9DEF-1E7536A4AD96}" type="slidenum">
              <a:rPr lang="en-US" smtClean="0"/>
              <a:t>155</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baseline="0" dirty="0"/>
              <a:t>This phase at Megiddo may be dated to the 9th century (Ahab) or perhaps as late as the 8th century (Jeroboam II), but may have replaced an earlier facility of a similar kind. </a:t>
            </a:r>
            <a:r>
              <a:rPr lang="en-US" dirty="0"/>
              <a:t>The northern stable complex was originally composed of three or</a:t>
            </a:r>
            <a:r>
              <a:rPr lang="en-US" baseline="0" dirty="0"/>
              <a:t> four buildings; much of this complex was subsequently removed to reveal the lower levels. The southern stables included two training and exercise courtyards. It is estimated that this facility could have easily housed a squadron of 20 to 50 chariots and hundreds of horses (Franklin 2017: 99). The next slide includes labels.</a:t>
            </a:r>
          </a:p>
          <a:p>
            <a:pPr marL="0" indent="0" eaLnBrk="1" hangingPunct="1">
              <a:buFontTx/>
              <a:buNone/>
            </a:pPr>
            <a:endParaRPr lang="en-US" dirty="0"/>
          </a:p>
          <a:p>
            <a:r>
              <a:rPr lang="en-US" b="1" dirty="0"/>
              <a:t>Reference:</a:t>
            </a:r>
          </a:p>
          <a:p>
            <a:r>
              <a:rPr lang="en-US" dirty="0"/>
              <a:t>Franklin,</a:t>
            </a:r>
            <a:r>
              <a:rPr lang="en-US" baseline="0" dirty="0"/>
              <a:t> Norma.</a:t>
            </a:r>
          </a:p>
          <a:p>
            <a:pPr marL="685800" indent="-457200">
              <a:tabLst>
                <a:tab pos="685800" algn="l"/>
              </a:tabLst>
            </a:pPr>
            <a:r>
              <a:rPr lang="en-US" baseline="0" dirty="0"/>
              <a:t>2017	Entering the Arena: The Megiddo Stables Reconsidered.</a:t>
            </a:r>
            <a:r>
              <a:rPr lang="en-US" dirty="0"/>
              <a:t> Pp. 87–101</a:t>
            </a:r>
            <a:r>
              <a:rPr lang="en-US" baseline="0" dirty="0"/>
              <a:t> in </a:t>
            </a:r>
            <a:r>
              <a:rPr lang="en-US" i="1" baseline="0" dirty="0"/>
              <a:t>Rethinking Israel: Studies in the History and Archaeology of Ancient Israel in Honor of Israel Finkelstein</a:t>
            </a:r>
            <a:r>
              <a:rPr lang="en-US" baseline="0" dirty="0"/>
              <a:t>, ed. </a:t>
            </a:r>
            <a:r>
              <a:rPr lang="en-US" baseline="0" dirty="0" err="1"/>
              <a:t>Oded</a:t>
            </a:r>
            <a:r>
              <a:rPr lang="en-US" baseline="0" dirty="0"/>
              <a:t> </a:t>
            </a:r>
            <a:r>
              <a:rPr lang="en-US" baseline="0" dirty="0" err="1"/>
              <a:t>Lipschits</a:t>
            </a:r>
            <a:r>
              <a:rPr lang="en-US" baseline="0" dirty="0"/>
              <a:t>, Yuval </a:t>
            </a:r>
            <a:r>
              <a:rPr lang="en-US" baseline="0" dirty="0" err="1"/>
              <a:t>Gadot</a:t>
            </a:r>
            <a:r>
              <a:rPr lang="en-US" baseline="0" dirty="0"/>
              <a:t>, and Matthew J. Adams. Winona Lake, IN: </a:t>
            </a:r>
            <a:r>
              <a:rPr lang="en-US" baseline="0" dirty="0" err="1"/>
              <a:t>Eisenbrauns</a:t>
            </a:r>
            <a:r>
              <a:rPr lang="en-US" baseline="0" dirty="0"/>
              <a:t>.</a:t>
            </a:r>
            <a:endParaRPr lang="en-US" dirty="0"/>
          </a:p>
          <a:p>
            <a:pPr marL="0" indent="0" eaLnBrk="1" hangingPunct="1">
              <a:buFontTx/>
              <a:buNone/>
            </a:pPr>
            <a:endParaRPr lang="en-US" dirty="0"/>
          </a:p>
          <a:p>
            <a:pPr marL="0" indent="0" eaLnBrk="1" hangingPunct="1">
              <a:buFontTx/>
              <a:buNone/>
            </a:pPr>
            <a:r>
              <a:rPr lang="en-US" dirty="0"/>
              <a:t>ws101815101</a:t>
            </a:r>
          </a:p>
        </p:txBody>
      </p:sp>
      <p:sp>
        <p:nvSpPr>
          <p:cNvPr id="4" name="Slide Number Placeholder 3"/>
          <p:cNvSpPr>
            <a:spLocks noGrp="1"/>
          </p:cNvSpPr>
          <p:nvPr>
            <p:ph type="sldNum" sz="quarter" idx="10"/>
          </p:nvPr>
        </p:nvSpPr>
        <p:spPr/>
        <p:txBody>
          <a:bodyPr/>
          <a:lstStyle/>
          <a:p>
            <a:fld id="{4E4946A3-FD68-4E77-9DEF-1E7536A4AD96}" type="slidenum">
              <a:rPr lang="en-US" smtClean="0"/>
              <a:t>156</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baseline="0" dirty="0"/>
              <a:t>This phase at Megiddo may be dated to the 9th century (Ahab) or perhaps as late as the 8th century (Jeroboam II), but may have replaced an earlier facility of a similar kind. </a:t>
            </a:r>
            <a:r>
              <a:rPr lang="en-US" dirty="0"/>
              <a:t>The northern stable complex was originally composed of three or</a:t>
            </a:r>
            <a:r>
              <a:rPr lang="en-US" baseline="0" dirty="0"/>
              <a:t> four buildings; much of this complex was subsequently removed to reveal the lower levels. The southern stables included two training and exercise courtyards. It is estimated that this facility could have easily housed a squadron of 20 to 50 chariots and hundreds of horses (Franklin 2017: 99). </a:t>
            </a:r>
          </a:p>
          <a:p>
            <a:pPr marL="0" indent="0" eaLnBrk="1" hangingPunct="1">
              <a:buFontTx/>
              <a:buNone/>
            </a:pPr>
            <a:endParaRPr lang="en-US" dirty="0"/>
          </a:p>
          <a:p>
            <a:r>
              <a:rPr lang="en-US" b="1" dirty="0"/>
              <a:t>Reference:</a:t>
            </a:r>
          </a:p>
          <a:p>
            <a:r>
              <a:rPr lang="en-US" dirty="0"/>
              <a:t>Franklin,</a:t>
            </a:r>
            <a:r>
              <a:rPr lang="en-US" baseline="0" dirty="0"/>
              <a:t> Norma.</a:t>
            </a:r>
          </a:p>
          <a:p>
            <a:pPr marL="685800" indent="-457200">
              <a:tabLst>
                <a:tab pos="685800" algn="l"/>
              </a:tabLst>
            </a:pPr>
            <a:r>
              <a:rPr lang="en-US" baseline="0" dirty="0"/>
              <a:t>2017	Entering the Arena: The Megiddo Stables Reconsidered.</a:t>
            </a:r>
            <a:r>
              <a:rPr lang="en-US" dirty="0"/>
              <a:t> Pp. 87–101</a:t>
            </a:r>
            <a:r>
              <a:rPr lang="en-US" baseline="0" dirty="0"/>
              <a:t> in </a:t>
            </a:r>
            <a:r>
              <a:rPr lang="en-US" i="1" baseline="0" dirty="0"/>
              <a:t>Rethinking Israel: Studies in the History and Archaeology of Ancient Israel in Honor of Israel Finkelstein</a:t>
            </a:r>
            <a:r>
              <a:rPr lang="en-US" baseline="0" dirty="0"/>
              <a:t>, ed. Oded </a:t>
            </a:r>
            <a:r>
              <a:rPr lang="en-US" baseline="0" dirty="0" err="1"/>
              <a:t>Lipschits</a:t>
            </a:r>
            <a:r>
              <a:rPr lang="en-US" baseline="0" dirty="0"/>
              <a:t>, Yuval Gadot, and Matthew J. Adams. Winona Lake, IN: Eisenbrauns.</a:t>
            </a:r>
            <a:endParaRPr lang="en-US" dirty="0"/>
          </a:p>
          <a:p>
            <a:pPr marL="0" indent="0" eaLnBrk="1" hangingPunct="1">
              <a:buFontTx/>
              <a:buNone/>
            </a:pPr>
            <a:endParaRPr lang="en-US" dirty="0"/>
          </a:p>
          <a:p>
            <a:pPr marL="0" indent="0" eaLnBrk="1" hangingPunct="1">
              <a:buFontTx/>
              <a:buNone/>
            </a:pPr>
            <a:r>
              <a:rPr lang="en-US" dirty="0"/>
              <a:t>ws101815101</a:t>
            </a:r>
          </a:p>
        </p:txBody>
      </p:sp>
      <p:sp>
        <p:nvSpPr>
          <p:cNvPr id="4" name="Slide Number Placeholder 3"/>
          <p:cNvSpPr>
            <a:spLocks noGrp="1"/>
          </p:cNvSpPr>
          <p:nvPr>
            <p:ph type="sldNum" sz="quarter" idx="10"/>
          </p:nvPr>
        </p:nvSpPr>
        <p:spPr/>
        <p:txBody>
          <a:bodyPr/>
          <a:lstStyle/>
          <a:p>
            <a:fld id="{4E4946A3-FD68-4E77-9DEF-1E7536A4AD96}" type="slidenum">
              <a:rPr lang="en-US" smtClean="0"/>
              <a:t>157</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65 pillars</a:t>
            </a:r>
            <a:r>
              <a:rPr lang="en-US" baseline="0" dirty="0"/>
              <a:t> were found </a:t>
            </a:r>
            <a:r>
              <a:rPr lang="en-US" i="1" baseline="0" dirty="0"/>
              <a:t>in situ </a:t>
            </a:r>
            <a:r>
              <a:rPr lang="en-US" baseline="0" dirty="0"/>
              <a:t>in the northern stables; this is estimated to be about a quarter of the number that once existed (Franklin 2017: 91). Large stone mangers were located between some of these pillars, and the floors were cobbled with small stones. This portion of the southern stables has been reconstructed to provide an idea of how the buildings would have looked originally.</a:t>
            </a:r>
            <a:endParaRPr lang="en-US" dirty="0"/>
          </a:p>
          <a:p>
            <a:endParaRPr lang="en-US" dirty="0"/>
          </a:p>
          <a:p>
            <a:r>
              <a:rPr lang="en-US" b="1" dirty="0"/>
              <a:t>Reference:</a:t>
            </a:r>
          </a:p>
          <a:p>
            <a:r>
              <a:rPr lang="en-US" dirty="0"/>
              <a:t>Franklin,</a:t>
            </a:r>
            <a:r>
              <a:rPr lang="en-US" baseline="0" dirty="0"/>
              <a:t> Norma.</a:t>
            </a:r>
          </a:p>
          <a:p>
            <a:pPr marL="685800" indent="-457200">
              <a:tabLst>
                <a:tab pos="685800" algn="l"/>
              </a:tabLst>
            </a:pPr>
            <a:r>
              <a:rPr lang="en-US" baseline="0" dirty="0"/>
              <a:t>2017	Entering the Arena: The Megiddo Stables Reconsidered.</a:t>
            </a:r>
            <a:r>
              <a:rPr lang="en-US" dirty="0"/>
              <a:t> Pp. 87–101</a:t>
            </a:r>
            <a:r>
              <a:rPr lang="en-US" baseline="0" dirty="0"/>
              <a:t> in </a:t>
            </a:r>
            <a:r>
              <a:rPr lang="en-US" i="1" baseline="0" dirty="0"/>
              <a:t>Rethinking Israel: Studies in the History and Archaeology of Ancient Israel in Honor of Israel Finkelstein</a:t>
            </a:r>
            <a:r>
              <a:rPr lang="en-US" baseline="0" dirty="0"/>
              <a:t>, ed. </a:t>
            </a:r>
            <a:r>
              <a:rPr lang="en-US" baseline="0" dirty="0" err="1"/>
              <a:t>Oded</a:t>
            </a:r>
            <a:r>
              <a:rPr lang="en-US" baseline="0" dirty="0"/>
              <a:t> </a:t>
            </a:r>
            <a:r>
              <a:rPr lang="en-US" baseline="0" dirty="0" err="1"/>
              <a:t>Lipschits</a:t>
            </a:r>
            <a:r>
              <a:rPr lang="en-US" baseline="0" dirty="0"/>
              <a:t>, Yuval </a:t>
            </a:r>
            <a:r>
              <a:rPr lang="en-US" baseline="0" dirty="0" err="1"/>
              <a:t>Gadot</a:t>
            </a:r>
            <a:r>
              <a:rPr lang="en-US" baseline="0" dirty="0"/>
              <a:t>, and Matthew J. Adams. Winona Lake, IN: Eisenbrauns.</a:t>
            </a:r>
            <a:endParaRPr lang="en-US" dirty="0"/>
          </a:p>
          <a:p>
            <a:endParaRPr lang="en-US" dirty="0"/>
          </a:p>
          <a:p>
            <a:r>
              <a:rPr lang="en-US" dirty="0"/>
              <a:t>tb032507596</a:t>
            </a:r>
          </a:p>
        </p:txBody>
      </p:sp>
      <p:sp>
        <p:nvSpPr>
          <p:cNvPr id="4" name="Slide Number Placeholder 3"/>
          <p:cNvSpPr>
            <a:spLocks noGrp="1"/>
          </p:cNvSpPr>
          <p:nvPr>
            <p:ph type="sldNum" sz="quarter" idx="10"/>
          </p:nvPr>
        </p:nvSpPr>
        <p:spPr/>
        <p:txBody>
          <a:bodyPr/>
          <a:lstStyle/>
          <a:p>
            <a:fld id="{4E4946A3-FD68-4E77-9DEF-1E7536A4AD96}" type="slidenum">
              <a:rPr lang="en-US" smtClean="0"/>
              <a:t>158</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stone manger is flanked by stones that</a:t>
            </a:r>
            <a:r>
              <a:rPr lang="en-US" baseline="0" dirty="0"/>
              <a:t> have been pierced at their tops by holes, presumably for securing the animals that were feeding at the mangers.</a:t>
            </a:r>
            <a:endParaRPr lang="en-US" dirty="0"/>
          </a:p>
          <a:p>
            <a:endParaRPr lang="en-US" dirty="0"/>
          </a:p>
          <a:p>
            <a:r>
              <a:rPr lang="en-US" dirty="0"/>
              <a:t>tb053005430</a:t>
            </a:r>
          </a:p>
        </p:txBody>
      </p:sp>
      <p:sp>
        <p:nvSpPr>
          <p:cNvPr id="4" name="Slide Number Placeholder 3"/>
          <p:cNvSpPr>
            <a:spLocks noGrp="1"/>
          </p:cNvSpPr>
          <p:nvPr>
            <p:ph type="sldNum" sz="quarter" idx="10"/>
          </p:nvPr>
        </p:nvSpPr>
        <p:spPr/>
        <p:txBody>
          <a:bodyPr/>
          <a:lstStyle/>
          <a:p>
            <a:fld id="{4E4946A3-FD68-4E77-9DEF-1E7536A4AD96}" type="slidenum">
              <a:rPr lang="en-US" smtClean="0"/>
              <a:t>159</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ivory object was photographed at the Israel Museum.</a:t>
            </a:r>
          </a:p>
          <a:p>
            <a:endParaRPr lang="en-US" dirty="0">
              <a:solidFill>
                <a:srgbClr val="000000"/>
              </a:solidFill>
              <a:latin typeface="Calibri"/>
            </a:endParaRPr>
          </a:p>
          <a:p>
            <a:r>
              <a:rPr lang="en-US" dirty="0"/>
              <a:t>adr1806199276</a:t>
            </a:r>
            <a:endParaRPr lang="en-US" dirty="0">
              <a:solidFill>
                <a:srgbClr val="000000"/>
              </a:solidFill>
              <a:latin typeface="Calibri"/>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16</a:t>
            </a:fld>
            <a:endParaRPr lang="en-US"/>
          </a:p>
        </p:txBody>
      </p:sp>
    </p:spTree>
    <p:extLst>
      <p:ext uri="{BB962C8B-B14F-4D97-AF65-F5344CB8AC3E}">
        <p14:creationId xmlns:p14="http://schemas.microsoft.com/office/powerpoint/2010/main" val="328845995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solidFill>
                  <a:srgbClr val="000000"/>
                </a:solidFill>
                <a:latin typeface="Calibri"/>
              </a:rPr>
              <a:t>Maintaining</a:t>
            </a:r>
            <a:r>
              <a:rPr lang="en-US" baseline="0" dirty="0">
                <a:solidFill>
                  <a:srgbClr val="000000"/>
                </a:solidFill>
                <a:latin typeface="Calibri"/>
              </a:rPr>
              <a:t> a large number of chariots and horses required a large investment in infrastructure and resources. This relief shows a horse facility at a mobile Assyrian military camp. The scene is likely similar to what must have taken place at Solomon’s various stables. </a:t>
            </a:r>
            <a:r>
              <a:rPr lang="en-US" dirty="0">
                <a:solidFill>
                  <a:srgbClr val="000000"/>
                </a:solidFill>
                <a:latin typeface="Calibri"/>
              </a:rPr>
              <a:t>This relief was photographed at the British Museum.</a:t>
            </a:r>
          </a:p>
          <a:p>
            <a:pPr>
              <a:defRPr/>
            </a:pPr>
            <a:endParaRPr lang="en-US" dirty="0">
              <a:solidFill>
                <a:srgbClr val="000000"/>
              </a:solidFill>
              <a:latin typeface="Calibri"/>
            </a:endParaRPr>
          </a:p>
          <a:p>
            <a:pPr>
              <a:defRPr/>
            </a:pPr>
            <a:r>
              <a:rPr lang="en-US" dirty="0"/>
              <a:t>adr1805194404</a:t>
            </a:r>
            <a:endParaRPr lang="en-US" dirty="0">
              <a:solidFill>
                <a:srgbClr val="000000"/>
              </a:solidFill>
              <a:latin typeface="Calibri"/>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160</a:t>
            </a:fld>
            <a:endParaRPr lang="en-US"/>
          </a:p>
        </p:txBody>
      </p:sp>
    </p:spTree>
    <p:extLst>
      <p:ext uri="{BB962C8B-B14F-4D97-AF65-F5344CB8AC3E}">
        <p14:creationId xmlns:p14="http://schemas.microsoft.com/office/powerpoint/2010/main" val="346598026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model of</a:t>
            </a:r>
            <a:r>
              <a:rPr lang="en-US" baseline="0" dirty="0"/>
              <a:t> a four-horse chariot with two riders </a:t>
            </a:r>
            <a:r>
              <a:rPr lang="en-US" dirty="0"/>
              <a:t>was photographed</a:t>
            </a:r>
            <a:r>
              <a:rPr lang="en-US" baseline="0" dirty="0"/>
              <a:t> at the British Museum.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tb0930199374</a:t>
            </a:r>
          </a:p>
        </p:txBody>
      </p:sp>
      <p:sp>
        <p:nvSpPr>
          <p:cNvPr id="4" name="Slide Number Placeholder 3"/>
          <p:cNvSpPr>
            <a:spLocks noGrp="1"/>
          </p:cNvSpPr>
          <p:nvPr>
            <p:ph type="sldNum" sz="quarter" idx="10"/>
          </p:nvPr>
        </p:nvSpPr>
        <p:spPr/>
        <p:txBody>
          <a:bodyPr/>
          <a:lstStyle/>
          <a:p>
            <a:fld id="{4E4946A3-FD68-4E77-9DEF-1E7536A4AD96}" type="slidenum">
              <a:rPr lang="en-US" smtClean="0"/>
              <a:t>161</a:t>
            </a:fld>
            <a:endParaRPr lang="en-US"/>
          </a:p>
        </p:txBody>
      </p:sp>
    </p:spTree>
    <p:extLst>
      <p:ext uri="{BB962C8B-B14F-4D97-AF65-F5344CB8AC3E}">
        <p14:creationId xmlns:p14="http://schemas.microsoft.com/office/powerpoint/2010/main" val="331489105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Solomon’s accumulation</a:t>
            </a:r>
            <a:r>
              <a:rPr lang="en-US" baseline="0" dirty="0"/>
              <a:t> of chariots and horses appears to flagrantly violate the command given by God concerning this very issue (</a:t>
            </a:r>
            <a:r>
              <a:rPr lang="en-US" baseline="0" dirty="0" err="1"/>
              <a:t>Deut</a:t>
            </a:r>
            <a:r>
              <a:rPr lang="en-US" baseline="0" dirty="0"/>
              <a:t> 17:16). </a:t>
            </a:r>
            <a:r>
              <a:rPr lang="en-US" dirty="0"/>
              <a:t>This relief was photographed at the British Museum.</a:t>
            </a:r>
          </a:p>
          <a:p>
            <a:endParaRPr lang="en-US" dirty="0"/>
          </a:p>
          <a:p>
            <a:r>
              <a:rPr lang="en-US" dirty="0"/>
              <a:t>tb0929197091</a:t>
            </a:r>
          </a:p>
        </p:txBody>
      </p:sp>
      <p:sp>
        <p:nvSpPr>
          <p:cNvPr id="4" name="Slide Number Placeholder 3"/>
          <p:cNvSpPr>
            <a:spLocks noGrp="1"/>
          </p:cNvSpPr>
          <p:nvPr>
            <p:ph type="sldNum" sz="quarter" idx="10"/>
          </p:nvPr>
        </p:nvSpPr>
        <p:spPr/>
        <p:txBody>
          <a:bodyPr/>
          <a:lstStyle/>
          <a:p>
            <a:fld id="{4E4946A3-FD68-4E77-9DEF-1E7536A4AD96}" type="slidenum">
              <a:rPr lang="en-US" smtClean="0"/>
              <a:t>162</a:t>
            </a:fld>
            <a:endParaRPr lang="en-US"/>
          </a:p>
        </p:txBody>
      </p:sp>
    </p:spTree>
    <p:extLst>
      <p:ext uri="{BB962C8B-B14F-4D97-AF65-F5344CB8AC3E}">
        <p14:creationId xmlns:p14="http://schemas.microsoft.com/office/powerpoint/2010/main" val="346598026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solidFill>
                  <a:srgbClr val="000000"/>
                </a:solidFill>
                <a:latin typeface="Calibri"/>
              </a:rPr>
              <a:t>This relief was photographed</a:t>
            </a:r>
            <a:r>
              <a:rPr lang="en-US" baseline="0" dirty="0">
                <a:solidFill>
                  <a:srgbClr val="000000"/>
                </a:solidFill>
                <a:latin typeface="Calibri"/>
              </a:rPr>
              <a:t> at the </a:t>
            </a:r>
            <a:r>
              <a:rPr lang="en-US" dirty="0">
                <a:solidFill>
                  <a:srgbClr val="000000"/>
                </a:solidFill>
                <a:latin typeface="Calibri"/>
              </a:rPr>
              <a:t>British Museum.</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Calibri"/>
            </a:endParaRPr>
          </a:p>
          <a:p>
            <a:r>
              <a:rPr lang="en-US" dirty="0"/>
              <a:t>adr1805194731</a:t>
            </a:r>
            <a:endParaRPr lang="en-US" dirty="0">
              <a:solidFill>
                <a:srgbClr val="000000"/>
              </a:solidFill>
              <a:latin typeface="Calibri"/>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163</a:t>
            </a:fld>
            <a:endParaRPr lang="en-US"/>
          </a:p>
        </p:txBody>
      </p:sp>
    </p:spTree>
    <p:extLst>
      <p:ext uri="{BB962C8B-B14F-4D97-AF65-F5344CB8AC3E}">
        <p14:creationId xmlns:p14="http://schemas.microsoft.com/office/powerpoint/2010/main" val="346598026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Calibri"/>
              </a:rPr>
              <a:t>This illustration comes from Sir Austen Henry Layard, </a:t>
            </a:r>
            <a:r>
              <a:rPr lang="en-US" i="1" dirty="0">
                <a:latin typeface="Calibri"/>
              </a:rPr>
              <a:t>Second Series of the Monuments of Nineveh</a:t>
            </a:r>
            <a:r>
              <a:rPr lang="en-US" dirty="0">
                <a:latin typeface="Calibri"/>
              </a:rPr>
              <a:t>, published in 1853. Public domain, from The New York Public Library, </a:t>
            </a:r>
            <a:r>
              <a:rPr lang="en-US" dirty="0">
                <a:hlinkClick r:id="rId3">
                  <a:extLst>
                    <a:ext uri="{A12FA001-AC4F-418D-AE19-62706E023703}">
                      <ahyp:hlinkClr xmlns:ahyp="http://schemas.microsoft.com/office/drawing/2018/hyperlinkcolor" val="tx"/>
                    </a:ext>
                  </a:extLst>
                </a:hlinkClick>
              </a:rPr>
              <a:t>http://</a:t>
            </a:r>
            <a:r>
              <a:rPr lang="en-US" dirty="0">
                <a:hlinkClick r:id="rId4">
                  <a:extLst>
                    <a:ext uri="{A12FA001-AC4F-418D-AE19-62706E023703}">
                      <ahyp:hlinkClr xmlns:ahyp="http://schemas.microsoft.com/office/drawing/2018/hyperlinkcolor" val="tx"/>
                    </a:ext>
                  </a:extLst>
                </a:hlinkClick>
              </a:rPr>
              <a:t>digitalcollections.nypl.org</a:t>
            </a:r>
            <a:r>
              <a:rPr lang="en-US" dirty="0">
                <a:hlinkClick r:id="rId5">
                  <a:extLst>
                    <a:ext uri="{A12FA001-AC4F-418D-AE19-62706E023703}">
                      <ahyp:hlinkClr xmlns:ahyp="http://schemas.microsoft.com/office/drawing/2018/hyperlinkcolor" val="tx"/>
                    </a:ext>
                  </a:extLst>
                </a:hlinkClick>
              </a:rPr>
              <a:t>/items/510d47dc-4746-a3d9-e040-e00a18064a99</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a:endParaRPr>
          </a:p>
          <a:p>
            <a:pPr>
              <a:defRPr/>
            </a:pPr>
            <a:r>
              <a:rPr lang="en-US" dirty="0">
                <a:latin typeface="Calibri"/>
              </a:rPr>
              <a:t>nypl494756</a:t>
            </a:r>
          </a:p>
        </p:txBody>
      </p:sp>
      <p:sp>
        <p:nvSpPr>
          <p:cNvPr id="4" name="Slide Number Placeholder 3"/>
          <p:cNvSpPr>
            <a:spLocks noGrp="1"/>
          </p:cNvSpPr>
          <p:nvPr>
            <p:ph type="sldNum" sz="quarter" idx="10"/>
          </p:nvPr>
        </p:nvSpPr>
        <p:spPr/>
        <p:txBody>
          <a:bodyPr/>
          <a:lstStyle/>
          <a:p>
            <a:fld id="{4E4946A3-FD68-4E77-9DEF-1E7536A4AD96}" type="slidenum">
              <a:rPr lang="en-US" smtClean="0"/>
              <a:t>164</a:t>
            </a:fld>
            <a:endParaRPr lang="en-US"/>
          </a:p>
        </p:txBody>
      </p:sp>
    </p:spTree>
    <p:extLst>
      <p:ext uri="{BB962C8B-B14F-4D97-AF65-F5344CB8AC3E}">
        <p14:creationId xmlns:p14="http://schemas.microsoft.com/office/powerpoint/2010/main" val="346598026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mj-lt"/>
              </a:rPr>
              <a:t>tb010703234</a:t>
            </a:r>
          </a:p>
        </p:txBody>
      </p:sp>
      <p:sp>
        <p:nvSpPr>
          <p:cNvPr id="4" name="Slide Number Placeholder 3"/>
          <p:cNvSpPr>
            <a:spLocks noGrp="1"/>
          </p:cNvSpPr>
          <p:nvPr>
            <p:ph type="sldNum" sz="quarter" idx="10"/>
          </p:nvPr>
        </p:nvSpPr>
        <p:spPr/>
        <p:txBody>
          <a:bodyPr/>
          <a:lstStyle/>
          <a:p>
            <a:fld id="{4E4946A3-FD68-4E77-9DEF-1E7536A4AD96}" type="slidenum">
              <a:rPr lang="en-US" smtClean="0"/>
              <a:t>165</a:t>
            </a:fld>
            <a:endParaRPr lang="en-US"/>
          </a:p>
        </p:txBody>
      </p:sp>
    </p:spTree>
    <p:extLst>
      <p:ext uri="{BB962C8B-B14F-4D97-AF65-F5344CB8AC3E}">
        <p14:creationId xmlns:p14="http://schemas.microsoft.com/office/powerpoint/2010/main" val="323159285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adr090512229</a:t>
            </a:r>
          </a:p>
        </p:txBody>
      </p:sp>
      <p:sp>
        <p:nvSpPr>
          <p:cNvPr id="4" name="Slide Number Placeholder 3"/>
          <p:cNvSpPr>
            <a:spLocks noGrp="1"/>
          </p:cNvSpPr>
          <p:nvPr>
            <p:ph type="sldNum" sz="quarter" idx="10"/>
          </p:nvPr>
        </p:nvSpPr>
        <p:spPr/>
        <p:txBody>
          <a:bodyPr/>
          <a:lstStyle/>
          <a:p>
            <a:fld id="{4E4946A3-FD68-4E77-9DEF-1E7536A4AD96}" type="slidenum">
              <a:rPr lang="en-US" smtClean="0"/>
              <a:t>166</a:t>
            </a:fld>
            <a:endParaRPr lang="en-US"/>
          </a:p>
        </p:txBody>
      </p:sp>
    </p:spTree>
    <p:extLst>
      <p:ext uri="{BB962C8B-B14F-4D97-AF65-F5344CB8AC3E}">
        <p14:creationId xmlns:p14="http://schemas.microsoft.com/office/powerpoint/2010/main" val="255254922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By listing the subjugation of these five</a:t>
            </a:r>
            <a:r>
              <a:rPr lang="en-US" baseline="0" dirty="0"/>
              <a:t> of the seven nations of Canaan (cf. Josh 3:10), </a:t>
            </a:r>
            <a:r>
              <a:rPr lang="en-US" dirty="0"/>
              <a:t>1</a:t>
            </a:r>
            <a:r>
              <a:rPr lang="en-US" baseline="0" dirty="0"/>
              <a:t> Kings 9:21-22 seems to be claiming that the conquest of Canaan, which was started under Joshua, was (finally) completed. </a:t>
            </a:r>
            <a:r>
              <a:rPr lang="en-US" dirty="0"/>
              <a:t>The biblical Joshua is still revered in modern Israel, as shown by this sign of a street named in his honor. The description of Joshua on the sign, translated from Hebrew, reads “Commander of the armies of the sons of Israel, leader of the people after Moses.” This street is located near </a:t>
            </a:r>
            <a:r>
              <a:rPr lang="en-US" dirty="0" err="1"/>
              <a:t>Emek</a:t>
            </a:r>
            <a:r>
              <a:rPr lang="en-US" dirty="0"/>
              <a:t> </a:t>
            </a:r>
            <a:r>
              <a:rPr lang="en-US" dirty="0" err="1"/>
              <a:t>Refaim</a:t>
            </a:r>
            <a:r>
              <a:rPr lang="en-US" dirty="0"/>
              <a:t> Street, southwest of the Old City, in the German Colony neighborhood.</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tb040605745</a:t>
            </a:r>
          </a:p>
        </p:txBody>
      </p:sp>
      <p:sp>
        <p:nvSpPr>
          <p:cNvPr id="4" name="Slide Number Placeholder 3"/>
          <p:cNvSpPr>
            <a:spLocks noGrp="1"/>
          </p:cNvSpPr>
          <p:nvPr>
            <p:ph type="sldNum" sz="quarter" idx="10"/>
          </p:nvPr>
        </p:nvSpPr>
        <p:spPr/>
        <p:txBody>
          <a:bodyPr/>
          <a:lstStyle/>
          <a:p>
            <a:fld id="{4E4946A3-FD68-4E77-9DEF-1E7536A4AD96}" type="slidenum">
              <a:rPr lang="en-US" smtClean="0"/>
              <a:t>167</a:t>
            </a:fld>
            <a:endParaRPr lang="en-US"/>
          </a:p>
        </p:txBody>
      </p:sp>
    </p:spTree>
    <p:extLst>
      <p:ext uri="{BB962C8B-B14F-4D97-AF65-F5344CB8AC3E}">
        <p14:creationId xmlns:p14="http://schemas.microsoft.com/office/powerpoint/2010/main" val="250286729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Calibri"/>
              </a:rPr>
              <a:t>This relief depicts men transporting large coils</a:t>
            </a:r>
            <a:r>
              <a:rPr lang="en-US" baseline="0" dirty="0">
                <a:solidFill>
                  <a:srgbClr val="000000"/>
                </a:solidFill>
                <a:latin typeface="Calibri"/>
              </a:rPr>
              <a:t> of rope and rollers on a cart, indicating that they are part of a workgroup involved with moving heavy stones or timber. This is the kind of forced labor in which the non-Israelites may have been employed. This relief comes from the palace of Sennacherib at Nineveh. It was photographed at the </a:t>
            </a:r>
            <a:r>
              <a:rPr lang="en-US" dirty="0">
                <a:solidFill>
                  <a:srgbClr val="000000"/>
                </a:solidFill>
                <a:latin typeface="Calibri"/>
              </a:rPr>
              <a:t>British Museum.</a:t>
            </a:r>
            <a:endParaRPr lang="en-US" dirty="0"/>
          </a:p>
          <a:p>
            <a:endParaRPr lang="en-US" dirty="0">
              <a:solidFill>
                <a:srgbClr val="000000"/>
              </a:solidFill>
              <a:latin typeface="Calibri"/>
            </a:endParaRPr>
          </a:p>
          <a:p>
            <a:r>
              <a:rPr lang="en-US" dirty="0"/>
              <a:t>adr1805195435</a:t>
            </a:r>
          </a:p>
        </p:txBody>
      </p:sp>
      <p:sp>
        <p:nvSpPr>
          <p:cNvPr id="4" name="Slide Number Placeholder 3"/>
          <p:cNvSpPr>
            <a:spLocks noGrp="1"/>
          </p:cNvSpPr>
          <p:nvPr>
            <p:ph type="sldNum" sz="quarter" idx="10"/>
          </p:nvPr>
        </p:nvSpPr>
        <p:spPr/>
        <p:txBody>
          <a:bodyPr/>
          <a:lstStyle/>
          <a:p>
            <a:fld id="{4E4946A3-FD68-4E77-9DEF-1E7536A4AD96}" type="slidenum">
              <a:rPr lang="en-US" smtClean="0"/>
              <a:t>168</a:t>
            </a:fld>
            <a:endParaRPr lang="en-US"/>
          </a:p>
        </p:txBody>
      </p:sp>
    </p:spTree>
    <p:extLst>
      <p:ext uri="{BB962C8B-B14F-4D97-AF65-F5344CB8AC3E}">
        <p14:creationId xmlns:p14="http://schemas.microsoft.com/office/powerpoint/2010/main" val="164137037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relief also comes from the palace of Sennacherib at Nineveh and shows workmen with similar equipment.</a:t>
            </a:r>
            <a:r>
              <a:rPr lang="en-US" baseline="0" dirty="0"/>
              <a:t> It was photographed at the </a:t>
            </a:r>
            <a:r>
              <a:rPr lang="en-US" dirty="0"/>
              <a:t>Vatican Museums.</a:t>
            </a:r>
          </a:p>
          <a:p>
            <a:endParaRPr lang="en-US" dirty="0"/>
          </a:p>
          <a:p>
            <a:r>
              <a:rPr lang="en-US" dirty="0"/>
              <a:t>tb0512176433</a:t>
            </a:r>
          </a:p>
        </p:txBody>
      </p:sp>
      <p:sp>
        <p:nvSpPr>
          <p:cNvPr id="4" name="Slide Number Placeholder 3"/>
          <p:cNvSpPr>
            <a:spLocks noGrp="1"/>
          </p:cNvSpPr>
          <p:nvPr>
            <p:ph type="sldNum" sz="quarter" idx="10"/>
          </p:nvPr>
        </p:nvSpPr>
        <p:spPr/>
        <p:txBody>
          <a:bodyPr/>
          <a:lstStyle/>
          <a:p>
            <a:fld id="{4E4946A3-FD68-4E77-9DEF-1E7536A4AD96}" type="slidenum">
              <a:rPr lang="en-US" smtClean="0"/>
              <a:t>169</a:t>
            </a:fld>
            <a:endParaRPr lang="en-US"/>
          </a:p>
        </p:txBody>
      </p:sp>
    </p:spTree>
    <p:extLst>
      <p:ext uri="{BB962C8B-B14F-4D97-AF65-F5344CB8AC3E}">
        <p14:creationId xmlns:p14="http://schemas.microsoft.com/office/powerpoint/2010/main" val="1641370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statue was photographed at the Louvre Museum.</a:t>
            </a:r>
          </a:p>
          <a:p>
            <a:endParaRPr lang="en-US" baseline="0" dirty="0"/>
          </a:p>
          <a:p>
            <a:r>
              <a:rPr lang="en-US" dirty="0"/>
              <a:t>tb0928195858</a:t>
            </a:r>
          </a:p>
        </p:txBody>
      </p:sp>
      <p:sp>
        <p:nvSpPr>
          <p:cNvPr id="4" name="Slide Number Placeholder 3"/>
          <p:cNvSpPr>
            <a:spLocks noGrp="1"/>
          </p:cNvSpPr>
          <p:nvPr>
            <p:ph type="sldNum" sz="quarter" idx="10"/>
          </p:nvPr>
        </p:nvSpPr>
        <p:spPr/>
        <p:txBody>
          <a:bodyPr/>
          <a:lstStyle/>
          <a:p>
            <a:fld id="{4E4946A3-FD68-4E77-9DEF-1E7536A4AD96}" type="slidenum">
              <a:rPr lang="en-US" smtClean="0"/>
              <a:t>17</a:t>
            </a:fld>
            <a:endParaRPr lang="en-US"/>
          </a:p>
        </p:txBody>
      </p:sp>
    </p:spTree>
    <p:extLst>
      <p:ext uri="{BB962C8B-B14F-4D97-AF65-F5344CB8AC3E}">
        <p14:creationId xmlns:p14="http://schemas.microsoft.com/office/powerpoint/2010/main" val="109964818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illustration comes from Sir Austen Henry Layard, </a:t>
            </a:r>
            <a:r>
              <a:rPr lang="en-US" i="1" dirty="0"/>
              <a:t>Second Series of the Monuments of Nineveh</a:t>
            </a:r>
            <a:r>
              <a:rPr lang="en-US" dirty="0"/>
              <a:t>, published in 1853. Public domain, from The New York Public Library, </a:t>
            </a:r>
            <a:r>
              <a:rPr lang="en-US" dirty="0">
                <a:hlinkClick r:id="rId3">
                  <a:extLst>
                    <a:ext uri="{A12FA001-AC4F-418D-AE19-62706E023703}">
                      <ahyp:hlinkClr xmlns:ahyp="http://schemas.microsoft.com/office/drawing/2018/hyperlinkcolor" val="tx"/>
                    </a:ext>
                  </a:extLst>
                </a:hlinkClick>
              </a:rPr>
              <a:t>http://digitalcollections.nypl.org/items/510d47dc-472e-a3d9-e040-e00a18064a99</a:t>
            </a:r>
            <a:endParaRPr lang="en-US" dirty="0"/>
          </a:p>
          <a:p>
            <a:endParaRPr lang="en-US" dirty="0"/>
          </a:p>
          <a:p>
            <a:r>
              <a:rPr lang="en-US" dirty="0"/>
              <a:t>nypl494732</a:t>
            </a:r>
          </a:p>
        </p:txBody>
      </p:sp>
      <p:sp>
        <p:nvSpPr>
          <p:cNvPr id="4" name="Slide Number Placeholder 3"/>
          <p:cNvSpPr>
            <a:spLocks noGrp="1"/>
          </p:cNvSpPr>
          <p:nvPr>
            <p:ph type="sldNum" sz="quarter" idx="10"/>
          </p:nvPr>
        </p:nvSpPr>
        <p:spPr/>
        <p:txBody>
          <a:bodyPr/>
          <a:lstStyle/>
          <a:p>
            <a:fld id="{4E4946A3-FD68-4E77-9DEF-1E7536A4AD96}" type="slidenum">
              <a:rPr lang="en-US" smtClean="0"/>
              <a:t>170</a:t>
            </a:fld>
            <a:endParaRPr lang="en-US"/>
          </a:p>
        </p:txBody>
      </p:sp>
    </p:spTree>
    <p:extLst>
      <p:ext uri="{BB962C8B-B14F-4D97-AF65-F5344CB8AC3E}">
        <p14:creationId xmlns:p14="http://schemas.microsoft.com/office/powerpoint/2010/main" val="164137037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relief comes from the west side of the Outer Citadel Gate. It was photographed at the </a:t>
            </a:r>
            <a:r>
              <a:rPr lang="en-US" dirty="0"/>
              <a:t>Istanbul Museum of the Ancient Orient.</a:t>
            </a:r>
          </a:p>
          <a:p>
            <a:endParaRPr lang="en-US" dirty="0"/>
          </a:p>
          <a:p>
            <a:r>
              <a:rPr lang="en-US" dirty="0"/>
              <a:t>adr1006065268</a:t>
            </a:r>
          </a:p>
        </p:txBody>
      </p:sp>
      <p:sp>
        <p:nvSpPr>
          <p:cNvPr id="4" name="Slide Number Placeholder 3"/>
          <p:cNvSpPr>
            <a:spLocks noGrp="1"/>
          </p:cNvSpPr>
          <p:nvPr>
            <p:ph type="sldNum" sz="quarter" idx="10"/>
          </p:nvPr>
        </p:nvSpPr>
        <p:spPr/>
        <p:txBody>
          <a:bodyPr/>
          <a:lstStyle/>
          <a:p>
            <a:fld id="{4E4946A3-FD68-4E77-9DEF-1E7536A4AD96}" type="slidenum">
              <a:rPr lang="en-US" smtClean="0"/>
              <a:t>171</a:t>
            </a:fld>
            <a:endParaRPr lang="en-US"/>
          </a:p>
        </p:txBody>
      </p:sp>
    </p:spTree>
    <p:extLst>
      <p:ext uri="{BB962C8B-B14F-4D97-AF65-F5344CB8AC3E}">
        <p14:creationId xmlns:p14="http://schemas.microsoft.com/office/powerpoint/2010/main" val="296961752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Horses were a prized military commodity during</a:t>
            </a:r>
            <a:r>
              <a:rPr lang="en-US" baseline="0" dirty="0"/>
              <a:t> the Iron Age. This relief was photographed at the </a:t>
            </a:r>
            <a:r>
              <a:rPr lang="en-US" dirty="0"/>
              <a:t>British Museum.</a:t>
            </a:r>
          </a:p>
          <a:p>
            <a:endParaRPr lang="en-US" dirty="0"/>
          </a:p>
          <a:p>
            <a:r>
              <a:rPr lang="en-US" dirty="0"/>
              <a:t>tb0929197047</a:t>
            </a:r>
          </a:p>
        </p:txBody>
      </p:sp>
      <p:sp>
        <p:nvSpPr>
          <p:cNvPr id="4" name="Slide Number Placeholder 3"/>
          <p:cNvSpPr>
            <a:spLocks noGrp="1"/>
          </p:cNvSpPr>
          <p:nvPr>
            <p:ph type="sldNum" sz="quarter" idx="10"/>
          </p:nvPr>
        </p:nvSpPr>
        <p:spPr/>
        <p:txBody>
          <a:bodyPr/>
          <a:lstStyle/>
          <a:p>
            <a:fld id="{4E4946A3-FD68-4E77-9DEF-1E7536A4AD96}" type="slidenum">
              <a:rPr lang="en-US" smtClean="0"/>
              <a:t>172</a:t>
            </a:fld>
            <a:endParaRPr lang="en-US"/>
          </a:p>
        </p:txBody>
      </p:sp>
    </p:spTree>
    <p:extLst>
      <p:ext uri="{BB962C8B-B14F-4D97-AF65-F5344CB8AC3E}">
        <p14:creationId xmlns:p14="http://schemas.microsoft.com/office/powerpoint/2010/main" val="68253993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clay figurine of a horse</a:t>
            </a:r>
            <a:r>
              <a:rPr lang="en-US" baseline="0" dirty="0"/>
              <a:t> was photographed at the </a:t>
            </a:r>
            <a:r>
              <a:rPr lang="en-US" dirty="0"/>
              <a:t>Terra Sancta Museum in Jerusalem.</a:t>
            </a:r>
          </a:p>
          <a:p>
            <a:endParaRPr lang="en-US" dirty="0"/>
          </a:p>
          <a:p>
            <a:r>
              <a:rPr lang="en-US" dirty="0"/>
              <a:t>mjb1903031734</a:t>
            </a:r>
            <a:endParaRPr lang="en-US" dirty="0">
              <a:solidFill>
                <a:srgbClr val="000000"/>
              </a:solidFill>
              <a:latin typeface="Calibri"/>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173</a:t>
            </a:fld>
            <a:endParaRPr lang="en-US"/>
          </a:p>
        </p:txBody>
      </p:sp>
    </p:spTree>
    <p:extLst>
      <p:ext uri="{BB962C8B-B14F-4D97-AF65-F5344CB8AC3E}">
        <p14:creationId xmlns:p14="http://schemas.microsoft.com/office/powerpoint/2010/main" val="220734995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display was photographed</a:t>
            </a:r>
            <a:r>
              <a:rPr lang="en-US" baseline="0" dirty="0"/>
              <a:t> at the Israel Museum</a:t>
            </a:r>
            <a:r>
              <a:rPr lang="en-US" dirty="0"/>
              <a:t>.</a:t>
            </a:r>
          </a:p>
          <a:p>
            <a:endParaRPr lang="en-US" dirty="0"/>
          </a:p>
          <a:p>
            <a:r>
              <a:rPr lang="en-US" dirty="0"/>
              <a:t>tb032014330</a:t>
            </a:r>
            <a:endParaRPr lang="en-US" dirty="0">
              <a:solidFill>
                <a:srgbClr val="000000"/>
              </a:solidFill>
              <a:latin typeface="Calibri"/>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174</a:t>
            </a:fld>
            <a:endParaRPr lang="en-US"/>
          </a:p>
        </p:txBody>
      </p:sp>
    </p:spTree>
    <p:extLst>
      <p:ext uri="{BB962C8B-B14F-4D97-AF65-F5344CB8AC3E}">
        <p14:creationId xmlns:p14="http://schemas.microsoft.com/office/powerpoint/2010/main" val="220734995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scene is part of a long</a:t>
            </a:r>
            <a:r>
              <a:rPr lang="en-US" baseline="0" dirty="0"/>
              <a:t> relief that appears on the throne dais of the Assyrian king Shalmaneser III. The king is shown taller than the other figures; he grasps the top of his bow with one hand and holds two arrows in the other. Facing him is </a:t>
            </a:r>
            <a:r>
              <a:rPr lang="en-US" dirty="0" err="1"/>
              <a:t>Musallim-Marduk</a:t>
            </a:r>
            <a:r>
              <a:rPr lang="en-US" dirty="0"/>
              <a:t>, son of </a:t>
            </a:r>
            <a:r>
              <a:rPr lang="en-US" dirty="0" err="1"/>
              <a:t>Ukani</a:t>
            </a:r>
            <a:r>
              <a:rPr lang="en-US" dirty="0"/>
              <a:t>, a Chaldean who has brought tribute to Shalmaneser. This relie</a:t>
            </a:r>
            <a:r>
              <a:rPr lang="en-US" baseline="0" dirty="0"/>
              <a:t>f was photographed at the Iraq Museum in Baghdad.</a:t>
            </a:r>
            <a:r>
              <a:rPr lang="en-US" dirty="0"/>
              <a:t> This image comes from Osama </a:t>
            </a:r>
            <a:r>
              <a:rPr lang="en-US" dirty="0" err="1"/>
              <a:t>Shukir</a:t>
            </a:r>
            <a:r>
              <a:rPr lang="en-US" dirty="0"/>
              <a:t> Muhammed Amin and is licensed under</a:t>
            </a:r>
            <a:r>
              <a:rPr lang="en-US" baseline="0" dirty="0"/>
              <a:t> </a:t>
            </a:r>
            <a:r>
              <a:rPr lang="en-US" dirty="0"/>
              <a:t>CC BY-SA 4.0, via Wikimedia Commons: https://commons.wikimedia.org/wiki/File:Shalmaneser_III,_detail,_south_face,_west_end,_Throne_Dais_of_Shalmaneser_III_from_Nimrud,_Iraq.jpg.</a:t>
            </a:r>
          </a:p>
          <a:p>
            <a:endParaRPr lang="en-US" dirty="0"/>
          </a:p>
          <a:p>
            <a:r>
              <a:rPr lang="en-US" dirty="0"/>
              <a:t>wiki031420191150261962845</a:t>
            </a:r>
          </a:p>
        </p:txBody>
      </p:sp>
      <p:sp>
        <p:nvSpPr>
          <p:cNvPr id="4" name="Slide Number Placeholder 3"/>
          <p:cNvSpPr>
            <a:spLocks noGrp="1"/>
          </p:cNvSpPr>
          <p:nvPr>
            <p:ph type="sldNum" sz="quarter" idx="10"/>
          </p:nvPr>
        </p:nvSpPr>
        <p:spPr/>
        <p:txBody>
          <a:bodyPr/>
          <a:lstStyle/>
          <a:p>
            <a:fld id="{4E4946A3-FD68-4E77-9DEF-1E7536A4AD96}" type="slidenum">
              <a:rPr lang="en-US" smtClean="0"/>
              <a:t>175</a:t>
            </a:fld>
            <a:endParaRPr lang="en-US"/>
          </a:p>
        </p:txBody>
      </p:sp>
    </p:spTree>
    <p:extLst>
      <p:ext uri="{BB962C8B-B14F-4D97-AF65-F5344CB8AC3E}">
        <p14:creationId xmlns:p14="http://schemas.microsoft.com/office/powerpoint/2010/main" val="3920448977"/>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rPr>
              <a:t>This illustration comes from Sir Austen Henry Layard, </a:t>
            </a:r>
            <a:r>
              <a:rPr lang="en-US" i="1" dirty="0">
                <a:latin typeface="Calibri"/>
              </a:rPr>
              <a:t>Second Series of the Monuments of Nineveh</a:t>
            </a:r>
            <a:r>
              <a:rPr lang="en-US" dirty="0">
                <a:latin typeface="Calibri"/>
              </a:rPr>
              <a:t>, published in 1853. Public domain, from The New York Public Library, </a:t>
            </a:r>
            <a:r>
              <a:rPr lang="en-US" dirty="0">
                <a:latin typeface="Calibri"/>
                <a:hlinkClick r:id="rId3">
                  <a:extLst>
                    <a:ext uri="{A12FA001-AC4F-418D-AE19-62706E023703}">
                      <ahyp:hlinkClr xmlns:ahyp="http://schemas.microsoft.com/office/drawing/2018/hyperlinkcolor" val="tx"/>
                    </a:ext>
                  </a:extLst>
                </a:hlinkClick>
              </a:rPr>
              <a:t>http</a:t>
            </a:r>
            <a:r>
              <a:rPr lang="en-US" dirty="0">
                <a:hlinkClick r:id="rId3">
                  <a:extLst>
                    <a:ext uri="{A12FA001-AC4F-418D-AE19-62706E023703}">
                      <ahyp:hlinkClr xmlns:ahyp="http://schemas.microsoft.com/office/drawing/2018/hyperlinkcolor" val="tx"/>
                    </a:ext>
                  </a:extLst>
                </a:hlinkClick>
              </a:rPr>
              <a:t>://digitalcollections.nypl.org/items/510d47dc-472c-a3d9-e040-e00a18064a99</a:t>
            </a:r>
            <a:endParaRPr lang="en-US" dirty="0"/>
          </a:p>
          <a:p>
            <a:endParaRPr lang="en-US" dirty="0">
              <a:latin typeface="Calibri"/>
            </a:endParaRPr>
          </a:p>
          <a:p>
            <a:r>
              <a:rPr lang="en-US" dirty="0"/>
              <a:t>nypl494730</a:t>
            </a:r>
          </a:p>
        </p:txBody>
      </p:sp>
      <p:sp>
        <p:nvSpPr>
          <p:cNvPr id="4" name="Slide Number Placeholder 3"/>
          <p:cNvSpPr>
            <a:spLocks noGrp="1"/>
          </p:cNvSpPr>
          <p:nvPr>
            <p:ph type="sldNum" sz="quarter" idx="10"/>
          </p:nvPr>
        </p:nvSpPr>
        <p:spPr/>
        <p:txBody>
          <a:bodyPr/>
          <a:lstStyle/>
          <a:p>
            <a:fld id="{4E4946A3-FD68-4E77-9DEF-1E7536A4AD96}" type="slidenum">
              <a:rPr lang="en-US" smtClean="0"/>
              <a:t>176</a:t>
            </a:fld>
            <a:endParaRPr lang="en-US"/>
          </a:p>
        </p:txBody>
      </p:sp>
    </p:spTree>
    <p:extLst>
      <p:ext uri="{BB962C8B-B14F-4D97-AF65-F5344CB8AC3E}">
        <p14:creationId xmlns:p14="http://schemas.microsoft.com/office/powerpoint/2010/main" val="164137037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name of the Egyptian princess is not given</a:t>
            </a:r>
            <a:r>
              <a:rPr lang="en-US" dirty="0"/>
              <a:t>. The Egyptian king shown here, Akhenaten,</a:t>
            </a:r>
            <a:r>
              <a:rPr lang="en-US" baseline="0" dirty="0"/>
              <a:t> was one of the few Pharaohs to depict his children (daughters) in relief. Pharaohs often married their daughters and sons to foreign rulers to make treaties. This relief was photographed at </a:t>
            </a:r>
            <a:r>
              <a:rPr lang="en-US" dirty="0">
                <a:latin typeface="+mn-lt"/>
              </a:rPr>
              <a:t>Berlin Egyptian Museum and Papyrus Collection.</a:t>
            </a:r>
            <a:r>
              <a:rPr lang="en-US" dirty="0"/>
              <a:t> This image comes from Neoclassicism Enthusiast and is licensed under CC BY-SA 4.0, via Wikimedia Commons: https://commons.wikimedia.org/wiki/File:Relief_depicting_Akhenaton_and_Nefertiti_with_three_of_their_daughters_under_the_rays_of_Aton_01_(cropped).jpg.</a:t>
            </a:r>
          </a:p>
          <a:p>
            <a:endParaRPr lang="en-US" dirty="0"/>
          </a:p>
          <a:p>
            <a:r>
              <a:rPr lang="en-US" dirty="0"/>
              <a:t>wiki122020141613388239</a:t>
            </a:r>
          </a:p>
        </p:txBody>
      </p:sp>
      <p:sp>
        <p:nvSpPr>
          <p:cNvPr id="4" name="Slide Number Placeholder 3"/>
          <p:cNvSpPr>
            <a:spLocks noGrp="1"/>
          </p:cNvSpPr>
          <p:nvPr>
            <p:ph type="sldNum" sz="quarter" idx="10"/>
          </p:nvPr>
        </p:nvSpPr>
        <p:spPr/>
        <p:txBody>
          <a:bodyPr/>
          <a:lstStyle/>
          <a:p>
            <a:fld id="{4E4946A3-FD68-4E77-9DEF-1E7536A4AD96}" type="slidenum">
              <a:rPr lang="en-US" smtClean="0"/>
              <a:t>177</a:t>
            </a:fld>
            <a:endParaRPr lang="en-US"/>
          </a:p>
        </p:txBody>
      </p:sp>
    </p:spTree>
    <p:extLst>
      <p:ext uri="{BB962C8B-B14F-4D97-AF65-F5344CB8AC3E}">
        <p14:creationId xmlns:p14="http://schemas.microsoft.com/office/powerpoint/2010/main" val="605438652"/>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account of</a:t>
            </a:r>
            <a:r>
              <a:rPr lang="en-US" baseline="0" dirty="0"/>
              <a:t> Solomon taking an Egyptian princess as a wife is given in 1 Kings 3:1. </a:t>
            </a:r>
            <a:r>
              <a:rPr lang="en-US" dirty="0"/>
              <a:t>This image comes from the Brooklyn Museum and is in the public domain. Source: https://www.brooklynmuseum.org/opencollection/objects/124818</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bmny124818</a:t>
            </a:r>
          </a:p>
        </p:txBody>
      </p:sp>
      <p:sp>
        <p:nvSpPr>
          <p:cNvPr id="4" name="Slide Number Placeholder 3"/>
          <p:cNvSpPr>
            <a:spLocks noGrp="1"/>
          </p:cNvSpPr>
          <p:nvPr>
            <p:ph type="sldNum" sz="quarter" idx="10"/>
          </p:nvPr>
        </p:nvSpPr>
        <p:spPr/>
        <p:txBody>
          <a:bodyPr/>
          <a:lstStyle/>
          <a:p>
            <a:fld id="{4E4946A3-FD68-4E77-9DEF-1E7536A4AD96}" type="slidenum">
              <a:rPr lang="en-US" smtClean="0"/>
              <a:t>178</a:t>
            </a:fld>
            <a:endParaRPr lang="en-US"/>
          </a:p>
        </p:txBody>
      </p:sp>
    </p:spTree>
    <p:extLst>
      <p:ext uri="{BB962C8B-B14F-4D97-AF65-F5344CB8AC3E}">
        <p14:creationId xmlns:p14="http://schemas.microsoft.com/office/powerpoint/2010/main" val="160647918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Solomon’s palace complex, which included a house specifically for his Egyptian wife, was probably located between the old palace of David and the newly built temple. The straight-line distance between these is only about 500 yards (460 m), so the distance of this move was not great. Neither the size nor the exact location of Solomon’s palace and the house of Pharaoh’s daughter is known. The model shown here is perhaps as good a guess as any that can be made with our present knowledge. It seems that the importance of the move was largely to remove her from the old residence of David because of the fact that the ark of God had once been there (2 Chr 8:11). This model was photographed at the Bible Lands Museum in Jerusalem. The next slide includes labels.</a:t>
            </a:r>
          </a:p>
          <a:p>
            <a:endParaRPr lang="en-US" baseline="0" dirty="0"/>
          </a:p>
          <a:p>
            <a:r>
              <a:rPr lang="en-US" dirty="0"/>
              <a:t>mjb1904257009</a:t>
            </a:r>
          </a:p>
        </p:txBody>
      </p:sp>
      <p:sp>
        <p:nvSpPr>
          <p:cNvPr id="4" name="Slide Number Placeholder 3"/>
          <p:cNvSpPr>
            <a:spLocks noGrp="1"/>
          </p:cNvSpPr>
          <p:nvPr>
            <p:ph type="sldNum" sz="quarter" idx="10"/>
          </p:nvPr>
        </p:nvSpPr>
        <p:spPr/>
        <p:txBody>
          <a:bodyPr/>
          <a:lstStyle/>
          <a:p>
            <a:fld id="{4E4946A3-FD68-4E77-9DEF-1E7536A4AD96}" type="slidenum">
              <a:rPr lang="en-US" smtClean="0"/>
              <a:t>179</a:t>
            </a:fld>
            <a:endParaRPr lang="en-US"/>
          </a:p>
        </p:txBody>
      </p:sp>
    </p:spTree>
    <p:extLst>
      <p:ext uri="{BB962C8B-B14F-4D97-AF65-F5344CB8AC3E}">
        <p14:creationId xmlns:p14="http://schemas.microsoft.com/office/powerpoint/2010/main" val="3438039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stele depicts the Canaanite storm god Hadad standing on a bull and grasping lightning</a:t>
            </a:r>
            <a:r>
              <a:rPr lang="en-US" baseline="0" dirty="0"/>
              <a:t> bolts in both hands. It</a:t>
            </a:r>
            <a:r>
              <a:rPr lang="en-US" dirty="0"/>
              <a:t> dates to the reign of the Assyrian king Tiglath-pileser III (745–727 BC). </a:t>
            </a:r>
            <a:r>
              <a:rPr lang="en-US" dirty="0" err="1"/>
              <a:t>Arslan</a:t>
            </a:r>
            <a:r>
              <a:rPr lang="en-US" dirty="0"/>
              <a:t> Tash, ancient </a:t>
            </a:r>
            <a:r>
              <a:rPr lang="en-US" dirty="0" err="1"/>
              <a:t>Hadātu</a:t>
            </a:r>
            <a:r>
              <a:rPr lang="en-US" dirty="0"/>
              <a:t>, is an archaeological site in northern Syria, about 19 miles (30 km) east of Carchemish and the Euphrates. The stele was photographed at the Louvre Museum.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tb060408583</a:t>
            </a:r>
          </a:p>
        </p:txBody>
      </p:sp>
      <p:sp>
        <p:nvSpPr>
          <p:cNvPr id="4" name="Slide Number Placeholder 3"/>
          <p:cNvSpPr>
            <a:spLocks noGrp="1"/>
          </p:cNvSpPr>
          <p:nvPr>
            <p:ph type="sldNum" sz="quarter" idx="10"/>
          </p:nvPr>
        </p:nvSpPr>
        <p:spPr/>
        <p:txBody>
          <a:bodyPr/>
          <a:lstStyle/>
          <a:p>
            <a:fld id="{4E4946A3-FD68-4E77-9DEF-1E7536A4AD96}" type="slidenum">
              <a:rPr lang="en-US" smtClean="0"/>
              <a:t>18</a:t>
            </a:fld>
            <a:endParaRPr lang="en-US"/>
          </a:p>
        </p:txBody>
      </p:sp>
    </p:spTree>
    <p:extLst>
      <p:ext uri="{BB962C8B-B14F-4D97-AF65-F5344CB8AC3E}">
        <p14:creationId xmlns:p14="http://schemas.microsoft.com/office/powerpoint/2010/main" val="189402736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Solomon’s palace complex, which included a house specifically for his Egyptian wife, was probably located between the old palace of David and the newly built temple. The straight-line distance between these is only about 500 yards (460 m), so the distance of this move was not great. Neither the size nor the exact location of Solomon’s palace and the house of Pharaoh’s daughter is known. The model shown here is perhaps as good a guess as any that can be made with our present knowledge. It seems that the importance of the move was largely to remove her from the old residence of David because of the fact that the ark of God had once been there (2 Chr 8:11). This model was photographed at the Bible Lands Museum in Jerusalem. </a:t>
            </a:r>
          </a:p>
          <a:p>
            <a:endParaRPr lang="en-US" baseline="0" dirty="0"/>
          </a:p>
          <a:p>
            <a:r>
              <a:rPr lang="en-US" dirty="0"/>
              <a:t>mjb1904257009</a:t>
            </a:r>
          </a:p>
        </p:txBody>
      </p:sp>
      <p:sp>
        <p:nvSpPr>
          <p:cNvPr id="4" name="Slide Number Placeholder 3"/>
          <p:cNvSpPr>
            <a:spLocks noGrp="1"/>
          </p:cNvSpPr>
          <p:nvPr>
            <p:ph type="sldNum" sz="quarter" idx="10"/>
          </p:nvPr>
        </p:nvSpPr>
        <p:spPr/>
        <p:txBody>
          <a:bodyPr/>
          <a:lstStyle/>
          <a:p>
            <a:fld id="{4E4946A3-FD68-4E77-9DEF-1E7536A4AD96}" type="slidenum">
              <a:rPr lang="en-US" smtClean="0"/>
              <a:t>180</a:t>
            </a:fld>
            <a:endParaRPr lang="en-US"/>
          </a:p>
        </p:txBody>
      </p:sp>
    </p:spTree>
    <p:extLst>
      <p:ext uri="{BB962C8B-B14F-4D97-AF65-F5344CB8AC3E}">
        <p14:creationId xmlns:p14="http://schemas.microsoft.com/office/powerpoint/2010/main" val="3438039790"/>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exact</a:t>
            </a:r>
            <a:r>
              <a:rPr lang="en-US" baseline="0" dirty="0"/>
              <a:t> nature of the “</a:t>
            </a:r>
            <a:r>
              <a:rPr lang="en-US" baseline="0" dirty="0" err="1"/>
              <a:t>Millo</a:t>
            </a:r>
            <a:r>
              <a:rPr lang="en-US" baseline="0" dirty="0"/>
              <a:t>” is uncertain. It is commonly thought to refer to some kind of terracing or retaining wall(s) along the steep eastern side of the City of David, which is the area on the center right in this photo. For additional discussion on this question, see the slides for 1 Kings 9:15 above.</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tb042306047</a:t>
            </a:r>
          </a:p>
        </p:txBody>
      </p:sp>
      <p:sp>
        <p:nvSpPr>
          <p:cNvPr id="4" name="Slide Number Placeholder 3"/>
          <p:cNvSpPr>
            <a:spLocks noGrp="1"/>
          </p:cNvSpPr>
          <p:nvPr>
            <p:ph type="sldNum" sz="quarter" idx="10"/>
          </p:nvPr>
        </p:nvSpPr>
        <p:spPr/>
        <p:txBody>
          <a:bodyPr/>
          <a:lstStyle/>
          <a:p>
            <a:fld id="{4E4946A3-FD68-4E77-9DEF-1E7536A4AD96}" type="slidenum">
              <a:rPr lang="en-US" smtClean="0"/>
              <a:t>181</a:t>
            </a:fld>
            <a:endParaRPr lang="en-US"/>
          </a:p>
        </p:txBody>
      </p:sp>
    </p:spTree>
    <p:extLst>
      <p:ext uri="{BB962C8B-B14F-4D97-AF65-F5344CB8AC3E}">
        <p14:creationId xmlns:p14="http://schemas.microsoft.com/office/powerpoint/2010/main" val="20552052"/>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relief was photographed at the British Museum.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tb0930198916</a:t>
            </a:r>
            <a:endParaRPr lang="en-US" baseline="0" dirty="0"/>
          </a:p>
        </p:txBody>
      </p:sp>
      <p:sp>
        <p:nvSpPr>
          <p:cNvPr id="4" name="Slide Number Placeholder 3"/>
          <p:cNvSpPr>
            <a:spLocks noGrp="1"/>
          </p:cNvSpPr>
          <p:nvPr>
            <p:ph type="sldNum" sz="quarter" idx="10"/>
          </p:nvPr>
        </p:nvSpPr>
        <p:spPr/>
        <p:txBody>
          <a:bodyPr/>
          <a:lstStyle/>
          <a:p>
            <a:fld id="{4E4946A3-FD68-4E77-9DEF-1E7536A4AD96}" type="slidenum">
              <a:rPr lang="en-US" smtClean="0"/>
              <a:t>182</a:t>
            </a:fld>
            <a:endParaRPr lang="en-US"/>
          </a:p>
        </p:txBody>
      </p:sp>
    </p:spTree>
    <p:extLst>
      <p:ext uri="{BB962C8B-B14F-4D97-AF65-F5344CB8AC3E}">
        <p14:creationId xmlns:p14="http://schemas.microsoft.com/office/powerpoint/2010/main" val="2255237816"/>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“three times a year” is a reference to the three high feasts—The Feast of Unleavened Bread/Passover (Pesach), Pentecost (Shavuot), and the Feast of Tabernacles (Sukkot). </a:t>
            </a:r>
            <a:r>
              <a:rPr lang="en-US" sz="1200" i="0" kern="1200" baseline="0" dirty="0">
                <a:solidFill>
                  <a:schemeClr val="tx1"/>
                </a:solidFill>
                <a:effectLst/>
                <a:latin typeface="+mn-lt"/>
                <a:ea typeface="+mn-ea"/>
                <a:cs typeface="+mn-cs"/>
              </a:rPr>
              <a:t>An editable version is included beneath the graphic for those who wish to modify it.</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solidFill>
                  <a:prstClr val="black"/>
                </a:solidFill>
              </a:rPr>
              <a:pPr/>
              <a:t>183</a:t>
            </a:fld>
            <a:endParaRPr lang="en-US">
              <a:solidFill>
                <a:prstClr val="black"/>
              </a:solidFill>
            </a:endParaRPr>
          </a:p>
        </p:txBody>
      </p:sp>
    </p:spTree>
    <p:extLst>
      <p:ext uri="{BB962C8B-B14F-4D97-AF65-F5344CB8AC3E}">
        <p14:creationId xmlns:p14="http://schemas.microsoft.com/office/powerpoint/2010/main" val="9568649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photo was taken when crowds were gathered during the priestly blessing given during Passover (Pesach).</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tb042605548</a:t>
            </a:r>
            <a:endParaRPr lang="en-US" baseline="0" dirty="0"/>
          </a:p>
        </p:txBody>
      </p:sp>
      <p:sp>
        <p:nvSpPr>
          <p:cNvPr id="4" name="Slide Number Placeholder 3"/>
          <p:cNvSpPr>
            <a:spLocks noGrp="1"/>
          </p:cNvSpPr>
          <p:nvPr>
            <p:ph type="sldNum" sz="quarter" idx="10"/>
          </p:nvPr>
        </p:nvSpPr>
        <p:spPr/>
        <p:txBody>
          <a:bodyPr/>
          <a:lstStyle/>
          <a:p>
            <a:fld id="{4E4946A3-FD68-4E77-9DEF-1E7536A4AD96}" type="slidenum">
              <a:rPr lang="en-US" smtClean="0"/>
              <a:t>184</a:t>
            </a:fld>
            <a:endParaRPr lang="en-US"/>
          </a:p>
        </p:txBody>
      </p:sp>
    </p:spTree>
    <p:extLst>
      <p:ext uri="{BB962C8B-B14F-4D97-AF65-F5344CB8AC3E}">
        <p14:creationId xmlns:p14="http://schemas.microsoft.com/office/powerpoint/2010/main" val="225523781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photo was taken at sunrise on Pentecost (Shavuot), which occurs fifty days after Passover. </a:t>
            </a:r>
          </a:p>
          <a:p>
            <a:endParaRPr lang="en-US" dirty="0"/>
          </a:p>
          <a:p>
            <a:r>
              <a:rPr lang="en-US" dirty="0"/>
              <a:t>tb060900204</a:t>
            </a:r>
          </a:p>
        </p:txBody>
      </p:sp>
      <p:sp>
        <p:nvSpPr>
          <p:cNvPr id="4" name="Slide Number Placeholder 3"/>
          <p:cNvSpPr>
            <a:spLocks noGrp="1"/>
          </p:cNvSpPr>
          <p:nvPr>
            <p:ph type="sldNum" sz="quarter" idx="10"/>
          </p:nvPr>
        </p:nvSpPr>
        <p:spPr/>
        <p:txBody>
          <a:bodyPr/>
          <a:lstStyle/>
          <a:p>
            <a:fld id="{4E4946A3-FD68-4E77-9DEF-1E7536A4AD96}" type="slidenum">
              <a:rPr lang="en-US" smtClean="0"/>
              <a:t>185</a:t>
            </a:fld>
            <a:endParaRPr lang="en-US"/>
          </a:p>
        </p:txBody>
      </p:sp>
    </p:spTree>
    <p:extLst>
      <p:ext uri="{BB962C8B-B14F-4D97-AF65-F5344CB8AC3E}">
        <p14:creationId xmlns:p14="http://schemas.microsoft.com/office/powerpoint/2010/main" val="2255237816"/>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photo was taken during the Feast of Tabernacles (Sukkot). The women’s section of the Western Wall is in the center of the photo; the men’s section is at the far left.</a:t>
            </a:r>
          </a:p>
          <a:p>
            <a:endParaRPr lang="en-US" baseline="0" dirty="0"/>
          </a:p>
          <a:p>
            <a:r>
              <a:rPr lang="en-US" dirty="0"/>
              <a:t>tb1009069619</a:t>
            </a:r>
          </a:p>
        </p:txBody>
      </p:sp>
      <p:sp>
        <p:nvSpPr>
          <p:cNvPr id="4" name="Slide Number Placeholder 3"/>
          <p:cNvSpPr>
            <a:spLocks noGrp="1"/>
          </p:cNvSpPr>
          <p:nvPr>
            <p:ph type="sldNum" sz="quarter" idx="10"/>
          </p:nvPr>
        </p:nvSpPr>
        <p:spPr/>
        <p:txBody>
          <a:bodyPr/>
          <a:lstStyle/>
          <a:p>
            <a:fld id="{4E4946A3-FD68-4E77-9DEF-1E7536A4AD96}" type="slidenum">
              <a:rPr lang="en-US" smtClean="0"/>
              <a:t>186</a:t>
            </a:fld>
            <a:endParaRPr lang="en-US"/>
          </a:p>
        </p:txBody>
      </p:sp>
    </p:spTree>
    <p:extLst>
      <p:ext uri="{BB962C8B-B14F-4D97-AF65-F5344CB8AC3E}">
        <p14:creationId xmlns:p14="http://schemas.microsoft.com/office/powerpoint/2010/main" val="2255237816"/>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early 26th</a:t>
            </a:r>
            <a:r>
              <a:rPr lang="en-US" baseline="0" dirty="0"/>
              <a:t> Dynasty </a:t>
            </a:r>
            <a:r>
              <a:rPr lang="en-US" dirty="0"/>
              <a:t>relief was photographed at the Brooklyn Museum.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adr1606021546r</a:t>
            </a:r>
          </a:p>
        </p:txBody>
      </p:sp>
      <p:sp>
        <p:nvSpPr>
          <p:cNvPr id="4" name="Slide Number Placeholder 3"/>
          <p:cNvSpPr>
            <a:spLocks noGrp="1"/>
          </p:cNvSpPr>
          <p:nvPr>
            <p:ph type="sldNum" sz="quarter" idx="10"/>
          </p:nvPr>
        </p:nvSpPr>
        <p:spPr/>
        <p:txBody>
          <a:bodyPr/>
          <a:lstStyle/>
          <a:p>
            <a:fld id="{4E4946A3-FD68-4E77-9DEF-1E7536A4AD96}" type="slidenum">
              <a:rPr lang="en-US" smtClean="0"/>
              <a:t>187</a:t>
            </a:fld>
            <a:endParaRPr lang="en-US"/>
          </a:p>
        </p:txBody>
      </p:sp>
    </p:spTree>
    <p:extLst>
      <p:ext uri="{BB962C8B-B14F-4D97-AF65-F5344CB8AC3E}">
        <p14:creationId xmlns:p14="http://schemas.microsoft.com/office/powerpoint/2010/main" val="226936256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Although this relief is a couple of centuries later than the time of Solomon, it is likely a good representation of the kind of ships he would have used. Note</a:t>
            </a:r>
            <a:r>
              <a:rPr lang="en-US" baseline="0" dirty="0"/>
              <a:t> that the ship is equipped with both a mast and oars. The prow is shaped like the head of a horse, and the stern is also a tall post. </a:t>
            </a:r>
            <a:r>
              <a:rPr lang="en-US" dirty="0"/>
              <a:t>This relief was photographed at the Louvre Museum.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tb0927194417</a:t>
            </a:r>
          </a:p>
        </p:txBody>
      </p:sp>
      <p:sp>
        <p:nvSpPr>
          <p:cNvPr id="4" name="Slide Number Placeholder 3"/>
          <p:cNvSpPr>
            <a:spLocks noGrp="1"/>
          </p:cNvSpPr>
          <p:nvPr>
            <p:ph type="sldNum" sz="quarter" idx="10"/>
          </p:nvPr>
        </p:nvSpPr>
        <p:spPr/>
        <p:txBody>
          <a:bodyPr/>
          <a:lstStyle/>
          <a:p>
            <a:fld id="{4E4946A3-FD68-4E77-9DEF-1E7536A4AD96}" type="slidenum">
              <a:rPr lang="en-US" smtClean="0"/>
              <a:t>188</a:t>
            </a:fld>
            <a:endParaRPr lang="en-US"/>
          </a:p>
        </p:txBody>
      </p:sp>
    </p:spTree>
    <p:extLst>
      <p:ext uri="{BB962C8B-B14F-4D97-AF65-F5344CB8AC3E}">
        <p14:creationId xmlns:p14="http://schemas.microsoft.com/office/powerpoint/2010/main" val="226936256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It is thought that this scene may depict Athena supervising the building of the Argo for Jason and the Argonauts. Although nearly a millennium later than the time of Solomon, there are also similarities in the methods of construction and use of the ships these periods. </a:t>
            </a:r>
            <a:r>
              <a:rPr lang="en-US" dirty="0"/>
              <a:t>This relief was photographed at the British Museum.</a:t>
            </a:r>
          </a:p>
          <a:p>
            <a:endParaRPr lang="en-US" dirty="0"/>
          </a:p>
          <a:p>
            <a:r>
              <a:rPr lang="en-US" dirty="0"/>
              <a:t>tb0929198026c</a:t>
            </a:r>
          </a:p>
        </p:txBody>
      </p:sp>
      <p:sp>
        <p:nvSpPr>
          <p:cNvPr id="4" name="Slide Number Placeholder 3"/>
          <p:cNvSpPr>
            <a:spLocks noGrp="1"/>
          </p:cNvSpPr>
          <p:nvPr>
            <p:ph type="sldNum" sz="quarter" idx="10"/>
          </p:nvPr>
        </p:nvSpPr>
        <p:spPr/>
        <p:txBody>
          <a:bodyPr/>
          <a:lstStyle/>
          <a:p>
            <a:fld id="{4E4946A3-FD68-4E77-9DEF-1E7536A4AD96}" type="slidenum">
              <a:rPr lang="en-US" smtClean="0"/>
              <a:t>189</a:t>
            </a:fld>
            <a:endParaRPr lang="en-US"/>
          </a:p>
        </p:txBody>
      </p:sp>
    </p:spTree>
    <p:extLst>
      <p:ext uri="{BB962C8B-B14F-4D97-AF65-F5344CB8AC3E}">
        <p14:creationId xmlns:p14="http://schemas.microsoft.com/office/powerpoint/2010/main" val="2269362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bronze figurine of a bull is a Canaanite symbol of fertility, sometimes associated with the worship of the storm god Baal. It was found at an open-air ritual site in the Israelite heartland, most likely built by Israelites. It is reminiscent of the golden calves installed at the worship centers of Dan and Bethel by the Israelite king Jeroboam I (1 Kgs 12:28-29). This figurine was photographed at the Israel Museum.</a:t>
            </a:r>
          </a:p>
          <a:p>
            <a:endParaRPr lang="en-US" dirty="0"/>
          </a:p>
          <a:p>
            <a:r>
              <a:rPr lang="en-US" dirty="0"/>
              <a:t>tb032014207</a:t>
            </a:r>
          </a:p>
        </p:txBody>
      </p:sp>
      <p:sp>
        <p:nvSpPr>
          <p:cNvPr id="4" name="Slide Number Placeholder 3"/>
          <p:cNvSpPr>
            <a:spLocks noGrp="1"/>
          </p:cNvSpPr>
          <p:nvPr>
            <p:ph type="sldNum" sz="quarter" idx="10"/>
          </p:nvPr>
        </p:nvSpPr>
        <p:spPr/>
        <p:txBody>
          <a:bodyPr/>
          <a:lstStyle/>
          <a:p>
            <a:fld id="{4E4946A3-FD68-4E77-9DEF-1E7536A4AD96}" type="slidenum">
              <a:rPr lang="en-US" smtClean="0"/>
              <a:t>19</a:t>
            </a:fld>
            <a:endParaRPr lang="en-US"/>
          </a:p>
        </p:txBody>
      </p:sp>
    </p:spTree>
    <p:extLst>
      <p:ext uri="{BB962C8B-B14F-4D97-AF65-F5344CB8AC3E}">
        <p14:creationId xmlns:p14="http://schemas.microsoft.com/office/powerpoint/2010/main" val="322800332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Solomon’s seafaring excursions may be compared to those of the Egyptian queen Hatshepsut, who sent ships to gather gold, incense, and exotic animals from Punt. This photo shows one of the ships, which is equipped with both a sail and oarsmen. It is loaded with crates that are being returned to Egypt. This photo was taken at the temple of Hatshepsut at </a:t>
            </a:r>
            <a:r>
              <a:rPr lang="en-US" baseline="0" dirty="0" err="1"/>
              <a:t>Deir</a:t>
            </a:r>
            <a:r>
              <a:rPr lang="en-US" baseline="0" dirty="0"/>
              <a:t> el-</a:t>
            </a:r>
            <a:r>
              <a:rPr lang="en-US" baseline="0" dirty="0" err="1"/>
              <a:t>Bahari</a:t>
            </a:r>
            <a:r>
              <a:rPr lang="en-US" baseline="0" dirty="0"/>
              <a:t>.</a:t>
            </a:r>
            <a:endParaRPr lang="en-US" dirty="0"/>
          </a:p>
          <a:p>
            <a:endParaRPr lang="en-US" dirty="0"/>
          </a:p>
          <a:p>
            <a:r>
              <a:rPr lang="en-US" dirty="0"/>
              <a:t>adr1603132714</a:t>
            </a:r>
          </a:p>
        </p:txBody>
      </p:sp>
      <p:sp>
        <p:nvSpPr>
          <p:cNvPr id="4" name="Slide Number Placeholder 3"/>
          <p:cNvSpPr>
            <a:spLocks noGrp="1"/>
          </p:cNvSpPr>
          <p:nvPr>
            <p:ph type="sldNum" sz="quarter" idx="10"/>
          </p:nvPr>
        </p:nvSpPr>
        <p:spPr/>
        <p:txBody>
          <a:bodyPr/>
          <a:lstStyle/>
          <a:p>
            <a:fld id="{4E4946A3-FD68-4E77-9DEF-1E7536A4AD96}" type="slidenum">
              <a:rPr lang="en-US" smtClean="0"/>
              <a:t>190</a:t>
            </a:fld>
            <a:endParaRPr lang="en-US"/>
          </a:p>
        </p:txBody>
      </p:sp>
    </p:spTree>
    <p:extLst>
      <p:ext uri="{BB962C8B-B14F-4D97-AF65-F5344CB8AC3E}">
        <p14:creationId xmlns:p14="http://schemas.microsoft.com/office/powerpoint/2010/main" val="226936256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Ships of this style were known as “hippos” ships because of the horse-head prow. This model was photographed </a:t>
            </a:r>
            <a:r>
              <a:rPr lang="en-US"/>
              <a:t>at the National </a:t>
            </a:r>
            <a:r>
              <a:rPr lang="en-US" dirty="0"/>
              <a:t>Maritime Museum in Haifa.</a:t>
            </a:r>
          </a:p>
          <a:p>
            <a:endParaRPr lang="en-US" dirty="0"/>
          </a:p>
          <a:p>
            <a:r>
              <a:rPr lang="en-US" dirty="0"/>
              <a:t>adr1805230603</a:t>
            </a:r>
          </a:p>
        </p:txBody>
      </p:sp>
      <p:sp>
        <p:nvSpPr>
          <p:cNvPr id="4" name="Slide Number Placeholder 3"/>
          <p:cNvSpPr>
            <a:spLocks noGrp="1"/>
          </p:cNvSpPr>
          <p:nvPr>
            <p:ph type="sldNum" sz="quarter" idx="10"/>
          </p:nvPr>
        </p:nvSpPr>
        <p:spPr/>
        <p:txBody>
          <a:bodyPr/>
          <a:lstStyle/>
          <a:p>
            <a:fld id="{4E4946A3-FD68-4E77-9DEF-1E7536A4AD96}" type="slidenum">
              <a:rPr lang="en-US" smtClean="0"/>
              <a:t>191</a:t>
            </a:fld>
            <a:endParaRPr lang="en-US"/>
          </a:p>
        </p:txBody>
      </p:sp>
    </p:spTree>
    <p:extLst>
      <p:ext uri="{BB962C8B-B14F-4D97-AF65-F5344CB8AC3E}">
        <p14:creationId xmlns:p14="http://schemas.microsoft.com/office/powerpoint/2010/main" val="2269362566"/>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ea typeface="ＭＳ Ｐゴシック" pitchFamily="34" charset="-128"/>
              </a:rPr>
              <a:t>The modern city at the southern end of Israel,</a:t>
            </a:r>
            <a:r>
              <a:rPr lang="en-US" baseline="0" dirty="0">
                <a:ea typeface="ＭＳ Ｐゴシック" pitchFamily="34" charset="-128"/>
              </a:rPr>
              <a:t> </a:t>
            </a:r>
            <a:r>
              <a:rPr lang="en-US" dirty="0">
                <a:ea typeface="ＭＳ Ｐゴシック" pitchFamily="34" charset="-128"/>
              </a:rPr>
              <a:t>on the northern tip of the Red</a:t>
            </a:r>
            <a:r>
              <a:rPr lang="en-US" baseline="0" dirty="0">
                <a:ea typeface="ＭＳ Ｐゴシック" pitchFamily="34" charset="-128"/>
              </a:rPr>
              <a:t> Sea, is Eilat</a:t>
            </a:r>
            <a:r>
              <a:rPr lang="en-US" dirty="0">
                <a:ea typeface="ＭＳ Ｐゴシック" pitchFamily="34" charset="-128"/>
              </a:rPr>
              <a:t>. Eilat is located in the general vicinity of biblical </a:t>
            </a:r>
            <a:r>
              <a:rPr lang="en-US" dirty="0" err="1">
                <a:ea typeface="ＭＳ Ｐゴシック" pitchFamily="34" charset="-128"/>
              </a:rPr>
              <a:t>Eloth</a:t>
            </a:r>
            <a:r>
              <a:rPr lang="en-US" dirty="0">
                <a:ea typeface="ＭＳ Ｐゴシック" pitchFamily="34" charset="-128"/>
              </a:rPr>
              <a:t>/Elath and Ezion-</a:t>
            </a:r>
            <a:r>
              <a:rPr lang="en-US" dirty="0" err="1">
                <a:ea typeface="ＭＳ Ｐゴシック" pitchFamily="34" charset="-128"/>
              </a:rPr>
              <a:t>geber</a:t>
            </a:r>
            <a:r>
              <a:rPr lang="en-US" dirty="0">
                <a:ea typeface="ＭＳ Ｐゴシック" pitchFamily="34" charset="-128"/>
              </a:rPr>
              <a:t>, although the exact locations of the biblical cities have not yet been determined. The modern city is spelled “Eilat,” and the biblical city is usually spelled “Elath,” though here it is spelled as “</a:t>
            </a:r>
            <a:r>
              <a:rPr lang="en-US" dirty="0" err="1">
                <a:ea typeface="ＭＳ Ｐゴシック" pitchFamily="34" charset="-128"/>
              </a:rPr>
              <a:t>Eloth</a:t>
            </a:r>
            <a:r>
              <a:rPr lang="en-US" dirty="0">
                <a:ea typeface="ＭＳ Ｐゴシック" pitchFamily="34" charset="-128"/>
              </a:rPr>
              <a:t>.” These two sites were outside the prescribed boundaries of the Promised Land for the children of Israel, but it was one of the stops on their wilderness travels (Num 33:35; cf. Deut 2:8). The relationship of Elath to Ezion-</a:t>
            </a:r>
            <a:r>
              <a:rPr lang="en-US" dirty="0" err="1">
                <a:ea typeface="ＭＳ Ｐゴシック" pitchFamily="34" charset="-128"/>
              </a:rPr>
              <a:t>geber</a:t>
            </a:r>
            <a:r>
              <a:rPr lang="en-US" dirty="0">
                <a:ea typeface="ＭＳ Ｐゴシック" pitchFamily="34" charset="-128"/>
              </a:rPr>
              <a:t> is unclear. The Bible says they were near each other, by the Red Sea, but little else</a:t>
            </a:r>
            <a:r>
              <a:rPr lang="en-US" baseline="0" dirty="0">
                <a:ea typeface="ＭＳ Ｐゴシック" pitchFamily="34" charset="-128"/>
              </a:rPr>
              <a:t> is clear</a:t>
            </a:r>
            <a:r>
              <a:rPr lang="en-US" dirty="0">
                <a:ea typeface="ＭＳ Ｐゴシック" pitchFamily="34" charset="-128"/>
              </a:rPr>
              <a:t>.</a:t>
            </a:r>
          </a:p>
          <a:p>
            <a:pPr eaLnBrk="1" hangingPunct="1"/>
            <a:endParaRPr lang="en-US" dirty="0">
              <a:ea typeface="ＭＳ Ｐゴシック" pitchFamily="34" charset="-128"/>
            </a:endParaRPr>
          </a:p>
          <a:p>
            <a:pPr eaLnBrk="1" hangingPunct="1"/>
            <a:r>
              <a:rPr lang="en-US" dirty="0">
                <a:ea typeface="ＭＳ Ｐゴシック" pitchFamily="34" charset="-128"/>
              </a:rPr>
              <a:t>tb052505130</a:t>
            </a:r>
          </a:p>
        </p:txBody>
      </p:sp>
      <p:sp>
        <p:nvSpPr>
          <p:cNvPr id="4" name="Slide Number Placeholder 3"/>
          <p:cNvSpPr>
            <a:spLocks noGrp="1"/>
          </p:cNvSpPr>
          <p:nvPr>
            <p:ph type="sldNum" sz="quarter" idx="10"/>
          </p:nvPr>
        </p:nvSpPr>
        <p:spPr/>
        <p:txBody>
          <a:bodyPr/>
          <a:lstStyle/>
          <a:p>
            <a:fld id="{4E4946A3-FD68-4E77-9DEF-1E7536A4AD96}" type="slidenum">
              <a:rPr lang="en-US" smtClean="0"/>
              <a:t>192</a:t>
            </a:fld>
            <a:endParaRPr lang="en-US"/>
          </a:p>
        </p:txBody>
      </p:sp>
    </p:spTree>
    <p:extLst>
      <p:ext uri="{BB962C8B-B14F-4D97-AF65-F5344CB8AC3E}">
        <p14:creationId xmlns:p14="http://schemas.microsoft.com/office/powerpoint/2010/main" val="2269362566"/>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mj-lt"/>
                <a:ea typeface="ＭＳ Ｐゴシック" pitchFamily="34" charset="-128"/>
              </a:rPr>
              <a:t>Although </a:t>
            </a:r>
            <a:r>
              <a:rPr lang="en-US" dirty="0" err="1">
                <a:latin typeface="+mj-lt"/>
                <a:ea typeface="ＭＳ Ｐゴシック" pitchFamily="34" charset="-128"/>
              </a:rPr>
              <a:t>Elath</a:t>
            </a:r>
            <a:r>
              <a:rPr lang="en-US" dirty="0">
                <a:latin typeface="+mj-lt"/>
                <a:ea typeface="ＭＳ Ｐゴシック" pitchFamily="34" charset="-128"/>
              </a:rPr>
              <a:t>/</a:t>
            </a:r>
            <a:r>
              <a:rPr lang="en-US" dirty="0" err="1">
                <a:latin typeface="+mj-lt"/>
                <a:ea typeface="ＭＳ Ｐゴシック" pitchFamily="34" charset="-128"/>
              </a:rPr>
              <a:t>Eloth</a:t>
            </a:r>
            <a:r>
              <a:rPr lang="en-US" dirty="0">
                <a:latin typeface="+mj-lt"/>
                <a:ea typeface="ＭＳ Ｐゴシック" pitchFamily="34" charset="-128"/>
              </a:rPr>
              <a:t> was outside the territory denoted by the phrase "Dan to Beersheba," this southern port on the Red Sea was the envy of several kings of Judah. Its strategic value was immense. Solomon built a fleet of ships in </a:t>
            </a:r>
            <a:r>
              <a:rPr lang="en-US" dirty="0" err="1">
                <a:latin typeface="+mj-lt"/>
                <a:ea typeface="ＭＳ Ｐゴシック" pitchFamily="34" charset="-128"/>
              </a:rPr>
              <a:t>Elath</a:t>
            </a:r>
            <a:r>
              <a:rPr lang="en-US" dirty="0">
                <a:latin typeface="+mj-lt"/>
                <a:ea typeface="ＭＳ Ｐゴシック" pitchFamily="34" charset="-128"/>
              </a:rPr>
              <a:t> which departed and returned every three years (1 Kgs 9–10). Later, Jehoshaphat built a fleet in </a:t>
            </a:r>
            <a:r>
              <a:rPr lang="en-US" dirty="0" err="1">
                <a:latin typeface="+mj-lt"/>
                <a:ea typeface="ＭＳ Ｐゴシック" pitchFamily="34" charset="-128"/>
              </a:rPr>
              <a:t>Elath</a:t>
            </a:r>
            <a:r>
              <a:rPr lang="en-US" dirty="0">
                <a:latin typeface="+mj-lt"/>
                <a:ea typeface="ＭＳ Ｐゴシック" pitchFamily="34" charset="-128"/>
              </a:rPr>
              <a:t> that was destroyed before it ever set out to sea (1 Kgs 22). Uzziah is noted in the Bible for being the one who rebuilt </a:t>
            </a:r>
            <a:r>
              <a:rPr lang="en-US" dirty="0" err="1">
                <a:latin typeface="+mj-lt"/>
                <a:ea typeface="ＭＳ Ｐゴシック" pitchFamily="34" charset="-128"/>
              </a:rPr>
              <a:t>Elath</a:t>
            </a:r>
            <a:r>
              <a:rPr lang="en-US" dirty="0">
                <a:latin typeface="+mj-lt"/>
                <a:ea typeface="ＭＳ Ｐゴシック" pitchFamily="34" charset="-128"/>
              </a:rPr>
              <a:t> and restored it to Judah (2 Kgs 14:22). This</a:t>
            </a:r>
            <a:r>
              <a:rPr lang="en-US" baseline="0" dirty="0">
                <a:latin typeface="+mj-lt"/>
                <a:ea typeface="ＭＳ Ｐゴシック" pitchFamily="34" charset="-128"/>
              </a:rPr>
              <a:t> territory was lost again in the days of Ahaz (2 Kgs 16:6).</a:t>
            </a:r>
            <a:endParaRPr lang="en-US" dirty="0">
              <a:latin typeface="+mj-lt"/>
              <a:ea typeface="ＭＳ Ｐゴシック" pitchFamily="34" charset="-128"/>
            </a:endParaRPr>
          </a:p>
          <a:p>
            <a:pPr eaLnBrk="1" hangingPunct="1"/>
            <a:endParaRPr lang="en-US" dirty="0">
              <a:latin typeface="+mj-lt"/>
              <a:ea typeface="ＭＳ Ｐゴシック" pitchFamily="34" charset="-128"/>
            </a:endParaRPr>
          </a:p>
          <a:p>
            <a:pPr eaLnBrk="1" hangingPunct="1"/>
            <a:r>
              <a:rPr lang="en-US" dirty="0">
                <a:latin typeface="+mj-lt"/>
                <a:ea typeface="ＭＳ Ｐゴシック" pitchFamily="34" charset="-128"/>
              </a:rPr>
              <a:t>tb102005132</a:t>
            </a:r>
          </a:p>
        </p:txBody>
      </p:sp>
      <p:sp>
        <p:nvSpPr>
          <p:cNvPr id="4" name="Slide Number Placeholder 3"/>
          <p:cNvSpPr>
            <a:spLocks noGrp="1"/>
          </p:cNvSpPr>
          <p:nvPr>
            <p:ph type="sldNum" sz="quarter" idx="10"/>
          </p:nvPr>
        </p:nvSpPr>
        <p:spPr/>
        <p:txBody>
          <a:bodyPr/>
          <a:lstStyle/>
          <a:p>
            <a:fld id="{4E4946A3-FD68-4E77-9DEF-1E7536A4AD96}" type="slidenum">
              <a:rPr lang="en-US" smtClean="0"/>
              <a:t>193</a:t>
            </a:fld>
            <a:endParaRPr lang="en-US"/>
          </a:p>
        </p:txBody>
      </p:sp>
    </p:spTree>
    <p:extLst>
      <p:ext uri="{BB962C8B-B14F-4D97-AF65-F5344CB8AC3E}">
        <p14:creationId xmlns:p14="http://schemas.microsoft.com/office/powerpoint/2010/main" val="226936256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ea typeface="ＭＳ Ｐゴシック" pitchFamily="34" charset="-128"/>
              </a:rPr>
              <a:t>Today the city of Eilat is popular with Israelis and Europeans as a resort town.</a:t>
            </a:r>
          </a:p>
          <a:p>
            <a:pPr eaLnBrk="1" hangingPunct="1"/>
            <a:endParaRPr lang="en-US" dirty="0">
              <a:ea typeface="ＭＳ Ｐゴシック" pitchFamily="34" charset="-128"/>
            </a:endParaRPr>
          </a:p>
          <a:p>
            <a:pPr eaLnBrk="1" hangingPunct="1"/>
            <a:r>
              <a:rPr lang="en-US" dirty="0">
                <a:ea typeface="ＭＳ Ｐゴシック" pitchFamily="34" charset="-128"/>
              </a:rPr>
              <a:t>tb110802448</a:t>
            </a:r>
          </a:p>
        </p:txBody>
      </p:sp>
      <p:sp>
        <p:nvSpPr>
          <p:cNvPr id="4" name="Slide Number Placeholder 3"/>
          <p:cNvSpPr>
            <a:spLocks noGrp="1"/>
          </p:cNvSpPr>
          <p:nvPr>
            <p:ph type="sldNum" sz="quarter" idx="10"/>
          </p:nvPr>
        </p:nvSpPr>
        <p:spPr/>
        <p:txBody>
          <a:bodyPr/>
          <a:lstStyle/>
          <a:p>
            <a:fld id="{4E4946A3-FD68-4E77-9DEF-1E7536A4AD96}" type="slidenum">
              <a:rPr lang="en-US" smtClean="0"/>
              <a:t>194</a:t>
            </a:fld>
            <a:endParaRPr lang="en-US"/>
          </a:p>
        </p:txBody>
      </p:sp>
    </p:spTree>
    <p:extLst>
      <p:ext uri="{BB962C8B-B14F-4D97-AF65-F5344CB8AC3E}">
        <p14:creationId xmlns:p14="http://schemas.microsoft.com/office/powerpoint/2010/main" val="226936256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mj-lt"/>
                <a:ea typeface="ＭＳ Ｐゴシック" pitchFamily="34" charset="-128"/>
              </a:rPr>
              <a:t>tb110802482</a:t>
            </a:r>
          </a:p>
        </p:txBody>
      </p:sp>
      <p:sp>
        <p:nvSpPr>
          <p:cNvPr id="4" name="Slide Number Placeholder 3"/>
          <p:cNvSpPr>
            <a:spLocks noGrp="1"/>
          </p:cNvSpPr>
          <p:nvPr>
            <p:ph type="sldNum" sz="quarter" idx="10"/>
          </p:nvPr>
        </p:nvSpPr>
        <p:spPr/>
        <p:txBody>
          <a:bodyPr/>
          <a:lstStyle/>
          <a:p>
            <a:fld id="{4E4946A3-FD68-4E77-9DEF-1E7536A4AD96}" type="slidenum">
              <a:rPr lang="en-US" smtClean="0"/>
              <a:t>195</a:t>
            </a:fld>
            <a:endParaRPr lang="en-US"/>
          </a:p>
        </p:txBody>
      </p:sp>
    </p:spTree>
    <p:extLst>
      <p:ext uri="{BB962C8B-B14F-4D97-AF65-F5344CB8AC3E}">
        <p14:creationId xmlns:p14="http://schemas.microsoft.com/office/powerpoint/2010/main" val="2269362566"/>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dirty="0">
                <a:latin typeface="+mj-lt"/>
              </a:rPr>
              <a:t>Some scholars have suggested identifying</a:t>
            </a:r>
            <a:r>
              <a:rPr lang="en-US" baseline="0" dirty="0">
                <a:latin typeface="+mj-lt"/>
              </a:rPr>
              <a:t> Ezion-</a:t>
            </a:r>
            <a:r>
              <a:rPr lang="en-US" baseline="0" dirty="0" err="1">
                <a:latin typeface="+mj-lt"/>
              </a:rPr>
              <a:t>geber</a:t>
            </a:r>
            <a:r>
              <a:rPr lang="en-US" baseline="0" dirty="0">
                <a:latin typeface="+mj-lt"/>
              </a:rPr>
              <a:t> with </a:t>
            </a:r>
            <a:r>
              <a:rPr lang="en-US" baseline="0" dirty="0" err="1">
                <a:latin typeface="+mj-lt"/>
              </a:rPr>
              <a:t>Jezirat-Fauran</a:t>
            </a:r>
            <a:r>
              <a:rPr lang="en-US" baseline="0" dirty="0">
                <a:latin typeface="+mj-lt"/>
              </a:rPr>
              <a:t>, also known as Coral Island. </a:t>
            </a:r>
            <a:r>
              <a:rPr lang="en-US" dirty="0">
                <a:latin typeface="+mj-lt"/>
              </a:rPr>
              <a:t>The Coral Island harbor was obviously a busy port at one time, as shown by the large buildings near the harbor and a slipway now located under the water on the harbor’s northeast edge. Remains of two “dolphins” (building stones used as offshore piers) are located underwater just outside the harbor. Goods were then ferried across to jetties on the mainland, from which they could be sent northward by land. In 1840, David Roberts drew what appears to be a lighthouse located on the southern end of the island. Its remains are no longer visible.</a:t>
            </a:r>
          </a:p>
          <a:p>
            <a:endParaRPr lang="en-US" dirty="0">
              <a:latin typeface="+mj-lt"/>
            </a:endParaRPr>
          </a:p>
          <a:p>
            <a:r>
              <a:rPr lang="en-US" dirty="0">
                <a:latin typeface="+mj-lt"/>
              </a:rPr>
              <a:t>tb030300264</a:t>
            </a:r>
          </a:p>
        </p:txBody>
      </p:sp>
      <p:sp>
        <p:nvSpPr>
          <p:cNvPr id="4" name="Slide Number Placeholder 3"/>
          <p:cNvSpPr>
            <a:spLocks noGrp="1"/>
          </p:cNvSpPr>
          <p:nvPr>
            <p:ph type="sldNum" sz="quarter" idx="10"/>
          </p:nvPr>
        </p:nvSpPr>
        <p:spPr/>
        <p:txBody>
          <a:bodyPr/>
          <a:lstStyle/>
          <a:p>
            <a:fld id="{4E4946A3-FD68-4E77-9DEF-1E7536A4AD96}" type="slidenum">
              <a:rPr lang="en-US" smtClean="0"/>
              <a:t>196</a:t>
            </a:fld>
            <a:endParaRPr lang="en-US"/>
          </a:p>
        </p:txBody>
      </p:sp>
    </p:spTree>
    <p:extLst>
      <p:ext uri="{BB962C8B-B14F-4D97-AF65-F5344CB8AC3E}">
        <p14:creationId xmlns:p14="http://schemas.microsoft.com/office/powerpoint/2010/main" val="2269362566"/>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Most of the pottery found on the sea bottom at Coral Island is from the late Roman and Byzantine periods, and an area located just offshore has medieval pottery. In 1972, Rothenberg found some pottery on the island that dated to Iron I (circa 1200–930 BC; </a:t>
            </a:r>
            <a:r>
              <a:rPr lang="en-US" dirty="0" err="1"/>
              <a:t>Flinder</a:t>
            </a:r>
            <a:r>
              <a:rPr lang="en-US" dirty="0"/>
              <a:t> 1989: 41). Rothenberg believes that the island was an Egyptian mining harbor of the Ramesside pharaohs. This island provides the only natural anchorage along the entire northern part of the gulf. The modern ports of Eilat and Aqaba, by contrast, are artificial.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Reference:</a:t>
            </a:r>
          </a:p>
          <a:p>
            <a:pPr marL="685800" indent="-685800" eaLnBrk="1" hangingPunct="1">
              <a:tabLst>
                <a:tab pos="228600" algn="l"/>
              </a:tabLst>
            </a:pPr>
            <a:r>
              <a:rPr lang="en-US" dirty="0" err="1"/>
              <a:t>Flinder</a:t>
            </a:r>
            <a:r>
              <a:rPr lang="en-US" dirty="0"/>
              <a:t>, Alexander.</a:t>
            </a:r>
          </a:p>
          <a:p>
            <a:pPr marL="685800" indent="-685800" eaLnBrk="1" hangingPunct="1">
              <a:tabLst>
                <a:tab pos="228600" algn="l"/>
              </a:tabLst>
            </a:pPr>
            <a:r>
              <a:rPr lang="en-US" dirty="0"/>
              <a:t>	1989	Is This Solomon’s Seaport? </a:t>
            </a:r>
            <a:r>
              <a:rPr lang="en-US" i="1" dirty="0"/>
              <a:t>Biblical Archaeology Review </a:t>
            </a:r>
            <a:r>
              <a:rPr lang="en-US" dirty="0"/>
              <a:t>15/4: 30-43.</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tb032306434</a:t>
            </a:r>
          </a:p>
        </p:txBody>
      </p:sp>
      <p:sp>
        <p:nvSpPr>
          <p:cNvPr id="4" name="Slide Number Placeholder 3"/>
          <p:cNvSpPr>
            <a:spLocks noGrp="1"/>
          </p:cNvSpPr>
          <p:nvPr>
            <p:ph type="sldNum" sz="quarter" idx="10"/>
          </p:nvPr>
        </p:nvSpPr>
        <p:spPr/>
        <p:txBody>
          <a:bodyPr/>
          <a:lstStyle/>
          <a:p>
            <a:fld id="{4E4946A3-FD68-4E77-9DEF-1E7536A4AD96}" type="slidenum">
              <a:rPr lang="en-US" smtClean="0"/>
              <a:t>197</a:t>
            </a:fld>
            <a:endParaRPr lang="en-US"/>
          </a:p>
        </p:txBody>
      </p:sp>
    </p:spTree>
    <p:extLst>
      <p:ext uri="{BB962C8B-B14F-4D97-AF65-F5344CB8AC3E}">
        <p14:creationId xmlns:p14="http://schemas.microsoft.com/office/powerpoint/2010/main" val="2269362566"/>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dirty="0"/>
              <a:t>The harbor of Coral Island is relatively small, measuring 180 x 90 feet (55 x 27 m). This small bay was converted into a protected anchorage in the past, but today the bay is blocked off from the ocean by the breakwater. A casemate wall and its nine towers going around the perimeter may date to Phoenicia/Solomonic times, but some scholars date them to the Byzantine Age. The average thickness of the entire wall is 20 feet (6 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tbs102349812</a:t>
            </a:r>
          </a:p>
        </p:txBody>
      </p:sp>
      <p:sp>
        <p:nvSpPr>
          <p:cNvPr id="4" name="Slide Number Placeholder 3"/>
          <p:cNvSpPr>
            <a:spLocks noGrp="1"/>
          </p:cNvSpPr>
          <p:nvPr>
            <p:ph type="sldNum" sz="quarter" idx="10"/>
          </p:nvPr>
        </p:nvSpPr>
        <p:spPr/>
        <p:txBody>
          <a:bodyPr/>
          <a:lstStyle/>
          <a:p>
            <a:fld id="{4E4946A3-FD68-4E77-9DEF-1E7536A4AD96}" type="slidenum">
              <a:rPr lang="en-US" smtClean="0"/>
              <a:t>198</a:t>
            </a:fld>
            <a:endParaRPr lang="en-US"/>
          </a:p>
        </p:txBody>
      </p:sp>
    </p:spTree>
    <p:extLst>
      <p:ext uri="{BB962C8B-B14F-4D97-AF65-F5344CB8AC3E}">
        <p14:creationId xmlns:p14="http://schemas.microsoft.com/office/powerpoint/2010/main" val="2269362566"/>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foundation of the tower depicted here is the only architectural evidence that may date to the time of Solomon. The desire to identify this island with Ezion-</a:t>
            </a:r>
            <a:r>
              <a:rPr lang="en-US" dirty="0" err="1"/>
              <a:t>geber</a:t>
            </a:r>
            <a:r>
              <a:rPr lang="en-US" dirty="0"/>
              <a:t> in the biblical period is partially due to the lack of a better alternative.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tbs102329812</a:t>
            </a:r>
          </a:p>
        </p:txBody>
      </p:sp>
      <p:sp>
        <p:nvSpPr>
          <p:cNvPr id="4" name="Slide Number Placeholder 3"/>
          <p:cNvSpPr>
            <a:spLocks noGrp="1"/>
          </p:cNvSpPr>
          <p:nvPr>
            <p:ph type="sldNum" sz="quarter" idx="10"/>
          </p:nvPr>
        </p:nvSpPr>
        <p:spPr/>
        <p:txBody>
          <a:bodyPr/>
          <a:lstStyle/>
          <a:p>
            <a:fld id="{4E4946A3-FD68-4E77-9DEF-1E7536A4AD96}" type="slidenum">
              <a:rPr lang="en-US" smtClean="0"/>
              <a:t>199</a:t>
            </a:fld>
            <a:endParaRPr lang="en-US"/>
          </a:p>
        </p:txBody>
      </p:sp>
    </p:spTree>
    <p:extLst>
      <p:ext uri="{BB962C8B-B14F-4D97-AF65-F5344CB8AC3E}">
        <p14:creationId xmlns:p14="http://schemas.microsoft.com/office/powerpoint/2010/main" val="2269362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1 Kings 9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www.bibleplaces.com/1kings/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Chris McKinny, Kris Udd,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1 Kings volume are provided free, lifetime updates to the volume.</a:t>
            </a:r>
            <a:endParaRPr lang="en-US" sz="1100" dirty="0"/>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a:p>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2</a:t>
            </a:fld>
            <a:endParaRPr lang="en-US"/>
          </a:p>
        </p:txBody>
      </p:sp>
    </p:spTree>
    <p:extLst>
      <p:ext uri="{BB962C8B-B14F-4D97-AF65-F5344CB8AC3E}">
        <p14:creationId xmlns:p14="http://schemas.microsoft.com/office/powerpoint/2010/main" val="2598059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20</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The depiction of a woman on the lowest register of this cult stand is widely agreed to be a depiction of Asherah. Asherah</a:t>
            </a:r>
            <a:r>
              <a:rPr lang="en-US" baseline="0" dirty="0"/>
              <a:t> is commonly thought</a:t>
            </a:r>
            <a:r>
              <a:rPr lang="en-US" dirty="0"/>
              <a:t> to refer generally to female Canaanite goddesses, and the name is mentioned often in passages that describe how the Israelites fell away from worship of</a:t>
            </a:r>
            <a:r>
              <a:rPr lang="en-US" baseline="0" dirty="0"/>
              <a:t> the true God (1 Kgs 16:33; 18:19; 2 Kgs 21:7)</a:t>
            </a:r>
            <a:r>
              <a:rPr lang="en-US" dirty="0"/>
              <a:t>. This artifact was photographed in the Israel Museum.</a:t>
            </a:r>
          </a:p>
          <a:p>
            <a:endParaRPr lang="en-US" dirty="0"/>
          </a:p>
          <a:p>
            <a:r>
              <a:rPr lang="en-US" dirty="0"/>
              <a:t>tb032014203</a:t>
            </a:r>
          </a:p>
        </p:txBody>
      </p:sp>
    </p:spTree>
    <p:extLst>
      <p:ext uri="{BB962C8B-B14F-4D97-AF65-F5344CB8AC3E}">
        <p14:creationId xmlns:p14="http://schemas.microsoft.com/office/powerpoint/2010/main" val="149102985"/>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Ezion-geber</a:t>
            </a:r>
            <a:r>
              <a:rPr lang="en-US" baseline="0" dirty="0"/>
              <a:t> is most likely located at Jezirat-Fauran (Coral Island—see previous slides). The identification of Elath/</a:t>
            </a:r>
            <a:r>
              <a:rPr lang="en-US" baseline="0" dirty="0" err="1"/>
              <a:t>Eloth</a:t>
            </a:r>
            <a:r>
              <a:rPr lang="en-US" baseline="0" dirty="0"/>
              <a:t> is uncertain, but later sources point to a location in the vicinity of Aqaba, a city near Eilat but on the Jordanian side of the border. </a:t>
            </a:r>
          </a:p>
          <a:p>
            <a:endParaRPr lang="en-US" dirty="0"/>
          </a:p>
          <a:p>
            <a:r>
              <a:rPr lang="en-US" dirty="0"/>
              <a:t>tb110802401</a:t>
            </a:r>
          </a:p>
        </p:txBody>
      </p:sp>
      <p:sp>
        <p:nvSpPr>
          <p:cNvPr id="4" name="Slide Number Placeholder 3"/>
          <p:cNvSpPr>
            <a:spLocks noGrp="1"/>
          </p:cNvSpPr>
          <p:nvPr>
            <p:ph type="sldNum" sz="quarter" idx="10"/>
          </p:nvPr>
        </p:nvSpPr>
        <p:spPr/>
        <p:txBody>
          <a:bodyPr/>
          <a:lstStyle/>
          <a:p>
            <a:fld id="{4E4946A3-FD68-4E77-9DEF-1E7536A4AD96}" type="slidenum">
              <a:rPr lang="en-US" smtClean="0"/>
              <a:t>200</a:t>
            </a:fld>
            <a:endParaRPr lang="en-US"/>
          </a:p>
        </p:txBody>
      </p:sp>
    </p:spTree>
    <p:extLst>
      <p:ext uri="{BB962C8B-B14F-4D97-AF65-F5344CB8AC3E}">
        <p14:creationId xmlns:p14="http://schemas.microsoft.com/office/powerpoint/2010/main" val="2269362566"/>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Calibri"/>
              </a:rPr>
              <a:t>This illustration comes from Sir Austen Henry Layard, </a:t>
            </a:r>
            <a:r>
              <a:rPr lang="en-US" i="1" dirty="0">
                <a:latin typeface="Calibri"/>
              </a:rPr>
              <a:t>Monuments of Nineveh</a:t>
            </a:r>
            <a:r>
              <a:rPr lang="en-US" dirty="0">
                <a:latin typeface="Calibri"/>
              </a:rPr>
              <a:t>, published in 1849. Public domain, from The New York Public Library, </a:t>
            </a:r>
            <a:r>
              <a:rPr lang="en-US" dirty="0">
                <a:latin typeface="Calibri"/>
                <a:hlinkClick r:id="rId3">
                  <a:extLst>
                    <a:ext uri="{A12FA001-AC4F-418D-AE19-62706E023703}">
                      <ahyp:hlinkClr xmlns:ahyp="http://schemas.microsoft.com/office/drawing/2018/hyperlinkcolor" val="tx"/>
                    </a:ext>
                  </a:extLst>
                </a:hlinkClick>
              </a:rPr>
              <a:t>http</a:t>
            </a:r>
            <a:r>
              <a:rPr lang="en-US" dirty="0">
                <a:hlinkClick r:id="rId3">
                  <a:extLst>
                    <a:ext uri="{A12FA001-AC4F-418D-AE19-62706E023703}">
                      <ahyp:hlinkClr xmlns:ahyp="http://schemas.microsoft.com/office/drawing/2018/hyperlinkcolor" val="tx"/>
                    </a:ext>
                  </a:extLst>
                </a:hlinkClick>
              </a:rPr>
              <a:t>://digitalcollections.nypl.org/items/510d47dc-4773-a3d9-e040-e00a18064a99</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a:endParaRPr>
          </a:p>
          <a:p>
            <a:pPr>
              <a:defRPr/>
            </a:pPr>
            <a:r>
              <a:rPr lang="en-US" dirty="0"/>
              <a:t>nypl494865</a:t>
            </a:r>
          </a:p>
        </p:txBody>
      </p:sp>
      <p:sp>
        <p:nvSpPr>
          <p:cNvPr id="4" name="Slide Number Placeholder 3"/>
          <p:cNvSpPr>
            <a:spLocks noGrp="1"/>
          </p:cNvSpPr>
          <p:nvPr>
            <p:ph type="sldNum" sz="quarter" idx="10"/>
          </p:nvPr>
        </p:nvSpPr>
        <p:spPr/>
        <p:txBody>
          <a:bodyPr/>
          <a:lstStyle/>
          <a:p>
            <a:fld id="{4E4946A3-FD68-4E77-9DEF-1E7536A4AD96}" type="slidenum">
              <a:rPr lang="en-US" smtClean="0"/>
              <a:t>201</a:t>
            </a:fld>
            <a:endParaRPr lang="en-US"/>
          </a:p>
        </p:txBody>
      </p:sp>
    </p:spTree>
    <p:extLst>
      <p:ext uri="{BB962C8B-B14F-4D97-AF65-F5344CB8AC3E}">
        <p14:creationId xmlns:p14="http://schemas.microsoft.com/office/powerpoint/2010/main" val="3221183718"/>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model was photographed in the National Maritime Museum in Haifa.</a:t>
            </a:r>
          </a:p>
          <a:p>
            <a:endParaRPr lang="en-US" dirty="0"/>
          </a:p>
          <a:p>
            <a:r>
              <a:rPr lang="en-US" dirty="0"/>
              <a:t>adr1805230601</a:t>
            </a:r>
          </a:p>
        </p:txBody>
      </p:sp>
      <p:sp>
        <p:nvSpPr>
          <p:cNvPr id="4" name="Slide Number Placeholder 3"/>
          <p:cNvSpPr>
            <a:spLocks noGrp="1"/>
          </p:cNvSpPr>
          <p:nvPr>
            <p:ph type="sldNum" sz="quarter" idx="10"/>
          </p:nvPr>
        </p:nvSpPr>
        <p:spPr/>
        <p:txBody>
          <a:bodyPr/>
          <a:lstStyle/>
          <a:p>
            <a:fld id="{4E4946A3-FD68-4E77-9DEF-1E7536A4AD96}" type="slidenum">
              <a:rPr lang="en-US" smtClean="0"/>
              <a:t>202</a:t>
            </a:fld>
            <a:endParaRPr lang="en-US"/>
          </a:p>
        </p:txBody>
      </p:sp>
    </p:spTree>
    <p:extLst>
      <p:ext uri="{BB962C8B-B14F-4D97-AF65-F5344CB8AC3E}">
        <p14:creationId xmlns:p14="http://schemas.microsoft.com/office/powerpoint/2010/main" val="3221183718"/>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date of this rock art is uncertain. It depicts an Egyptian ship with a furled</a:t>
            </a:r>
            <a:r>
              <a:rPr lang="en-US" baseline="0" dirty="0"/>
              <a:t> sail and a large rudder. </a:t>
            </a:r>
            <a:r>
              <a:rPr lang="en-US" baseline="0" dirty="0" err="1"/>
              <a:t>Serabit</a:t>
            </a:r>
            <a:r>
              <a:rPr lang="en-US" baseline="0" dirty="0"/>
              <a:t> el-</a:t>
            </a:r>
            <a:r>
              <a:rPr lang="en-US" baseline="0" dirty="0" err="1"/>
              <a:t>Khadim</a:t>
            </a:r>
            <a:r>
              <a:rPr lang="en-US" baseline="0" dirty="0"/>
              <a:t> is located in the Sinai desert; it was a source of turquoise which the Egyptians exploited for centuries, beginning at least as early as the 12th Dynasty (circa 1900 BC), and perhaps much earlier. The Egyptians crossed the Red Sea by ship to access the site, which may explain inscriptions like the one shown here.</a:t>
            </a:r>
          </a:p>
          <a:p>
            <a:endParaRPr lang="en-US" dirty="0"/>
          </a:p>
          <a:p>
            <a:r>
              <a:rPr lang="en-US" dirty="0"/>
              <a:t>tb032406685</a:t>
            </a:r>
          </a:p>
        </p:txBody>
      </p:sp>
      <p:sp>
        <p:nvSpPr>
          <p:cNvPr id="4" name="Slide Number Placeholder 3"/>
          <p:cNvSpPr>
            <a:spLocks noGrp="1"/>
          </p:cNvSpPr>
          <p:nvPr>
            <p:ph type="sldNum" sz="quarter" idx="10"/>
          </p:nvPr>
        </p:nvSpPr>
        <p:spPr/>
        <p:txBody>
          <a:bodyPr/>
          <a:lstStyle/>
          <a:p>
            <a:fld id="{4E4946A3-FD68-4E77-9DEF-1E7536A4AD96}" type="slidenum">
              <a:rPr lang="en-US" smtClean="0"/>
              <a:t>203</a:t>
            </a:fld>
            <a:endParaRPr lang="en-US"/>
          </a:p>
        </p:txBody>
      </p:sp>
    </p:spTree>
    <p:extLst>
      <p:ext uri="{BB962C8B-B14F-4D97-AF65-F5344CB8AC3E}">
        <p14:creationId xmlns:p14="http://schemas.microsoft.com/office/powerpoint/2010/main" val="322118371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model boat was photographed at the National Museum of Beirut.</a:t>
            </a:r>
          </a:p>
          <a:p>
            <a:endParaRPr lang="en-US" dirty="0"/>
          </a:p>
          <a:p>
            <a:r>
              <a:rPr lang="en-US" dirty="0"/>
              <a:t>adr1307180284</a:t>
            </a:r>
          </a:p>
        </p:txBody>
      </p:sp>
      <p:sp>
        <p:nvSpPr>
          <p:cNvPr id="4" name="Slide Number Placeholder 3"/>
          <p:cNvSpPr>
            <a:spLocks noGrp="1"/>
          </p:cNvSpPr>
          <p:nvPr>
            <p:ph type="sldNum" sz="quarter" idx="10"/>
          </p:nvPr>
        </p:nvSpPr>
        <p:spPr/>
        <p:txBody>
          <a:bodyPr/>
          <a:lstStyle/>
          <a:p>
            <a:fld id="{4E4946A3-FD68-4E77-9DEF-1E7536A4AD96}" type="slidenum">
              <a:rPr lang="en-US" smtClean="0"/>
              <a:t>204</a:t>
            </a:fld>
            <a:endParaRPr lang="en-US"/>
          </a:p>
        </p:txBody>
      </p:sp>
    </p:spTree>
    <p:extLst>
      <p:ext uri="{BB962C8B-B14F-4D97-AF65-F5344CB8AC3E}">
        <p14:creationId xmlns:p14="http://schemas.microsoft.com/office/powerpoint/2010/main" val="322118371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Ophir is mentioned thirteen times in the Bible (</a:t>
            </a:r>
            <a:r>
              <a:rPr lang="de-DE" b="0" dirty="0"/>
              <a:t>Gen 10:29; 1 Kgs 9:28; 10:11; 22:48; 1 Chr 1:23; 29:4; 2 Chr 8:18</a:t>
            </a:r>
            <a:r>
              <a:rPr lang="en-US" b="0" dirty="0"/>
              <a:t>) and each reference is related to gold. The exact location of Ophir</a:t>
            </a:r>
            <a:r>
              <a:rPr lang="en-US" b="0" baseline="0" dirty="0"/>
              <a:t> is uncertain, but it seems to have either been located in south Arabia (Yemen?) or east Africa (Nubia?). This inscription, which was found at Tell Qasile near the port of Jaffa, refers to “Ophir gold.” The entire inscription reads, “Gold of Ophir, to/for Beth Horon, 30 shekels” (Heb. ///</a:t>
            </a:r>
            <a:r>
              <a:rPr lang="he-IL" b="0" baseline="0" dirty="0"/>
              <a:t>זהב אפר לבית חרן ש </a:t>
            </a:r>
            <a:r>
              <a:rPr lang="en-US" b="0" baseline="0" dirty="0"/>
              <a:t>; </a:t>
            </a:r>
            <a:r>
              <a:rPr lang="en-US" dirty="0" err="1"/>
              <a:t>Aḥtuv</a:t>
            </a:r>
            <a:r>
              <a:rPr lang="en-US" dirty="0"/>
              <a:t> 2008: 155–56)</a:t>
            </a:r>
            <a:r>
              <a:rPr lang="en-US" b="0" baseline="0" dirty="0"/>
              <a:t>. </a:t>
            </a:r>
            <a:r>
              <a:rPr lang="en-US" b="0" dirty="0"/>
              <a:t>This inscription was photographed at the Eretz Israel Museum in Tel Aviv. The next slide includes highlights for the phrase “gold of Ophir.”</a:t>
            </a:r>
          </a:p>
          <a:p>
            <a:endParaRPr lang="en-US" b="0" dirty="0"/>
          </a:p>
          <a:p>
            <a:r>
              <a:rPr lang="en-US" b="1" dirty="0"/>
              <a:t>Reference:</a:t>
            </a:r>
          </a:p>
          <a:p>
            <a:r>
              <a:rPr lang="en-US" dirty="0" err="1"/>
              <a:t>Aḥtuv</a:t>
            </a:r>
            <a:r>
              <a:rPr lang="en-US" dirty="0"/>
              <a:t>, Shmuel.</a:t>
            </a:r>
          </a:p>
          <a:p>
            <a:pPr marL="685800" indent="-457200">
              <a:tabLst>
                <a:tab pos="685800" algn="l"/>
              </a:tabLst>
            </a:pPr>
            <a:r>
              <a:rPr lang="en-US" dirty="0"/>
              <a:t>2008	</a:t>
            </a:r>
            <a:r>
              <a:rPr lang="en-US" i="1" dirty="0"/>
              <a:t>Echoes from the Past: Hebrew and Cognate Inscriptions from the Biblical Period</a:t>
            </a:r>
            <a:r>
              <a:rPr lang="en-US" dirty="0"/>
              <a:t>. Jerusalem: Carta.</a:t>
            </a:r>
          </a:p>
          <a:p>
            <a:endParaRPr lang="en-US" b="0" dirty="0"/>
          </a:p>
          <a:p>
            <a:r>
              <a:rPr lang="en-US" dirty="0"/>
              <a:t>tb061804633</a:t>
            </a:r>
          </a:p>
        </p:txBody>
      </p:sp>
      <p:sp>
        <p:nvSpPr>
          <p:cNvPr id="4" name="Slide Number Placeholder 3"/>
          <p:cNvSpPr>
            <a:spLocks noGrp="1"/>
          </p:cNvSpPr>
          <p:nvPr>
            <p:ph type="sldNum" sz="quarter" idx="10"/>
          </p:nvPr>
        </p:nvSpPr>
        <p:spPr/>
        <p:txBody>
          <a:bodyPr/>
          <a:lstStyle/>
          <a:p>
            <a:fld id="{4E4946A3-FD68-4E77-9DEF-1E7536A4AD96}" type="slidenum">
              <a:rPr lang="en-US" smtClean="0"/>
              <a:t>205</a:t>
            </a:fld>
            <a:endParaRPr lang="en-US"/>
          </a:p>
        </p:txBody>
      </p:sp>
    </p:spTree>
    <p:extLst>
      <p:ext uri="{BB962C8B-B14F-4D97-AF65-F5344CB8AC3E}">
        <p14:creationId xmlns:p14="http://schemas.microsoft.com/office/powerpoint/2010/main" val="957369812"/>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Ophir is mentioned thirteen times in the Bible (</a:t>
            </a:r>
            <a:r>
              <a:rPr lang="de-DE" b="0" dirty="0"/>
              <a:t>Gen 10:29; 1 Kgs 9:28; 10:11; 22:48; 1 Chr 1:23; 29:4; 2 Chr 8:18</a:t>
            </a:r>
            <a:r>
              <a:rPr lang="en-US" b="0" dirty="0"/>
              <a:t>) and each reference is related to gold. The exact location of Ophir</a:t>
            </a:r>
            <a:r>
              <a:rPr lang="en-US" b="0" baseline="0" dirty="0"/>
              <a:t> is uncertain, but it seems to have either been located in south Arabia (Yemen?) or east Africa (Nubia?). This inscription, which was found at Tell Qasile near the port of Jaffa, refers to “Ophir gold.” The entire inscription reads, “Gold of Ophir, to/for Beth Horon, 30 shekels” (Heb. ///</a:t>
            </a:r>
            <a:r>
              <a:rPr lang="he-IL" b="0" baseline="0" dirty="0"/>
              <a:t>זהב אפר לבית </a:t>
            </a:r>
            <a:r>
              <a:rPr lang="he-IL" b="0" baseline="0" dirty="0" err="1"/>
              <a:t>חרן</a:t>
            </a:r>
            <a:r>
              <a:rPr lang="he-IL" b="0" baseline="0" dirty="0"/>
              <a:t> ש </a:t>
            </a:r>
            <a:r>
              <a:rPr lang="en-US" b="0" baseline="0" dirty="0"/>
              <a:t>; </a:t>
            </a:r>
            <a:r>
              <a:rPr lang="en-US" dirty="0" err="1"/>
              <a:t>Aḥtuv</a:t>
            </a:r>
            <a:r>
              <a:rPr lang="en-US" dirty="0"/>
              <a:t> 2008: 155–56)</a:t>
            </a:r>
            <a:r>
              <a:rPr lang="en-US" b="0" baseline="0" dirty="0"/>
              <a:t>. </a:t>
            </a:r>
            <a:r>
              <a:rPr lang="en-US" b="0" dirty="0"/>
              <a:t>This inscription was photographed at the Eretz Israel Museum in Tel Aviv. An editable graphic is included behind</a:t>
            </a:r>
            <a:r>
              <a:rPr lang="en-US" b="0" baseline="0" dirty="0"/>
              <a:t> this image for those who may wish to change it.</a:t>
            </a:r>
            <a:endParaRPr lang="en-US" b="0" dirty="0"/>
          </a:p>
          <a:p>
            <a:endParaRPr lang="en-US" b="0" dirty="0"/>
          </a:p>
          <a:p>
            <a:r>
              <a:rPr lang="en-US" b="1" dirty="0"/>
              <a:t>Reference:</a:t>
            </a:r>
          </a:p>
          <a:p>
            <a:r>
              <a:rPr lang="en-US" dirty="0" err="1"/>
              <a:t>Aḥtuv</a:t>
            </a:r>
            <a:r>
              <a:rPr lang="en-US" dirty="0"/>
              <a:t>, Shmuel.</a:t>
            </a:r>
          </a:p>
          <a:p>
            <a:pPr marL="685800" indent="-457200">
              <a:tabLst>
                <a:tab pos="685800" algn="l"/>
              </a:tabLst>
            </a:pPr>
            <a:r>
              <a:rPr lang="en-US" dirty="0"/>
              <a:t>2008	</a:t>
            </a:r>
            <a:r>
              <a:rPr lang="en-US" i="1" dirty="0"/>
              <a:t>Echoes from the Past: Hebrew and Cognate Inscriptions from the Biblical Period</a:t>
            </a:r>
            <a:r>
              <a:rPr lang="en-US" dirty="0"/>
              <a:t>. Jerusalem: Carta.</a:t>
            </a:r>
          </a:p>
          <a:p>
            <a:endParaRPr lang="en-US" b="0" dirty="0"/>
          </a:p>
          <a:p>
            <a:r>
              <a:rPr lang="en-US" dirty="0"/>
              <a:t>tb061804633</a:t>
            </a:r>
          </a:p>
        </p:txBody>
      </p:sp>
      <p:sp>
        <p:nvSpPr>
          <p:cNvPr id="4" name="Slide Number Placeholder 3"/>
          <p:cNvSpPr>
            <a:spLocks noGrp="1"/>
          </p:cNvSpPr>
          <p:nvPr>
            <p:ph type="sldNum" sz="quarter" idx="10"/>
          </p:nvPr>
        </p:nvSpPr>
        <p:spPr/>
        <p:txBody>
          <a:bodyPr/>
          <a:lstStyle/>
          <a:p>
            <a:fld id="{4E4946A3-FD68-4E77-9DEF-1E7536A4AD96}" type="slidenum">
              <a:rPr lang="en-US" smtClean="0"/>
              <a:t>206</a:t>
            </a:fld>
            <a:endParaRPr lang="en-US"/>
          </a:p>
        </p:txBody>
      </p:sp>
    </p:spTree>
    <p:extLst>
      <p:ext uri="{BB962C8B-B14F-4D97-AF65-F5344CB8AC3E}">
        <p14:creationId xmlns:p14="http://schemas.microsoft.com/office/powerpoint/2010/main" val="957369812"/>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relief depicts a group of men (far right) who are offloading the cargo from</a:t>
            </a:r>
            <a:r>
              <a:rPr lang="en-US" b="0" baseline="0" dirty="0"/>
              <a:t> ships (sails visible to the left) using smaller boats (middle). </a:t>
            </a:r>
            <a:r>
              <a:rPr lang="en-US" b="0" dirty="0"/>
              <a:t>This image comes from The Metropolitan Museum of Art and is in the public domain. Source: https://www.metmuseum.org/art/collection/search/553213</a:t>
            </a:r>
          </a:p>
          <a:p>
            <a:endParaRPr lang="en-US" b="0" dirty="0"/>
          </a:p>
          <a:p>
            <a:r>
              <a:rPr lang="en-US" b="0" dirty="0"/>
              <a:t>met553213</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207</a:t>
            </a:fld>
            <a:endParaRPr lang="en-US"/>
          </a:p>
        </p:txBody>
      </p:sp>
    </p:spTree>
    <p:extLst>
      <p:ext uri="{BB962C8B-B14F-4D97-AF65-F5344CB8AC3E}">
        <p14:creationId xmlns:p14="http://schemas.microsoft.com/office/powerpoint/2010/main" val="957369812"/>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Four hundred and twenty talents is an immense amount of gold. </a:t>
            </a:r>
            <a:r>
              <a:rPr lang="en-US" dirty="0"/>
              <a:t>Estimates for the weight of one talent</a:t>
            </a:r>
            <a:r>
              <a:rPr lang="en-US" baseline="0" dirty="0"/>
              <a:t> vary between 50–100 pounds (23–45 kg), approximately the weight which a single man can carry. If the average weight of 75 pounds (34 kg) is allowed, then this amount of gold was roughly 31,500 pounds (14,288 kg) or 15.75 tons (14.3 t). Conversion into modern currencies is notoriously difficult, but if given the spot price of about $1,900 US per troy ounce (January 2021) this amount of gold would be worth about $1.05 trillion US. At any rate, 420 talents of gold is a very large amount.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One of the commodities brought back by Hatshepsut’s expedition to Punt was gold. This section of her portrayal of the expedition shows gold in the form of rings being weighed on a set of balance scales. The objects on the other side of the scale, some of which resemble animals, are probably figure-shaped weights. This photo was taken at the temple of Hatshepsut at </a:t>
            </a:r>
            <a:r>
              <a:rPr lang="en-US" baseline="0" dirty="0" err="1"/>
              <a:t>Deir</a:t>
            </a:r>
            <a:r>
              <a:rPr lang="en-US" baseline="0" dirty="0"/>
              <a:t> el-</a:t>
            </a:r>
            <a:r>
              <a:rPr lang="en-US" baseline="0" dirty="0" err="1"/>
              <a:t>Bahari</a:t>
            </a:r>
            <a:r>
              <a:rPr lang="en-US" baseline="0" dirty="0"/>
              <a:t>. Because the scales and gold rings are somewhat difficult to pick out on this relief, the next slide includes highlights.</a:t>
            </a:r>
            <a:endParaRPr lang="en-US" dirty="0"/>
          </a:p>
          <a:p>
            <a:endParaRPr lang="en-US" dirty="0"/>
          </a:p>
          <a:p>
            <a:r>
              <a:rPr lang="en-US" dirty="0"/>
              <a:t>adr1603132723</a:t>
            </a:r>
          </a:p>
        </p:txBody>
      </p:sp>
      <p:sp>
        <p:nvSpPr>
          <p:cNvPr id="4" name="Slide Number Placeholder 3"/>
          <p:cNvSpPr>
            <a:spLocks noGrp="1"/>
          </p:cNvSpPr>
          <p:nvPr>
            <p:ph type="sldNum" sz="quarter" idx="10"/>
          </p:nvPr>
        </p:nvSpPr>
        <p:spPr/>
        <p:txBody>
          <a:bodyPr/>
          <a:lstStyle/>
          <a:p>
            <a:fld id="{4E4946A3-FD68-4E77-9DEF-1E7536A4AD96}" type="slidenum">
              <a:rPr lang="en-US" smtClean="0"/>
              <a:t>208</a:t>
            </a:fld>
            <a:endParaRPr lang="en-US"/>
          </a:p>
        </p:txBody>
      </p:sp>
    </p:spTree>
    <p:extLst>
      <p:ext uri="{BB962C8B-B14F-4D97-AF65-F5344CB8AC3E}">
        <p14:creationId xmlns:p14="http://schemas.microsoft.com/office/powerpoint/2010/main" val="957369812"/>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Four hundred and twenty talents is an immense amount of gold. </a:t>
            </a:r>
            <a:r>
              <a:rPr lang="en-US" dirty="0"/>
              <a:t>Estimates for the weight of one talent</a:t>
            </a:r>
            <a:r>
              <a:rPr lang="en-US" baseline="0" dirty="0"/>
              <a:t> vary between 50–100 pounds (23–45 kg), approximately the weight which a single man can carry. If the average weight of 75 pounds (34 kg) is allowed, then this amount of gold was roughly 31,500 pounds (14,288 kg) or 15.75 tons (14.3 t). Conversion into modern currencies is notoriously difficult, but if given the spot price of about $1,900 US per troy ounce (January 2021) this amount of gold would be worth about $1.05 trillion US. At any rate, 420 talents of gold is a very large amount.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One of the commodities brought back by Hatshepsut’s expedition to Punt was gold. This section of her portrayal of the expedition shows gold in the form of rings being weighed on a set of balance scales. The objects on the other side of the scale, some of which resemble animals, are probably figure-shaped weights. This photo was taken at the temple of Hatshepsut at </a:t>
            </a:r>
            <a:r>
              <a:rPr lang="en-US" baseline="0" dirty="0" err="1"/>
              <a:t>Deir</a:t>
            </a:r>
            <a:r>
              <a:rPr lang="en-US" baseline="0" dirty="0"/>
              <a:t> el-</a:t>
            </a:r>
            <a:r>
              <a:rPr lang="en-US" baseline="0" dirty="0" err="1"/>
              <a:t>Bahari</a:t>
            </a:r>
            <a:r>
              <a:rPr lang="en-US" baseline="0" dirty="0"/>
              <a:t>. An editable image is included behind this image for those who may wish to change 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adr1603132723</a:t>
            </a:r>
          </a:p>
        </p:txBody>
      </p:sp>
      <p:sp>
        <p:nvSpPr>
          <p:cNvPr id="4" name="Slide Number Placeholder 3"/>
          <p:cNvSpPr>
            <a:spLocks noGrp="1"/>
          </p:cNvSpPr>
          <p:nvPr>
            <p:ph type="sldNum" sz="quarter" idx="10"/>
          </p:nvPr>
        </p:nvSpPr>
        <p:spPr/>
        <p:txBody>
          <a:bodyPr/>
          <a:lstStyle/>
          <a:p>
            <a:fld id="{4E4946A3-FD68-4E77-9DEF-1E7536A4AD96}" type="slidenum">
              <a:rPr lang="en-US" smtClean="0"/>
              <a:t>209</a:t>
            </a:fld>
            <a:endParaRPr lang="en-US"/>
          </a:p>
        </p:txBody>
      </p:sp>
    </p:spTree>
    <p:extLst>
      <p:ext uri="{BB962C8B-B14F-4D97-AF65-F5344CB8AC3E}">
        <p14:creationId xmlns:p14="http://schemas.microsoft.com/office/powerpoint/2010/main" val="957369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21</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clay figurines shown here are commonly referred to as “pillar figurines” because of the plain pillar base that constitutes the lower portion of their bodies. There are two generally categories:</a:t>
            </a:r>
            <a:r>
              <a:rPr lang="en-US" baseline="0" dirty="0"/>
              <a:t> those with a detailed face created from a mold, and those with a very simple “pinched” face. Both kinds are represented in this collection. These are commonly thought to have been fertility figurines, although whether they represented a specific goddess (such as Asherah) or not is unknown. Thousands of these figurines have been found at Judean sites from the Iron Age IIB–C (800–586 BC), and they represent the kind of worship that Joshua warned about. These pillar figurines were photographed at the </a:t>
            </a:r>
            <a:r>
              <a:rPr lang="en-US" dirty="0"/>
              <a:t>Rockefeller Museum in Jerusalem.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tb042403046</a:t>
            </a:r>
          </a:p>
        </p:txBody>
      </p:sp>
    </p:spTree>
    <p:extLst>
      <p:ext uri="{BB962C8B-B14F-4D97-AF65-F5344CB8AC3E}">
        <p14:creationId xmlns:p14="http://schemas.microsoft.com/office/powerpoint/2010/main" val="149102985"/>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1 Kings 9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www.bibleplaces.com/1kings/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Chris McKinny, Kris Udd,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1 Kings volume are provided free, lifetime updates to the volume.</a:t>
            </a:r>
            <a:endParaRPr lang="en-US" sz="1100" dirty="0"/>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a:p>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210</a:t>
            </a:fld>
            <a:endParaRPr lang="en-US"/>
          </a:p>
        </p:txBody>
      </p:sp>
    </p:spTree>
    <p:extLst>
      <p:ext uri="{BB962C8B-B14F-4D97-AF65-F5344CB8AC3E}">
        <p14:creationId xmlns:p14="http://schemas.microsoft.com/office/powerpoint/2010/main" val="2801895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a:t>
            </a:r>
            <a:r>
              <a:rPr lang="en-US" baseline="0" dirty="0"/>
              <a:t> did in fact cut off Israel and Judah from the land when they abandoned Him for other gods. The ten tribes of Israel were finally conquered and deported in about 723 BC, and the people of Judah were deported in several waves, of which the three largest were in 605, 597, and 586 BC. This relief shows deportees being taken away from their city; each carries a sack of belongings over his shoulder. This relief comes from the reign of Tiglath-pileser III. It was photographed at the </a:t>
            </a:r>
            <a:r>
              <a:rPr lang="en-US" dirty="0"/>
              <a:t>British Museum.</a:t>
            </a:r>
          </a:p>
          <a:p>
            <a:endParaRPr lang="en-US" dirty="0"/>
          </a:p>
          <a:p>
            <a:r>
              <a:rPr lang="en-US" dirty="0"/>
              <a:t>adr1805194066</a:t>
            </a:r>
          </a:p>
        </p:txBody>
      </p:sp>
      <p:sp>
        <p:nvSpPr>
          <p:cNvPr id="4" name="Slide Number Placeholder 3"/>
          <p:cNvSpPr>
            <a:spLocks noGrp="1"/>
          </p:cNvSpPr>
          <p:nvPr>
            <p:ph type="sldNum" sz="quarter" idx="10"/>
          </p:nvPr>
        </p:nvSpPr>
        <p:spPr/>
        <p:txBody>
          <a:bodyPr/>
          <a:lstStyle/>
          <a:p>
            <a:fld id="{4E4946A3-FD68-4E77-9DEF-1E7536A4AD96}" type="slidenum">
              <a:rPr lang="en-US" smtClean="0"/>
              <a:t>22</a:t>
            </a:fld>
            <a:endParaRPr lang="en-US"/>
          </a:p>
        </p:txBody>
      </p:sp>
    </p:spTree>
    <p:extLst>
      <p:ext uri="{BB962C8B-B14F-4D97-AF65-F5344CB8AC3E}">
        <p14:creationId xmlns:p14="http://schemas.microsoft.com/office/powerpoint/2010/main" val="13589872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relief comes from Nineveh and dates to the reign of the Assyrian king Sennacherib. It shows lines of deportees being taken to their new homes. A</a:t>
            </a:r>
            <a:r>
              <a:rPr lang="en-US" baseline="0" dirty="0"/>
              <a:t> number of them are depicted with hands bound, and others hold their hands up in a gesture indicating a plea for mercy. This is the end promised by God for the Israelites if they were to forsake their duty to the covenant with Him. This relief comes from the palace of Sennacherib at Nineveh. It was photographed at the </a:t>
            </a:r>
            <a:r>
              <a:rPr lang="en-US" dirty="0"/>
              <a:t>British Museum.</a:t>
            </a:r>
          </a:p>
          <a:p>
            <a:endParaRPr lang="en-US" dirty="0"/>
          </a:p>
          <a:p>
            <a:r>
              <a:rPr lang="en-US" dirty="0"/>
              <a:t>tb112004285</a:t>
            </a:r>
          </a:p>
        </p:txBody>
      </p:sp>
      <p:sp>
        <p:nvSpPr>
          <p:cNvPr id="4" name="Slide Number Placeholder 3"/>
          <p:cNvSpPr>
            <a:spLocks noGrp="1"/>
          </p:cNvSpPr>
          <p:nvPr>
            <p:ph type="sldNum" sz="quarter" idx="10"/>
          </p:nvPr>
        </p:nvSpPr>
        <p:spPr/>
        <p:txBody>
          <a:bodyPr/>
          <a:lstStyle/>
          <a:p>
            <a:fld id="{4E4946A3-FD68-4E77-9DEF-1E7536A4AD96}" type="slidenum">
              <a:rPr lang="en-US" smtClean="0"/>
              <a:t>23</a:t>
            </a:fld>
            <a:endParaRPr lang="en-US"/>
          </a:p>
        </p:txBody>
      </p:sp>
    </p:spTree>
    <p:extLst>
      <p:ext uri="{BB962C8B-B14F-4D97-AF65-F5344CB8AC3E}">
        <p14:creationId xmlns:p14="http://schemas.microsoft.com/office/powerpoint/2010/main" val="1358987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ruined state of the structure</a:t>
            </a:r>
            <a:r>
              <a:rPr lang="en-US" baseline="0" dirty="0"/>
              <a:t> in this photo illustrates the condition of the very temple Solomon built that would result if the people proved unfaithful. The foreground in this photo has also been burned, a common practice when archaeologists wish to clear weeds and other growth from a site. </a:t>
            </a:r>
            <a:endParaRPr lang="en-US" dirty="0"/>
          </a:p>
          <a:p>
            <a:endParaRPr lang="en-US" dirty="0"/>
          </a:p>
          <a:p>
            <a:r>
              <a:rPr lang="en-US" dirty="0"/>
              <a:t>tb060804352</a:t>
            </a:r>
          </a:p>
        </p:txBody>
      </p:sp>
      <p:sp>
        <p:nvSpPr>
          <p:cNvPr id="4" name="Slide Number Placeholder 3"/>
          <p:cNvSpPr>
            <a:spLocks noGrp="1"/>
          </p:cNvSpPr>
          <p:nvPr>
            <p:ph type="sldNum" sz="quarter" idx="10"/>
          </p:nvPr>
        </p:nvSpPr>
        <p:spPr/>
        <p:txBody>
          <a:bodyPr/>
          <a:lstStyle/>
          <a:p>
            <a:fld id="{4E4946A3-FD68-4E77-9DEF-1E7536A4AD96}" type="slidenum">
              <a:rPr lang="en-US" smtClean="0"/>
              <a:t>24</a:t>
            </a:fld>
            <a:endParaRPr lang="en-US"/>
          </a:p>
        </p:txBody>
      </p:sp>
    </p:spTree>
    <p:extLst>
      <p:ext uri="{BB962C8B-B14F-4D97-AF65-F5344CB8AC3E}">
        <p14:creationId xmlns:p14="http://schemas.microsoft.com/office/powerpoint/2010/main" val="1358987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Roman</a:t>
            </a:r>
            <a:r>
              <a:rPr lang="en-US" baseline="0" dirty="0"/>
              <a:t> fresco was photographed at the Getty Villa in southern California.</a:t>
            </a:r>
            <a:endParaRPr lang="en-US" dirty="0"/>
          </a:p>
          <a:p>
            <a:endParaRPr lang="en-US" dirty="0"/>
          </a:p>
          <a:p>
            <a:r>
              <a:rPr lang="en-US" dirty="0"/>
              <a:t>tb082214838</a:t>
            </a:r>
          </a:p>
        </p:txBody>
      </p:sp>
      <p:sp>
        <p:nvSpPr>
          <p:cNvPr id="4" name="Slide Number Placeholder 3"/>
          <p:cNvSpPr>
            <a:spLocks noGrp="1"/>
          </p:cNvSpPr>
          <p:nvPr>
            <p:ph type="sldNum" sz="quarter" idx="10"/>
          </p:nvPr>
        </p:nvSpPr>
        <p:spPr/>
        <p:txBody>
          <a:bodyPr/>
          <a:lstStyle/>
          <a:p>
            <a:fld id="{4E4946A3-FD68-4E77-9DEF-1E7536A4AD96}" type="slidenum">
              <a:rPr lang="en-US" smtClean="0"/>
              <a:t>25</a:t>
            </a:fld>
            <a:endParaRPr lang="en-US"/>
          </a:p>
        </p:txBody>
      </p:sp>
    </p:spTree>
    <p:extLst>
      <p:ext uri="{BB962C8B-B14F-4D97-AF65-F5344CB8AC3E}">
        <p14:creationId xmlns:p14="http://schemas.microsoft.com/office/powerpoint/2010/main" val="41447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 the Lord’s warning was fulfilled in 586 BC, no remains have been preserved archaeologically because of later construction in the area, including Zerubbabel’s temple, Herod’s temple mount, and the Muslim construction in the 7th century. The ruins shown here are located at Umm el-</a:t>
            </a:r>
            <a:r>
              <a:rPr lang="en-US" dirty="0" err="1"/>
              <a:t>Qanatir</a:t>
            </a:r>
            <a:r>
              <a:rPr lang="en-US" dirty="0"/>
              <a:t>, a site </a:t>
            </a:r>
            <a:r>
              <a:rPr lang="en-US" baseline="0" dirty="0"/>
              <a:t>about 5 miles (8 km) east of the Sea of Galilee.</a:t>
            </a:r>
          </a:p>
          <a:p>
            <a:endParaRPr lang="en-US" dirty="0"/>
          </a:p>
          <a:p>
            <a:r>
              <a:rPr lang="en-US" dirty="0"/>
              <a:t>tb053016912</a:t>
            </a:r>
          </a:p>
        </p:txBody>
      </p:sp>
      <p:sp>
        <p:nvSpPr>
          <p:cNvPr id="4" name="Slide Number Placeholder 3"/>
          <p:cNvSpPr>
            <a:spLocks noGrp="1"/>
          </p:cNvSpPr>
          <p:nvPr>
            <p:ph type="sldNum" sz="quarter" idx="10"/>
          </p:nvPr>
        </p:nvSpPr>
        <p:spPr/>
        <p:txBody>
          <a:bodyPr/>
          <a:lstStyle/>
          <a:p>
            <a:fld id="{4E4946A3-FD68-4E77-9DEF-1E7536A4AD96}" type="slidenum">
              <a:rPr lang="en-US" smtClean="0"/>
              <a:t>26</a:t>
            </a:fld>
            <a:endParaRPr lang="en-US"/>
          </a:p>
        </p:txBody>
      </p:sp>
    </p:spTree>
    <p:extLst>
      <p:ext uri="{BB962C8B-B14F-4D97-AF65-F5344CB8AC3E}">
        <p14:creationId xmlns:p14="http://schemas.microsoft.com/office/powerpoint/2010/main" val="26780847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Israelites lived in Goshen, believed to be in the eastern Delta where this photograph was taken.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tb010605522</a:t>
            </a:r>
          </a:p>
        </p:txBody>
      </p:sp>
      <p:sp>
        <p:nvSpPr>
          <p:cNvPr id="4" name="Slide Number Placeholder 3"/>
          <p:cNvSpPr>
            <a:spLocks noGrp="1"/>
          </p:cNvSpPr>
          <p:nvPr>
            <p:ph type="sldNum" sz="quarter" idx="10"/>
          </p:nvPr>
        </p:nvSpPr>
        <p:spPr/>
        <p:txBody>
          <a:bodyPr/>
          <a:lstStyle/>
          <a:p>
            <a:fld id="{4E4946A3-FD68-4E77-9DEF-1E7536A4AD96}" type="slidenum">
              <a:rPr lang="en-US" smtClean="0"/>
              <a:t>27</a:t>
            </a:fld>
            <a:endParaRPr lang="en-US"/>
          </a:p>
        </p:txBody>
      </p:sp>
    </p:spTree>
    <p:extLst>
      <p:ext uri="{BB962C8B-B14F-4D97-AF65-F5344CB8AC3E}">
        <p14:creationId xmlns:p14="http://schemas.microsoft.com/office/powerpoint/2010/main" val="230332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mj-lt"/>
              </a:rPr>
              <a:t>This bronze figurine</a:t>
            </a:r>
            <a:r>
              <a:rPr lang="en-US" baseline="0" dirty="0">
                <a:latin typeface="+mj-lt"/>
              </a:rPr>
              <a:t> depicts an adolescent girl with her hands raised as she worships a Minoan deity. Although it predates the time of Solomon by several centuries, it illustrates the worship of false gods in a way that may have been imitated in Iron Age Israel. </a:t>
            </a:r>
            <a:r>
              <a:rPr lang="en-US" dirty="0">
                <a:effectLst/>
                <a:latin typeface="+mj-lt"/>
                <a:ea typeface="Calibri" panose="020F0502020204030204" pitchFamily="34" charset="0"/>
              </a:rPr>
              <a:t>This image comes from The Cleveland Museum of Art, public domain, Purchase from the J. H. Wade Fund, 2002.89, </a:t>
            </a:r>
            <a:r>
              <a:rPr lang="en-US" baseline="0" dirty="0">
                <a:latin typeface="+mj-lt"/>
              </a:rPr>
              <a:t>https://www.clevelandart.org/art/2002.89.</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mj-lt"/>
              </a:rPr>
              <a:t>tcma200289141134</a:t>
            </a:r>
            <a:endParaRPr lang="en-US" dirty="0">
              <a:latin typeface="+mj-lt"/>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28</a:t>
            </a:fld>
            <a:endParaRPr lang="en-US"/>
          </a:p>
        </p:txBody>
      </p:sp>
    </p:spTree>
    <p:extLst>
      <p:ext uri="{BB962C8B-B14F-4D97-AF65-F5344CB8AC3E}">
        <p14:creationId xmlns:p14="http://schemas.microsoft.com/office/powerpoint/2010/main" val="230332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Solomon was </a:t>
            </a:r>
            <a:r>
              <a:rPr lang="en-US" dirty="0"/>
              <a:t>occupied with building the temple of Yahweh</a:t>
            </a:r>
            <a:r>
              <a:rPr lang="en-US" baseline="0" dirty="0"/>
              <a:t> for seven years, from the 4th year of his reign to the 11th year (c. 967–960 BC—1 Kgs 6:37-38). He spent thirteen years </a:t>
            </a:r>
            <a:r>
              <a:rPr lang="hr-HR" dirty="0"/>
              <a:t>building his</a:t>
            </a:r>
            <a:r>
              <a:rPr lang="hr-HR" baseline="0" dirty="0"/>
              <a:t> </a:t>
            </a:r>
            <a:r>
              <a:rPr lang="en-US" baseline="0" dirty="0"/>
              <a:t>own house,</a:t>
            </a:r>
            <a:r>
              <a:rPr lang="hr-HR" baseline="0" dirty="0"/>
              <a:t> from the 11th</a:t>
            </a:r>
            <a:r>
              <a:rPr lang="en-US" baseline="0" dirty="0"/>
              <a:t>–</a:t>
            </a:r>
            <a:r>
              <a:rPr lang="hr-HR" baseline="0" dirty="0"/>
              <a:t>24th years of his reign (c. 960</a:t>
            </a:r>
            <a:r>
              <a:rPr lang="en-US" baseline="0" dirty="0"/>
              <a:t>–</a:t>
            </a:r>
            <a:r>
              <a:rPr lang="hr-HR" baseline="0" dirty="0"/>
              <a:t>947 BC). The total length of time for his building projects (the temple and his palace) was 20 years (967</a:t>
            </a:r>
            <a:r>
              <a:rPr lang="en-US" baseline="0" dirty="0"/>
              <a:t>–</a:t>
            </a:r>
            <a:r>
              <a:rPr lang="hr-HR" baseline="0" dirty="0"/>
              <a:t>947 BC; 1 Kgs 9:10; 2 Chr 8:1).</a:t>
            </a:r>
            <a:r>
              <a:rPr lang="en-US" baseline="0" dirty="0"/>
              <a:t> </a:t>
            </a:r>
            <a:r>
              <a:rPr lang="en-US" b="0" baseline="0" dirty="0"/>
              <a:t>This chart comes from </a:t>
            </a:r>
            <a:r>
              <a:rPr lang="en-US" b="0" i="1" baseline="0" dirty="0"/>
              <a:t>The Regnal Chronology of the Kings of Judah and Israel: An Illustrated Guide</a:t>
            </a:r>
            <a:r>
              <a:rPr lang="en-US" b="0" baseline="0" dirty="0"/>
              <a:t>, by Chris McKinny, available from BiblePlaces.com.</a:t>
            </a:r>
            <a:endParaRPr lang="hr-HR" baseline="0" dirty="0"/>
          </a:p>
          <a:p>
            <a:endParaRPr lang="hr-HR" dirty="0"/>
          </a:p>
        </p:txBody>
      </p:sp>
      <p:sp>
        <p:nvSpPr>
          <p:cNvPr id="4" name="Slide Number Placeholder 3"/>
          <p:cNvSpPr>
            <a:spLocks noGrp="1"/>
          </p:cNvSpPr>
          <p:nvPr>
            <p:ph type="sldNum" sz="quarter" idx="10"/>
          </p:nvPr>
        </p:nvSpPr>
        <p:spPr/>
        <p:txBody>
          <a:bodyPr/>
          <a:lstStyle/>
          <a:p>
            <a:fld id="{4E4946A3-FD68-4E77-9DEF-1E7536A4AD96}" type="slidenum">
              <a:rPr lang="en-US" smtClean="0"/>
              <a:t>29</a:t>
            </a:fld>
            <a:endParaRPr lang="en-US"/>
          </a:p>
        </p:txBody>
      </p:sp>
    </p:spTree>
    <p:extLst>
      <p:ext uri="{BB962C8B-B14F-4D97-AF65-F5344CB8AC3E}">
        <p14:creationId xmlns:p14="http://schemas.microsoft.com/office/powerpoint/2010/main" val="1099648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Solomon’s temple was located in</a:t>
            </a:r>
            <a:r>
              <a:rPr lang="en-US" baseline="0" dirty="0"/>
              <a:t> approximately the same location as today’s Dome of the Rock, although the size and shape of the structures differ considerably. Solomon’s palace was located near the temple, probably to the south. This model depicts Jerusalem from a slightly later period, after the city was expanded to include the western hill in the days of Hezekiah (8th century BC). This model was photographed at the Bible Lands Museum in Jerusalem. The next slide includes labels.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mjb1904256983c</a:t>
            </a:r>
          </a:p>
        </p:txBody>
      </p:sp>
      <p:sp>
        <p:nvSpPr>
          <p:cNvPr id="4" name="Slide Number Placeholder 3"/>
          <p:cNvSpPr>
            <a:spLocks noGrp="1"/>
          </p:cNvSpPr>
          <p:nvPr>
            <p:ph type="sldNum" sz="quarter" idx="10"/>
          </p:nvPr>
        </p:nvSpPr>
        <p:spPr/>
        <p:txBody>
          <a:bodyPr/>
          <a:lstStyle/>
          <a:p>
            <a:fld id="{4E4946A3-FD68-4E77-9DEF-1E7536A4AD96}" type="slidenum">
              <a:rPr lang="en-US" smtClean="0"/>
              <a:t>3</a:t>
            </a:fld>
            <a:endParaRPr lang="en-US"/>
          </a:p>
        </p:txBody>
      </p:sp>
    </p:spTree>
    <p:extLst>
      <p:ext uri="{BB962C8B-B14F-4D97-AF65-F5344CB8AC3E}">
        <p14:creationId xmlns:p14="http://schemas.microsoft.com/office/powerpoint/2010/main" val="3900363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This chart comes from </a:t>
            </a:r>
            <a:r>
              <a:rPr lang="en-US" b="0" i="1" baseline="0" dirty="0"/>
              <a:t>The Regnal Chronology of the Kings of Judah and Israel: An Illustrated Guide</a:t>
            </a:r>
            <a:r>
              <a:rPr lang="en-US" b="0" baseline="0" dirty="0"/>
              <a:t>, by Chris McKinny, available from BiblePlaces.com.</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30</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Solomon’s day, Tyre was an island</a:t>
            </a:r>
            <a:r>
              <a:rPr lang="en-US" baseline="0" dirty="0"/>
              <a:t> city, situated about a half mile (0.8 km) off the coast. It wasn’t until Alexander the Great built a mole from the mainland to the island in the 4th century BC that the two were connected. Over the millennia, sand has washed up along the mole built by Alexander, with the result that Tyre is now connected to the mainland by a wide sandy beach. </a:t>
            </a:r>
            <a:r>
              <a:rPr lang="en-US" dirty="0"/>
              <a:t>This image comes from Gustaf Dalman, </a:t>
            </a:r>
            <a:r>
              <a:rPr lang="de-DE" sz="1200" i="1" kern="1200" dirty="0">
                <a:solidFill>
                  <a:schemeClr val="tx1"/>
                </a:solidFill>
                <a:effectLst/>
                <a:latin typeface="+mn-lt"/>
                <a:ea typeface="+mn-ea"/>
                <a:cs typeface="+mn-cs"/>
              </a:rPr>
              <a:t>Hundert deutsche Fliegerbilder aus Palaestina</a:t>
            </a:r>
            <a:r>
              <a:rPr lang="de-DE" sz="1200" i="0" kern="1200" dirty="0">
                <a:solidFill>
                  <a:schemeClr val="tx1"/>
                </a:solidFill>
                <a:effectLst/>
                <a:latin typeface="+mn-lt"/>
                <a:ea typeface="+mn-ea"/>
                <a:cs typeface="+mn-cs"/>
              </a:rPr>
              <a:t> (1925); an English edition is forthcoming from BiblePlaces.com. This photograph was taken from the east in the</a:t>
            </a:r>
            <a:r>
              <a:rPr lang="de-DE" sz="1200" i="0" kern="1200" baseline="0" dirty="0">
                <a:solidFill>
                  <a:schemeClr val="tx1"/>
                </a:solidFill>
                <a:effectLst/>
                <a:latin typeface="+mn-lt"/>
                <a:ea typeface="+mn-ea"/>
                <a:cs typeface="+mn-cs"/>
              </a:rPr>
              <a:t> morning. </a:t>
            </a:r>
            <a:endParaRPr lang="de-DE" sz="1200" i="0" kern="1200" dirty="0">
              <a:solidFill>
                <a:schemeClr val="tx1"/>
              </a:solidFill>
              <a:effectLst/>
              <a:latin typeface="+mn-lt"/>
              <a:ea typeface="+mn-ea"/>
              <a:cs typeface="+mn-cs"/>
            </a:endParaRPr>
          </a:p>
          <a:p>
            <a:endParaRPr lang="en-US" dirty="0"/>
          </a:p>
          <a:p>
            <a:r>
              <a:rPr lang="en-US" dirty="0"/>
              <a:t>gd0059</a:t>
            </a:r>
          </a:p>
        </p:txBody>
      </p:sp>
      <p:sp>
        <p:nvSpPr>
          <p:cNvPr id="4" name="Slide Number Placeholder 3"/>
          <p:cNvSpPr>
            <a:spLocks noGrp="1"/>
          </p:cNvSpPr>
          <p:nvPr>
            <p:ph type="sldNum" sz="quarter" idx="10"/>
          </p:nvPr>
        </p:nvSpPr>
        <p:spPr/>
        <p:txBody>
          <a:bodyPr/>
          <a:lstStyle/>
          <a:p>
            <a:fld id="{4E4946A3-FD68-4E77-9DEF-1E7536A4AD96}" type="slidenum">
              <a:rPr lang="en-US" smtClean="0"/>
              <a:t>31</a:t>
            </a:fld>
            <a:endParaRPr lang="en-US"/>
          </a:p>
        </p:txBody>
      </p:sp>
    </p:spTree>
    <p:extLst>
      <p:ext uri="{BB962C8B-B14F-4D97-AF65-F5344CB8AC3E}">
        <p14:creationId xmlns:p14="http://schemas.microsoft.com/office/powerpoint/2010/main" val="15302743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aerial photo of</a:t>
            </a:r>
            <a:r>
              <a:rPr lang="en-US" baseline="0" dirty="0"/>
              <a:t> Tyre was taken before 1934. It was p</a:t>
            </a:r>
            <a:r>
              <a:rPr lang="en-US" dirty="0"/>
              <a:t>ublished in the French book "UN GRAND PORT DISPARU TYR" in 1939. This image comes from the French Air Force and is in the public domain, via Wikimedia Commons</a:t>
            </a:r>
            <a:r>
              <a:rPr lang="en-US" baseline="0" dirty="0"/>
              <a:t>: https://commons.wikimedia.org/wiki/File:Tyre-aerial-photo-by-France-Military-1934.jpg.</a:t>
            </a:r>
          </a:p>
          <a:p>
            <a:endParaRPr lang="en-US" baseline="0" dirty="0"/>
          </a:p>
          <a:p>
            <a:r>
              <a:rPr lang="en-US" baseline="0" dirty="0"/>
              <a:t>wiki0912200609149726681934</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32</a:t>
            </a:fld>
            <a:endParaRPr lang="en-US"/>
          </a:p>
        </p:txBody>
      </p:sp>
    </p:spTree>
    <p:extLst>
      <p:ext uri="{BB962C8B-B14F-4D97-AF65-F5344CB8AC3E}">
        <p14:creationId xmlns:p14="http://schemas.microsoft.com/office/powerpoint/2010/main" val="15302743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a typeface="+mn-ea"/>
                <a:cs typeface="+mn-cs"/>
              </a:rPr>
              <a:t>The cedar of Lebanon was prized throughout the ancient Near East. The Palermo Stone indicates cedar was imported to Egypt as early as the 4th-dynasty pharaoh </a:t>
            </a:r>
            <a:r>
              <a:rPr lang="en-US" sz="1200" kern="1200" baseline="0" dirty="0" err="1">
                <a:solidFill>
                  <a:schemeClr val="tx1"/>
                </a:solidFill>
                <a:ea typeface="+mn-ea"/>
                <a:cs typeface="+mn-cs"/>
              </a:rPr>
              <a:t>Sneferu</a:t>
            </a:r>
            <a:r>
              <a:rPr lang="en-US" sz="1200" kern="1200" baseline="0" dirty="0">
                <a:solidFill>
                  <a:schemeClr val="tx1"/>
                </a:solidFill>
                <a:ea typeface="+mn-ea"/>
                <a:cs typeface="+mn-cs"/>
              </a:rPr>
              <a:t>, circa 2600 BC. One of its primary uses in ancient Egypt was for boat construction. The Egyptian Tale of Wen-Amun, from about the 11th century BC, recounts the travels of an Egyptian official to Byblos to negotiate for cedar wood. One of the earliest references to cedar in Mesopotamia comes from the reign of Sargon of Akkad, around 2300 BC.</a:t>
            </a:r>
            <a:r>
              <a:rPr lang="en-US" dirty="0"/>
              <a:t> </a:t>
            </a:r>
          </a:p>
          <a:p>
            <a:endParaRPr lang="en-US" sz="1200" baseline="0" dirty="0"/>
          </a:p>
          <a:p>
            <a:r>
              <a:rPr lang="en-US" sz="1200" baseline="0" dirty="0"/>
              <a:t>adr090510667</a:t>
            </a:r>
            <a:endParaRPr lang="en-US" baseline="0" dirty="0"/>
          </a:p>
        </p:txBody>
      </p:sp>
      <p:sp>
        <p:nvSpPr>
          <p:cNvPr id="4" name="Slide Number Placeholder 3"/>
          <p:cNvSpPr>
            <a:spLocks noGrp="1"/>
          </p:cNvSpPr>
          <p:nvPr>
            <p:ph type="sldNum" sz="quarter" idx="10"/>
          </p:nvPr>
        </p:nvSpPr>
        <p:spPr/>
        <p:txBody>
          <a:bodyPr/>
          <a:lstStyle/>
          <a:p>
            <a:fld id="{4E4946A3-FD68-4E77-9DEF-1E7536A4AD96}" type="slidenum">
              <a:rPr lang="en-US" smtClean="0"/>
              <a:t>33</a:t>
            </a:fld>
            <a:endParaRPr lang="en-US"/>
          </a:p>
        </p:txBody>
      </p:sp>
    </p:spTree>
    <p:extLst>
      <p:ext uri="{BB962C8B-B14F-4D97-AF65-F5344CB8AC3E}">
        <p14:creationId xmlns:p14="http://schemas.microsoft.com/office/powerpoint/2010/main" val="859417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a typeface="+mn-ea"/>
                <a:cs typeface="+mn-cs"/>
              </a:rPr>
              <a:t>Commonly referred to in Scripture as the cedars of Lebanon, this aromatic, durable wood was highly desirable for building in Iron Age Israel. David used in it building his house (2 Sam 5:11; 1 </a:t>
            </a:r>
            <a:r>
              <a:rPr lang="en-US" sz="1200" kern="1200" baseline="0" dirty="0" err="1">
                <a:solidFill>
                  <a:schemeClr val="tx1"/>
                </a:solidFill>
                <a:ea typeface="+mn-ea"/>
                <a:cs typeface="+mn-cs"/>
              </a:rPr>
              <a:t>Chr</a:t>
            </a:r>
            <a:r>
              <a:rPr lang="en-US" sz="1200" kern="1200" baseline="0" dirty="0">
                <a:solidFill>
                  <a:schemeClr val="tx1"/>
                </a:solidFill>
                <a:ea typeface="+mn-ea"/>
                <a:cs typeface="+mn-cs"/>
              </a:rPr>
              <a:t> 17:1), and Solomon used it in the constructing the temple and a palace for himself (2 </a:t>
            </a:r>
            <a:r>
              <a:rPr lang="en-US" sz="1200" kern="1200" baseline="0" dirty="0" err="1">
                <a:solidFill>
                  <a:schemeClr val="tx1"/>
                </a:solidFill>
                <a:ea typeface="+mn-ea"/>
                <a:cs typeface="+mn-cs"/>
              </a:rPr>
              <a:t>Chr</a:t>
            </a:r>
            <a:r>
              <a:rPr lang="en-US" sz="1200" kern="1200" baseline="0" dirty="0">
                <a:solidFill>
                  <a:schemeClr val="tx1"/>
                </a:solidFill>
                <a:ea typeface="+mn-ea"/>
                <a:cs typeface="+mn-cs"/>
              </a:rPr>
              <a:t> 2:3-8). He was said to make the cedar as plentiful in Jerusalem as sycamore-fig trees in the Shephelah (2 </a:t>
            </a:r>
            <a:r>
              <a:rPr lang="en-US" sz="1200" kern="1200" baseline="0" dirty="0" err="1">
                <a:solidFill>
                  <a:schemeClr val="tx1"/>
                </a:solidFill>
                <a:ea typeface="+mn-ea"/>
                <a:cs typeface="+mn-cs"/>
              </a:rPr>
              <a:t>Chr</a:t>
            </a:r>
            <a:r>
              <a:rPr lang="en-US" sz="1200" kern="1200" baseline="0" dirty="0">
                <a:solidFill>
                  <a:schemeClr val="tx1"/>
                </a:solidFill>
                <a:ea typeface="+mn-ea"/>
                <a:cs typeface="+mn-cs"/>
              </a:rPr>
              <a:t> 1:15). The second temple was also constructed from cedars (Ezra 3:7).</a:t>
            </a:r>
            <a:r>
              <a:rPr lang="en-US" dirty="0"/>
              <a:t> </a:t>
            </a:r>
            <a:r>
              <a:rPr lang="en-US" sz="1200" kern="1200" baseline="0" dirty="0">
                <a:solidFill>
                  <a:schemeClr val="tx1"/>
                </a:solidFill>
                <a:ea typeface="+mn-ea"/>
                <a:cs typeface="+mn-cs"/>
              </a:rPr>
              <a:t>The cedar tree is used as a picture of strength and security. Psalm 29:5 speaks of the mighty voice of Lord breaking the strong cedars. Another psalm speaks of the righteous prospering like the palm tree and growing like a cedar of Lebanon (Ps 92:12).</a:t>
            </a: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is-IS" dirty="0"/>
          </a:p>
          <a:p>
            <a:r>
              <a:rPr lang="is-IS" dirty="0"/>
              <a:t>adr090510668</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34</a:t>
            </a:fld>
            <a:endParaRPr lang="en-US"/>
          </a:p>
        </p:txBody>
      </p:sp>
    </p:spTree>
    <p:extLst>
      <p:ext uri="{BB962C8B-B14F-4D97-AF65-F5344CB8AC3E}">
        <p14:creationId xmlns:p14="http://schemas.microsoft.com/office/powerpoint/2010/main" val="859417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photo of the base of an ancient cedar tree in Lebanon illustrates the massive size that these trees could attain.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adr1307118168</a:t>
            </a:r>
            <a:endParaRPr lang="en-US" baseline="0" dirty="0">
              <a:latin typeface="Times New Roman" pitchFamily="18" charset="0"/>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35</a:t>
            </a:fld>
            <a:endParaRPr lang="en-US"/>
          </a:p>
        </p:txBody>
      </p:sp>
    </p:spTree>
    <p:extLst>
      <p:ext uri="{BB962C8B-B14F-4D97-AF65-F5344CB8AC3E}">
        <p14:creationId xmlns:p14="http://schemas.microsoft.com/office/powerpoint/2010/main" val="2316782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generally</a:t>
            </a:r>
            <a:r>
              <a:rPr lang="en-US" baseline="0" dirty="0"/>
              <a:t> thought that the “cypress” (Heb. </a:t>
            </a:r>
            <a:r>
              <a:rPr lang="en-US" i="1" baseline="0" dirty="0" err="1"/>
              <a:t>berosh</a:t>
            </a:r>
            <a:r>
              <a:rPr lang="en-US" baseline="0" dirty="0"/>
              <a:t>, </a:t>
            </a:r>
            <a:r>
              <a:rPr lang="he-IL" sz="1200" b="0" i="0" u="none" strike="noStrike" kern="1200" baseline="0" dirty="0">
                <a:solidFill>
                  <a:schemeClr val="tx1"/>
                </a:solidFill>
                <a:latin typeface="+mn-lt"/>
                <a:ea typeface="+mn-ea"/>
                <a:cs typeface="+mn-cs"/>
              </a:rPr>
              <a:t>בְּרוֹשׁ</a:t>
            </a:r>
            <a:r>
              <a:rPr lang="en-US" baseline="0" dirty="0"/>
              <a:t>) is the </a:t>
            </a:r>
            <a:r>
              <a:rPr lang="en-US" i="1" dirty="0" err="1"/>
              <a:t>Juniperus</a:t>
            </a:r>
            <a:r>
              <a:rPr lang="en-US" i="1" dirty="0"/>
              <a:t> </a:t>
            </a:r>
            <a:r>
              <a:rPr lang="en-US" i="1" dirty="0" err="1"/>
              <a:t>phoenicea</a:t>
            </a:r>
            <a:r>
              <a:rPr lang="en-US" i="0" dirty="0"/>
              <a:t>. Two such trees are seen here growing</a:t>
            </a:r>
            <a:r>
              <a:rPr lang="en-US" i="0" baseline="0" dirty="0"/>
              <a:t> in front of the Albright Institute in Jerusalem.</a:t>
            </a:r>
            <a:endParaRPr lang="en-US" dirty="0"/>
          </a:p>
          <a:p>
            <a:endParaRPr lang="en-US" dirty="0"/>
          </a:p>
          <a:p>
            <a:r>
              <a:rPr lang="en-US" dirty="0"/>
              <a:t>tb010200202</a:t>
            </a:r>
          </a:p>
        </p:txBody>
      </p:sp>
      <p:sp>
        <p:nvSpPr>
          <p:cNvPr id="4" name="Slide Number Placeholder 3"/>
          <p:cNvSpPr>
            <a:spLocks noGrp="1"/>
          </p:cNvSpPr>
          <p:nvPr>
            <p:ph type="sldNum" sz="quarter" idx="10"/>
          </p:nvPr>
        </p:nvSpPr>
        <p:spPr/>
        <p:txBody>
          <a:bodyPr/>
          <a:lstStyle/>
          <a:p>
            <a:fld id="{4E4946A3-FD68-4E77-9DEF-1E7536A4AD96}" type="slidenum">
              <a:rPr lang="en-US" smtClean="0"/>
              <a:t>36</a:t>
            </a:fld>
            <a:endParaRPr lang="en-US"/>
          </a:p>
        </p:txBody>
      </p:sp>
    </p:spTree>
    <p:extLst>
      <p:ext uri="{BB962C8B-B14F-4D97-AF65-F5344CB8AC3E}">
        <p14:creationId xmlns:p14="http://schemas.microsoft.com/office/powerpoint/2010/main" val="7440061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cypress</a:t>
            </a:r>
            <a:r>
              <a:rPr lang="en-US" baseline="0" dirty="0"/>
              <a:t> tree was photographed on El </a:t>
            </a:r>
            <a:r>
              <a:rPr lang="en-US" baseline="0" dirty="0" err="1"/>
              <a:t>Hierro</a:t>
            </a:r>
            <a:r>
              <a:rPr lang="en-US" baseline="0" dirty="0"/>
              <a:t>, an island in the Atlantic, off the coast of Africa. El </a:t>
            </a:r>
            <a:r>
              <a:rPr lang="en-US" baseline="0" dirty="0" err="1"/>
              <a:t>Hierro</a:t>
            </a:r>
            <a:r>
              <a:rPr lang="en-US" baseline="0" dirty="0"/>
              <a:t> </a:t>
            </a:r>
            <a:r>
              <a:rPr lang="en-US" dirty="0"/>
              <a:t>is the second-smallest of the eight main islands of the Canaries. This illustrates that the cypress</a:t>
            </a:r>
            <a:r>
              <a:rPr lang="en-US" baseline="0" dirty="0"/>
              <a:t> is much more widespread and adaptable than the Lebanese cedar, although the prime habitat of the Lebanese mountains may have been more ideal for the production of lumber from cypress trees.</a:t>
            </a:r>
            <a:r>
              <a:rPr lang="en-US" dirty="0"/>
              <a:t> This image comes from </a:t>
            </a:r>
            <a:r>
              <a:rPr lang="en-US" dirty="0" err="1"/>
              <a:t>Areuland</a:t>
            </a:r>
            <a:r>
              <a:rPr lang="en-US" dirty="0"/>
              <a:t> and is licensed under CC BY-SA 4.0, via Wikimedia Commons: https://commons.wikimedia.org/wiki/File:Ph%C3%B6nizischer_Wacholder.jpg.</a:t>
            </a:r>
          </a:p>
          <a:p>
            <a:endParaRPr lang="en-US" dirty="0"/>
          </a:p>
          <a:p>
            <a:r>
              <a:rPr lang="en-US" dirty="0"/>
              <a:t>wiki1227201617533038014</a:t>
            </a:r>
          </a:p>
        </p:txBody>
      </p:sp>
      <p:sp>
        <p:nvSpPr>
          <p:cNvPr id="4" name="Slide Number Placeholder 3"/>
          <p:cNvSpPr>
            <a:spLocks noGrp="1"/>
          </p:cNvSpPr>
          <p:nvPr>
            <p:ph type="sldNum" sz="quarter" idx="10"/>
          </p:nvPr>
        </p:nvSpPr>
        <p:spPr/>
        <p:txBody>
          <a:bodyPr/>
          <a:lstStyle/>
          <a:p>
            <a:fld id="{4E4946A3-FD68-4E77-9DEF-1E7536A4AD96}" type="slidenum">
              <a:rPr lang="en-US" smtClean="0"/>
              <a:t>37</a:t>
            </a:fld>
            <a:endParaRPr lang="en-US"/>
          </a:p>
        </p:txBody>
      </p:sp>
    </p:spTree>
    <p:extLst>
      <p:ext uri="{BB962C8B-B14F-4D97-AF65-F5344CB8AC3E}">
        <p14:creationId xmlns:p14="http://schemas.microsoft.com/office/powerpoint/2010/main" val="7440061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relief comes from the palace of Sargon II at Khorsabad (ancient </a:t>
            </a:r>
            <a:r>
              <a:rPr lang="en-US" dirty="0" err="1"/>
              <a:t>Dur</a:t>
            </a:r>
            <a:r>
              <a:rPr lang="en-US" dirty="0"/>
              <a:t> </a:t>
            </a:r>
            <a:r>
              <a:rPr lang="en-US" dirty="0" err="1"/>
              <a:t>Sharrukin</a:t>
            </a:r>
            <a:r>
              <a:rPr lang="en-US" dirty="0"/>
              <a:t>). This panel shows timbers being transported by ships. Some</a:t>
            </a:r>
            <a:r>
              <a:rPr lang="en-US" baseline="0" dirty="0"/>
              <a:t> timbers are towed behind the ships, while others appear to be loaded on board. All of the boats are shown powered by oars, not sails. The water teems with life, which includes fish, turtles, snakes, and mythical creatures. Two fortified cities are also shown toward the top of the relief; the one at center-right appears to stand on an island, like the city of Tyre. </a:t>
            </a:r>
            <a:r>
              <a:rPr lang="en-US" dirty="0"/>
              <a:t>This relief was photographed at the Louvre Museum.</a:t>
            </a:r>
          </a:p>
          <a:p>
            <a:endParaRPr lang="en-US" dirty="0"/>
          </a:p>
          <a:p>
            <a:r>
              <a:rPr lang="en-US" dirty="0"/>
              <a:t>tb060408233c</a:t>
            </a:r>
          </a:p>
        </p:txBody>
      </p:sp>
      <p:sp>
        <p:nvSpPr>
          <p:cNvPr id="4" name="Slide Number Placeholder 3"/>
          <p:cNvSpPr>
            <a:spLocks noGrp="1"/>
          </p:cNvSpPr>
          <p:nvPr>
            <p:ph type="sldNum" sz="quarter" idx="10"/>
          </p:nvPr>
        </p:nvSpPr>
        <p:spPr/>
        <p:txBody>
          <a:bodyPr/>
          <a:lstStyle/>
          <a:p>
            <a:fld id="{4E4946A3-FD68-4E77-9DEF-1E7536A4AD96}" type="slidenum">
              <a:rPr lang="en-US" smtClean="0"/>
              <a:t>38</a:t>
            </a:fld>
            <a:endParaRPr lang="en-US"/>
          </a:p>
        </p:txBody>
      </p:sp>
    </p:spTree>
    <p:extLst>
      <p:ext uri="{BB962C8B-B14F-4D97-AF65-F5344CB8AC3E}">
        <p14:creationId xmlns:p14="http://schemas.microsoft.com/office/powerpoint/2010/main" val="28161603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relief was photographed at the Louvre Museum.</a:t>
            </a:r>
          </a:p>
          <a:p>
            <a:endParaRPr lang="en-US" dirty="0"/>
          </a:p>
          <a:p>
            <a:r>
              <a:rPr lang="en-US" dirty="0"/>
              <a:t>tb0927194405</a:t>
            </a:r>
          </a:p>
        </p:txBody>
      </p:sp>
      <p:sp>
        <p:nvSpPr>
          <p:cNvPr id="4" name="Slide Number Placeholder 3"/>
          <p:cNvSpPr>
            <a:spLocks noGrp="1"/>
          </p:cNvSpPr>
          <p:nvPr>
            <p:ph type="sldNum" sz="quarter" idx="10"/>
          </p:nvPr>
        </p:nvSpPr>
        <p:spPr/>
        <p:txBody>
          <a:bodyPr/>
          <a:lstStyle/>
          <a:p>
            <a:fld id="{4E4946A3-FD68-4E77-9DEF-1E7536A4AD96}" type="slidenum">
              <a:rPr lang="en-US" smtClean="0"/>
              <a:t>39</a:t>
            </a:fld>
            <a:endParaRPr lang="en-US"/>
          </a:p>
        </p:txBody>
      </p:sp>
    </p:spTree>
    <p:extLst>
      <p:ext uri="{BB962C8B-B14F-4D97-AF65-F5344CB8AC3E}">
        <p14:creationId xmlns:p14="http://schemas.microsoft.com/office/powerpoint/2010/main" val="2157930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Solomon’s temple was located in</a:t>
            </a:r>
            <a:r>
              <a:rPr lang="en-US" baseline="0" dirty="0"/>
              <a:t> approximately the same location as today’s Dome of the Rock, although the size and shape of the structures differ considerably. Solomon’s palace was located near the temple, probably to the south. This model depicts Jerusalem from a slightly later period, after the city was expanded to include the western hill in the days of Hezekiah (8th century BC). This model was photographed at the Bible Lands Museum in Jerusalem.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mjb1904256983c</a:t>
            </a:r>
          </a:p>
        </p:txBody>
      </p:sp>
      <p:sp>
        <p:nvSpPr>
          <p:cNvPr id="4" name="Slide Number Placeholder 3"/>
          <p:cNvSpPr>
            <a:spLocks noGrp="1"/>
          </p:cNvSpPr>
          <p:nvPr>
            <p:ph type="sldNum" sz="quarter" idx="10"/>
          </p:nvPr>
        </p:nvSpPr>
        <p:spPr/>
        <p:txBody>
          <a:bodyPr/>
          <a:lstStyle/>
          <a:p>
            <a:fld id="{4E4946A3-FD68-4E77-9DEF-1E7536A4AD96}" type="slidenum">
              <a:rPr lang="en-US" smtClean="0"/>
              <a:t>4</a:t>
            </a:fld>
            <a:endParaRPr lang="en-US"/>
          </a:p>
        </p:txBody>
      </p:sp>
    </p:spTree>
    <p:extLst>
      <p:ext uri="{BB962C8B-B14F-4D97-AF65-F5344CB8AC3E}">
        <p14:creationId xmlns:p14="http://schemas.microsoft.com/office/powerpoint/2010/main" val="3900363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relief depicts a ship that is unloading its timber on the shore. Additional timbers can</a:t>
            </a:r>
            <a:r>
              <a:rPr lang="en-US" baseline="0" dirty="0"/>
              <a:t> be seen on board the ship, above the heads of the workers, and three additional timbers are attached by ropes to the stern of the vessel, having been towed through the water. The prow of this ship, like the others in this set of reliefs, is decorated with a horse-like head. </a:t>
            </a:r>
            <a:r>
              <a:rPr lang="en-US" dirty="0"/>
              <a:t>This relief was photographed at the Louvre Museum.</a:t>
            </a:r>
          </a:p>
          <a:p>
            <a:endParaRPr lang="en-US" dirty="0"/>
          </a:p>
          <a:p>
            <a:r>
              <a:rPr lang="en-US" dirty="0"/>
              <a:t>tb060408231</a:t>
            </a:r>
          </a:p>
        </p:txBody>
      </p:sp>
      <p:sp>
        <p:nvSpPr>
          <p:cNvPr id="4" name="Slide Number Placeholder 3"/>
          <p:cNvSpPr>
            <a:spLocks noGrp="1"/>
          </p:cNvSpPr>
          <p:nvPr>
            <p:ph type="sldNum" sz="quarter" idx="10"/>
          </p:nvPr>
        </p:nvSpPr>
        <p:spPr/>
        <p:txBody>
          <a:bodyPr/>
          <a:lstStyle/>
          <a:p>
            <a:fld id="{4E4946A3-FD68-4E77-9DEF-1E7536A4AD96}" type="slidenum">
              <a:rPr lang="en-US" smtClean="0"/>
              <a:t>40</a:t>
            </a:fld>
            <a:endParaRPr lang="en-US"/>
          </a:p>
        </p:txBody>
      </p:sp>
    </p:spTree>
    <p:extLst>
      <p:ext uri="{BB962C8B-B14F-4D97-AF65-F5344CB8AC3E}">
        <p14:creationId xmlns:p14="http://schemas.microsoft.com/office/powerpoint/2010/main" val="28161603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relief was</a:t>
            </a:r>
            <a:r>
              <a:rPr lang="en-US" baseline="0" dirty="0"/>
              <a:t> photographed at the Louvre Museum.</a:t>
            </a:r>
            <a:endParaRPr lang="en-US" dirty="0"/>
          </a:p>
          <a:p>
            <a:endParaRPr lang="en-US" dirty="0"/>
          </a:p>
          <a:p>
            <a:r>
              <a:rPr lang="en-US" dirty="0"/>
              <a:t>tb0927194428</a:t>
            </a:r>
          </a:p>
        </p:txBody>
      </p:sp>
      <p:sp>
        <p:nvSpPr>
          <p:cNvPr id="4" name="Slide Number Placeholder 3"/>
          <p:cNvSpPr>
            <a:spLocks noGrp="1"/>
          </p:cNvSpPr>
          <p:nvPr>
            <p:ph type="sldNum" sz="quarter" idx="10"/>
          </p:nvPr>
        </p:nvSpPr>
        <p:spPr/>
        <p:txBody>
          <a:bodyPr/>
          <a:lstStyle/>
          <a:p>
            <a:fld id="{4E4946A3-FD68-4E77-9DEF-1E7536A4AD96}" type="slidenum">
              <a:rPr lang="en-US" smtClean="0"/>
              <a:t>41</a:t>
            </a:fld>
            <a:endParaRPr lang="en-US"/>
          </a:p>
        </p:txBody>
      </p:sp>
    </p:spTree>
    <p:extLst>
      <p:ext uri="{BB962C8B-B14F-4D97-AF65-F5344CB8AC3E}">
        <p14:creationId xmlns:p14="http://schemas.microsoft.com/office/powerpoint/2010/main" val="4966363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Much of the gold used by Solomon for the temple was used to overlay the interior of the structure. Gold is a relatively soft metal, and the ancients mastered the skill required to beat it into very thin sheets in order to cover other materials. The wrinkled sheet of gold</a:t>
            </a:r>
            <a:r>
              <a:rPr lang="en-US" baseline="0" dirty="0"/>
              <a:t> foil shown here predates the time of Solomon by perhaps a century. </a:t>
            </a:r>
            <a:r>
              <a:rPr lang="en-US" dirty="0"/>
              <a:t>This display was photographed at the Museum of Archaeology and Anthropology at the University of Pennsylvania.</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adr1605266539</a:t>
            </a:r>
          </a:p>
        </p:txBody>
      </p:sp>
      <p:sp>
        <p:nvSpPr>
          <p:cNvPr id="4" name="Slide Number Placeholder 3"/>
          <p:cNvSpPr>
            <a:spLocks noGrp="1"/>
          </p:cNvSpPr>
          <p:nvPr>
            <p:ph type="sldNum" sz="quarter" idx="10"/>
          </p:nvPr>
        </p:nvSpPr>
        <p:spPr/>
        <p:txBody>
          <a:bodyPr/>
          <a:lstStyle/>
          <a:p>
            <a:fld id="{4E4946A3-FD68-4E77-9DEF-1E7536A4AD96}" type="slidenum">
              <a:rPr lang="en-US" smtClean="0"/>
              <a:t>42</a:t>
            </a:fld>
            <a:endParaRPr lang="en-US"/>
          </a:p>
        </p:txBody>
      </p:sp>
    </p:spTree>
    <p:extLst>
      <p:ext uri="{BB962C8B-B14F-4D97-AF65-F5344CB8AC3E}">
        <p14:creationId xmlns:p14="http://schemas.microsoft.com/office/powerpoint/2010/main" val="28628175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wooden shrine of Tutankhamun</a:t>
            </a:r>
            <a:r>
              <a:rPr lang="en-US" baseline="0" dirty="0"/>
              <a:t> is the outermost of several that were nested together to protect the mummy. The wood was overlaid with sheet gold, which illustrates the look of a golden room, and also testifies to the skill of gold-workers a number of centuries before the time of Solomon. </a:t>
            </a:r>
            <a:r>
              <a:rPr lang="en-US" dirty="0"/>
              <a:t>This display was photographed at the Treasure of Tutankhamun</a:t>
            </a:r>
            <a:r>
              <a:rPr lang="en-US" baseline="0" dirty="0"/>
              <a:t> E</a:t>
            </a:r>
            <a:r>
              <a:rPr lang="en-US" dirty="0"/>
              <a:t>xposition in Paris, 2012. This image comes from </a:t>
            </a:r>
            <a:r>
              <a:rPr lang="en-US" dirty="0" err="1"/>
              <a:t>Traumrune</a:t>
            </a:r>
            <a:r>
              <a:rPr lang="en-US" dirty="0"/>
              <a:t> and is licensed under CC BY 3.0, via Wikimedia Commons: https://commons.wikimedia.org/wiki/File:Toutankamon-expo_18_1e-chap.JPG.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wiki0814201242882848531</a:t>
            </a:r>
          </a:p>
        </p:txBody>
      </p:sp>
      <p:sp>
        <p:nvSpPr>
          <p:cNvPr id="4" name="Slide Number Placeholder 3"/>
          <p:cNvSpPr>
            <a:spLocks noGrp="1"/>
          </p:cNvSpPr>
          <p:nvPr>
            <p:ph type="sldNum" sz="quarter" idx="10"/>
          </p:nvPr>
        </p:nvSpPr>
        <p:spPr/>
        <p:txBody>
          <a:bodyPr/>
          <a:lstStyle/>
          <a:p>
            <a:fld id="{4E4946A3-FD68-4E77-9DEF-1E7536A4AD96}" type="slidenum">
              <a:rPr lang="en-US" smtClean="0"/>
              <a:t>43</a:t>
            </a:fld>
            <a:endParaRPr lang="en-US"/>
          </a:p>
        </p:txBody>
      </p:sp>
    </p:spTree>
    <p:extLst>
      <p:ext uri="{BB962C8B-B14F-4D97-AF65-F5344CB8AC3E}">
        <p14:creationId xmlns:p14="http://schemas.microsoft.com/office/powerpoint/2010/main" val="28628175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subsequent reference to the “land</a:t>
            </a:r>
            <a:r>
              <a:rPr lang="en-US" baseline="0" dirty="0"/>
              <a:t> of </a:t>
            </a:r>
            <a:r>
              <a:rPr lang="en-US" baseline="0" dirty="0" err="1"/>
              <a:t>Cabul</a:t>
            </a:r>
            <a:r>
              <a:rPr lang="en-US" baseline="0" dirty="0"/>
              <a:t>” (1 Kgs 9:13) indicates that these cities were likely from the allotment of Asher, which included 22 cities (cf. Josh 19:24-31). </a:t>
            </a:r>
            <a:r>
              <a:rPr lang="en-US" dirty="0"/>
              <a:t>“Asher Street” is located in the Baka neighborhood, south of the Old City.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tb072404786</a:t>
            </a:r>
          </a:p>
        </p:txBody>
      </p:sp>
      <p:sp>
        <p:nvSpPr>
          <p:cNvPr id="4" name="Slide Number Placeholder 3"/>
          <p:cNvSpPr>
            <a:spLocks noGrp="1"/>
          </p:cNvSpPr>
          <p:nvPr>
            <p:ph type="sldNum" sz="quarter" idx="10"/>
          </p:nvPr>
        </p:nvSpPr>
        <p:spPr/>
        <p:txBody>
          <a:bodyPr/>
          <a:lstStyle/>
          <a:p>
            <a:fld id="{4E4946A3-FD68-4E77-9DEF-1E7536A4AD96}" type="slidenum">
              <a:rPr lang="en-US" smtClean="0"/>
              <a:t>44</a:t>
            </a:fld>
            <a:endParaRPr lang="en-US"/>
          </a:p>
        </p:txBody>
      </p:sp>
    </p:spTree>
    <p:extLst>
      <p:ext uri="{BB962C8B-B14F-4D97-AF65-F5344CB8AC3E}">
        <p14:creationId xmlns:p14="http://schemas.microsoft.com/office/powerpoint/2010/main" val="33127349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Asher’s territory included the</a:t>
            </a:r>
            <a:r>
              <a:rPr lang="en-US" baseline="0" dirty="0"/>
              <a:t> Plain of Asher, stretching from the Carmel Range in the south up to the rougher country around Rosh </a:t>
            </a:r>
            <a:r>
              <a:rPr lang="en-US" baseline="0" dirty="0" err="1"/>
              <a:t>HaNikra</a:t>
            </a:r>
            <a:r>
              <a:rPr lang="en-US" baseline="0" dirty="0"/>
              <a:t> in the north</a:t>
            </a:r>
            <a:r>
              <a:rPr lang="en-US" dirty="0"/>
              <a:t>. The photo shown here was taken from atop the</a:t>
            </a:r>
            <a:r>
              <a:rPr lang="en-US" baseline="0" dirty="0"/>
              <a:t> Carmel mountains in the south. The point of land at the top of the bay, visible where the bay curves back around toward the west in the distance, is the location of Acco/Acre, one of the important cities of Asher. The next slide includes labels.</a:t>
            </a:r>
            <a:endParaRPr lang="en-US" dirty="0"/>
          </a:p>
          <a:p>
            <a:endParaRPr lang="en-US" dirty="0">
              <a:ea typeface="ＭＳ Ｐゴシック" pitchFamily="34" charset="-128"/>
            </a:endParaRPr>
          </a:p>
          <a:p>
            <a:r>
              <a:rPr lang="en-US" dirty="0">
                <a:ea typeface="ＭＳ Ｐゴシック" pitchFamily="34" charset="-128"/>
              </a:rPr>
              <a:t>tb100505534</a:t>
            </a:r>
          </a:p>
        </p:txBody>
      </p:sp>
      <p:sp>
        <p:nvSpPr>
          <p:cNvPr id="4" name="Slide Number Placeholder 3"/>
          <p:cNvSpPr>
            <a:spLocks noGrp="1"/>
          </p:cNvSpPr>
          <p:nvPr>
            <p:ph type="sldNum" sz="quarter" idx="10"/>
          </p:nvPr>
        </p:nvSpPr>
        <p:spPr/>
        <p:txBody>
          <a:bodyPr/>
          <a:lstStyle/>
          <a:p>
            <a:fld id="{4E4946A3-FD68-4E77-9DEF-1E7536A4AD96}" type="slidenum">
              <a:rPr lang="en-US" smtClean="0"/>
              <a:t>45</a:t>
            </a:fld>
            <a:endParaRPr lang="en-US"/>
          </a:p>
        </p:txBody>
      </p:sp>
    </p:spTree>
    <p:extLst>
      <p:ext uri="{BB962C8B-B14F-4D97-AF65-F5344CB8AC3E}">
        <p14:creationId xmlns:p14="http://schemas.microsoft.com/office/powerpoint/2010/main" val="10546085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Asher’s territory included the</a:t>
            </a:r>
            <a:r>
              <a:rPr lang="en-US" baseline="0" dirty="0"/>
              <a:t> Plain of Asher, stretching from the Carmel Range in the south up to the rougher country around Rosh </a:t>
            </a:r>
            <a:r>
              <a:rPr lang="en-US" baseline="0" dirty="0" err="1"/>
              <a:t>HaNikra</a:t>
            </a:r>
            <a:r>
              <a:rPr lang="en-US" baseline="0" dirty="0"/>
              <a:t> in the north</a:t>
            </a:r>
            <a:r>
              <a:rPr lang="en-US" dirty="0"/>
              <a:t>. The photo shown here was taken from atop the</a:t>
            </a:r>
            <a:r>
              <a:rPr lang="en-US" baseline="0" dirty="0"/>
              <a:t> Carmel mountains in the south. The point of land at the top of the bay, visible where the bay curves back around toward the west in the distance, is the location of Acco/Acre, one of the important cities of Asher.</a:t>
            </a:r>
            <a:endParaRPr lang="en-US" dirty="0"/>
          </a:p>
          <a:p>
            <a:endParaRPr lang="en-US" dirty="0">
              <a:ea typeface="ＭＳ Ｐゴシック" pitchFamily="34" charset="-128"/>
            </a:endParaRPr>
          </a:p>
          <a:p>
            <a:r>
              <a:rPr lang="en-US" dirty="0">
                <a:ea typeface="ＭＳ Ｐゴシック" pitchFamily="34" charset="-128"/>
              </a:rPr>
              <a:t>tb100505534</a:t>
            </a:r>
          </a:p>
        </p:txBody>
      </p:sp>
      <p:sp>
        <p:nvSpPr>
          <p:cNvPr id="4" name="Slide Number Placeholder 3"/>
          <p:cNvSpPr>
            <a:spLocks noGrp="1"/>
          </p:cNvSpPr>
          <p:nvPr>
            <p:ph type="sldNum" sz="quarter" idx="10"/>
          </p:nvPr>
        </p:nvSpPr>
        <p:spPr/>
        <p:txBody>
          <a:bodyPr/>
          <a:lstStyle/>
          <a:p>
            <a:fld id="{4E4946A3-FD68-4E77-9DEF-1E7536A4AD96}" type="slidenum">
              <a:rPr lang="en-US" smtClean="0"/>
              <a:t>46</a:t>
            </a:fld>
            <a:endParaRPr lang="en-US"/>
          </a:p>
        </p:txBody>
      </p:sp>
    </p:spTree>
    <p:extLst>
      <p:ext uri="{BB962C8B-B14F-4D97-AF65-F5344CB8AC3E}">
        <p14:creationId xmlns:p14="http://schemas.microsoft.com/office/powerpoint/2010/main" val="10546085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American Colony photo was taken between 1900 and 1920.</a:t>
            </a:r>
          </a:p>
          <a:p>
            <a:endParaRPr lang="en-US" sz="1200" b="0" i="0" kern="1200" dirty="0">
              <a:solidFill>
                <a:schemeClr val="tx1"/>
              </a:solidFill>
              <a:effectLst/>
              <a:latin typeface="+mn-lt"/>
              <a:ea typeface="+mn-ea"/>
              <a:cs typeface="+mn-cs"/>
            </a:endParaRPr>
          </a:p>
          <a:p>
            <a:r>
              <a:rPr lang="is-IS" dirty="0"/>
              <a:t>mat05576</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47</a:t>
            </a:fld>
            <a:endParaRPr lang="en-US"/>
          </a:p>
        </p:txBody>
      </p:sp>
    </p:spTree>
    <p:extLst>
      <p:ext uri="{BB962C8B-B14F-4D97-AF65-F5344CB8AC3E}">
        <p14:creationId xmlns:p14="http://schemas.microsoft.com/office/powerpoint/2010/main" val="10546085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r>
              <a:rPr lang="en-US" sz="1200" b="0" dirty="0" err="1">
                <a:ea typeface="ＭＳ Ｐゴシック" pitchFamily="34" charset="-128"/>
              </a:rPr>
              <a:t>Acco</a:t>
            </a:r>
            <a:r>
              <a:rPr lang="en-US" sz="1200" b="0" dirty="0">
                <a:ea typeface="ＭＳ Ｐゴシック" pitchFamily="34" charset="-128"/>
              </a:rPr>
              <a:t>/Acre is among</a:t>
            </a:r>
            <a:r>
              <a:rPr lang="en-US" sz="1200" b="0" baseline="0" dirty="0">
                <a:ea typeface="ＭＳ Ｐゴシック" pitchFamily="34" charset="-128"/>
              </a:rPr>
              <a:t> the oldest continuously inhabited cities in Israel. This view shows the old city of Acre in the foreground and the more ancient Tel </a:t>
            </a:r>
            <a:r>
              <a:rPr lang="en-US" sz="1200" b="0" baseline="0" dirty="0" err="1">
                <a:ea typeface="ＭＳ Ｐゴシック" pitchFamily="34" charset="-128"/>
              </a:rPr>
              <a:t>Acco</a:t>
            </a:r>
            <a:r>
              <a:rPr lang="en-US" sz="1200" b="0" baseline="0" dirty="0">
                <a:ea typeface="ＭＳ Ｐゴシック" pitchFamily="34" charset="-128"/>
              </a:rPr>
              <a:t> in the background. The earliest remains discovered so far in the area of the old city of Acre date to the Persian period, about 400 BC. Prior to that it appears that habitation was centered at Tel </a:t>
            </a:r>
            <a:r>
              <a:rPr lang="en-US" sz="1200" b="0" baseline="0" dirty="0" err="1">
                <a:ea typeface="ＭＳ Ｐゴシック" pitchFamily="34" charset="-128"/>
              </a:rPr>
              <a:t>Acco</a:t>
            </a:r>
            <a:r>
              <a:rPr lang="en-US" sz="1200" b="0" baseline="0" dirty="0">
                <a:ea typeface="ＭＳ Ｐゴシック" pitchFamily="34" charset="-128"/>
              </a:rPr>
              <a:t>. </a:t>
            </a:r>
            <a:r>
              <a:rPr lang="en-US" sz="1200" b="0" dirty="0">
                <a:ea typeface="ＭＳ Ｐゴシック" pitchFamily="34" charset="-128"/>
              </a:rPr>
              <a:t>This image comes from </a:t>
            </a:r>
            <a:r>
              <a:rPr lang="en-US" dirty="0" err="1"/>
              <a:t>Itamar</a:t>
            </a:r>
            <a:r>
              <a:rPr lang="en-US" dirty="0"/>
              <a:t> </a:t>
            </a:r>
            <a:r>
              <a:rPr lang="en-US" dirty="0" err="1"/>
              <a:t>Grinberg</a:t>
            </a:r>
            <a:r>
              <a:rPr lang="en-US" dirty="0"/>
              <a:t> and is licensed under </a:t>
            </a:r>
            <a:r>
              <a:rPr lang="en-US" sz="1200" b="0" dirty="0">
                <a:ea typeface="ＭＳ Ｐゴシック" pitchFamily="34" charset="-128"/>
              </a:rPr>
              <a:t>CC BY-SA 2.0, via Wikimedia Commons: https://en.wikipedia.org/wiki/Acre,_Israel#/media/File:Aerial_view_of_Acre_1.jpg. </a:t>
            </a:r>
            <a:r>
              <a:rPr lang="en-US" sz="1200" b="0" baseline="0" dirty="0">
                <a:ea typeface="ＭＳ Ｐゴシック" pitchFamily="34" charset="-128"/>
              </a:rPr>
              <a:t>See the next slide for labels. </a:t>
            </a:r>
            <a:endParaRPr lang="en-US" sz="1200" b="0" dirty="0">
              <a:ea typeface="ＭＳ Ｐゴシック" pitchFamily="34" charset="-128"/>
            </a:endParaRPr>
          </a:p>
          <a:p>
            <a:pPr marL="0" indent="0" eaLnBrk="1" hangingPunct="1"/>
            <a:endParaRPr lang="en-US" sz="1200" b="0" dirty="0">
              <a:ea typeface="ＭＳ Ｐゴシック" pitchFamily="34" charset="-128"/>
            </a:endParaRPr>
          </a:p>
          <a:p>
            <a:pPr marL="0" indent="0" eaLnBrk="1" hangingPunct="1"/>
            <a:r>
              <a:rPr lang="en-US" sz="1200" b="0" dirty="0">
                <a:ea typeface="ＭＳ Ｐゴシック" pitchFamily="34" charset="-128"/>
              </a:rPr>
              <a:t>wiki072520121624</a:t>
            </a:r>
          </a:p>
        </p:txBody>
      </p:sp>
      <p:sp>
        <p:nvSpPr>
          <p:cNvPr id="4" name="Slide Number Placeholder 3"/>
          <p:cNvSpPr>
            <a:spLocks noGrp="1"/>
          </p:cNvSpPr>
          <p:nvPr>
            <p:ph type="sldNum" sz="quarter" idx="10"/>
          </p:nvPr>
        </p:nvSpPr>
        <p:spPr/>
        <p:txBody>
          <a:bodyPr/>
          <a:lstStyle/>
          <a:p>
            <a:fld id="{4E4946A3-FD68-4E77-9DEF-1E7536A4AD96}" type="slidenum">
              <a:rPr lang="en-US" smtClean="0"/>
              <a:t>48</a:t>
            </a:fld>
            <a:endParaRPr lang="en-US"/>
          </a:p>
        </p:txBody>
      </p:sp>
    </p:spTree>
    <p:extLst>
      <p:ext uri="{BB962C8B-B14F-4D97-AF65-F5344CB8AC3E}">
        <p14:creationId xmlns:p14="http://schemas.microsoft.com/office/powerpoint/2010/main" val="15291547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r>
              <a:rPr lang="en-US" sz="1200" b="0" dirty="0">
                <a:ea typeface="ＭＳ Ｐゴシック" pitchFamily="34" charset="-128"/>
              </a:rPr>
              <a:t>Acco/Acre is among</a:t>
            </a:r>
            <a:r>
              <a:rPr lang="en-US" sz="1200" b="0" baseline="0" dirty="0">
                <a:ea typeface="ＭＳ Ｐゴシック" pitchFamily="34" charset="-128"/>
              </a:rPr>
              <a:t> the oldest continuously inhabited cities in Israel. This view shows the old city of Acre in the foreground and the more ancient Tel Acco in the background. The earliest remains discovered so far in the area of the old city of Acre date to the Persian period, about 400 BC. Prior to that it appears that habitation was centered at Tel </a:t>
            </a:r>
            <a:r>
              <a:rPr lang="en-US" sz="1200" b="0" baseline="0" dirty="0" err="1">
                <a:ea typeface="ＭＳ Ｐゴシック" pitchFamily="34" charset="-128"/>
              </a:rPr>
              <a:t>Acco</a:t>
            </a:r>
            <a:r>
              <a:rPr lang="en-US" sz="1200" b="0" baseline="0" dirty="0">
                <a:ea typeface="ＭＳ Ｐゴシック" pitchFamily="34" charset="-128"/>
              </a:rPr>
              <a:t>. </a:t>
            </a:r>
            <a:r>
              <a:rPr lang="en-US" sz="1200" b="0" dirty="0">
                <a:ea typeface="ＭＳ Ｐゴシック" pitchFamily="34" charset="-128"/>
              </a:rPr>
              <a:t>This image comes from </a:t>
            </a:r>
            <a:r>
              <a:rPr lang="en-US" dirty="0" err="1"/>
              <a:t>Itamar</a:t>
            </a:r>
            <a:r>
              <a:rPr lang="en-US" dirty="0"/>
              <a:t> </a:t>
            </a:r>
            <a:r>
              <a:rPr lang="en-US" dirty="0" err="1"/>
              <a:t>Grinberg</a:t>
            </a:r>
            <a:r>
              <a:rPr lang="en-US" dirty="0"/>
              <a:t> and is licensed under </a:t>
            </a:r>
            <a:r>
              <a:rPr lang="en-US" sz="1200" b="0" dirty="0">
                <a:ea typeface="ＭＳ Ｐゴシック" pitchFamily="34" charset="-128"/>
              </a:rPr>
              <a:t>CC BY-SA 2.0, via Wikimedia Commons: https://en.wikipedia.org/wiki/Acre,_Israel#/media/File:Aerial_view_of_Acre_1.jpg</a:t>
            </a:r>
          </a:p>
          <a:p>
            <a:pPr marL="0" indent="0" eaLnBrk="1" hangingPunct="1"/>
            <a:endParaRPr lang="en-US" sz="1200" b="0" dirty="0">
              <a:ea typeface="ＭＳ Ｐゴシック" pitchFamily="34" charset="-128"/>
            </a:endParaRPr>
          </a:p>
          <a:p>
            <a:pPr marL="0" indent="0" eaLnBrk="1" hangingPunct="1"/>
            <a:r>
              <a:rPr lang="en-US" sz="1200" b="0" dirty="0">
                <a:ea typeface="ＭＳ Ｐゴシック" pitchFamily="34" charset="-128"/>
              </a:rPr>
              <a:t>wiki072520121624</a:t>
            </a:r>
          </a:p>
        </p:txBody>
      </p:sp>
      <p:sp>
        <p:nvSpPr>
          <p:cNvPr id="4" name="Slide Number Placeholder 3"/>
          <p:cNvSpPr>
            <a:spLocks noGrp="1"/>
          </p:cNvSpPr>
          <p:nvPr>
            <p:ph type="sldNum" sz="quarter" idx="10"/>
          </p:nvPr>
        </p:nvSpPr>
        <p:spPr/>
        <p:txBody>
          <a:bodyPr/>
          <a:lstStyle/>
          <a:p>
            <a:fld id="{4E4946A3-FD68-4E77-9DEF-1E7536A4AD96}" type="slidenum">
              <a:rPr lang="en-US" smtClean="0"/>
              <a:t>49</a:t>
            </a:fld>
            <a:endParaRPr lang="en-US"/>
          </a:p>
        </p:txBody>
      </p:sp>
    </p:spTree>
    <p:extLst>
      <p:ext uri="{BB962C8B-B14F-4D97-AF65-F5344CB8AC3E}">
        <p14:creationId xmlns:p14="http://schemas.microsoft.com/office/powerpoint/2010/main" val="3338450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model of Solomon’s temple reflects an artist’s conception of what it may have looked</a:t>
            </a:r>
            <a:r>
              <a:rPr lang="en-US" baseline="0" dirty="0"/>
              <a:t> like</a:t>
            </a:r>
            <a:r>
              <a:rPr lang="en-US" dirty="0"/>
              <a:t>. It was photographed by Alexander Schick in the </a:t>
            </a:r>
            <a:r>
              <a:rPr lang="en-US" dirty="0" err="1"/>
              <a:t>Canstein</a:t>
            </a:r>
            <a:r>
              <a:rPr lang="en-US" dirty="0"/>
              <a:t> Bible Institute in the </a:t>
            </a:r>
            <a:r>
              <a:rPr lang="en-US" dirty="0" err="1"/>
              <a:t>Francke</a:t>
            </a:r>
            <a:r>
              <a:rPr lang="en-US" dirty="0"/>
              <a:t> Foundations in Halle, Germany.</a:t>
            </a:r>
            <a:endParaRPr lang="en-US" baseline="0" dirty="0"/>
          </a:p>
          <a:p>
            <a:endParaRPr lang="en-US" baseline="0" dirty="0"/>
          </a:p>
          <a:p>
            <a:r>
              <a:rPr lang="en-US" dirty="0"/>
              <a:t>as041208500</a:t>
            </a:r>
          </a:p>
        </p:txBody>
      </p:sp>
      <p:sp>
        <p:nvSpPr>
          <p:cNvPr id="4" name="Slide Number Placeholder 3"/>
          <p:cNvSpPr>
            <a:spLocks noGrp="1"/>
          </p:cNvSpPr>
          <p:nvPr>
            <p:ph type="sldNum" sz="quarter" idx="10"/>
          </p:nvPr>
        </p:nvSpPr>
        <p:spPr/>
        <p:txBody>
          <a:bodyPr/>
          <a:lstStyle/>
          <a:p>
            <a:fld id="{4E4946A3-FD68-4E77-9DEF-1E7536A4AD96}" type="slidenum">
              <a:rPr lang="en-US" smtClean="0"/>
              <a:t>5</a:t>
            </a:fld>
            <a:endParaRPr lang="en-US"/>
          </a:p>
        </p:txBody>
      </p:sp>
    </p:spTree>
    <p:extLst>
      <p:ext uri="{BB962C8B-B14F-4D97-AF65-F5344CB8AC3E}">
        <p14:creationId xmlns:p14="http://schemas.microsoft.com/office/powerpoint/2010/main" val="11450593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pitchFamily="34" charset="-128"/>
              </a:rPr>
              <a:t>A list of the particular cities is not given, leaving their</a:t>
            </a:r>
            <a:r>
              <a:rPr lang="en-US" baseline="0" dirty="0">
                <a:ea typeface="ＭＳ Ｐゴシック" pitchFamily="34" charset="-128"/>
              </a:rPr>
              <a:t> identity as the object of speculation. </a:t>
            </a:r>
            <a:r>
              <a:rPr lang="en-US" dirty="0">
                <a:ea typeface="ＭＳ Ｐゴシック" pitchFamily="34" charset="-128"/>
              </a:rPr>
              <a:t>The city of Achzib was allotted to the tribe of Asher (Josh 19:29), but they were unable to subdue the Canaanites and inhabit the site (</a:t>
            </a:r>
            <a:r>
              <a:rPr lang="en-US" dirty="0" err="1">
                <a:ea typeface="ＭＳ Ｐゴシック" pitchFamily="34" charset="-128"/>
              </a:rPr>
              <a:t>Judg</a:t>
            </a:r>
            <a:r>
              <a:rPr lang="en-US" dirty="0">
                <a:ea typeface="ＭＳ Ｐゴシック" pitchFamily="34" charset="-128"/>
              </a:rPr>
              <a:t> 1:31). Achzib is located 9 miles (14 km) north of Acco at the site known today as </a:t>
            </a:r>
            <a:r>
              <a:rPr lang="en-US" dirty="0" err="1">
                <a:ea typeface="ＭＳ Ｐゴシック" pitchFamily="34" charset="-128"/>
              </a:rPr>
              <a:t>ez-Zib</a:t>
            </a:r>
            <a:r>
              <a:rPr lang="en-US" dirty="0">
                <a:ea typeface="ＭＳ Ｐゴシック" pitchFamily="34" charset="-128"/>
              </a:rPr>
              <a:t>. Archaeological excavation has revealed that Achzib was built and destroyed many times between the Middle Bronze and Crusader periods. In the Middle Bronze Age (2000–1550 BC), a trench was cut in the </a:t>
            </a:r>
            <a:r>
              <a:rPr lang="en-US" dirty="0" err="1">
                <a:ea typeface="ＭＳ Ｐゴシック" pitchFamily="34" charset="-128"/>
              </a:rPr>
              <a:t>kurkar</a:t>
            </a:r>
            <a:r>
              <a:rPr lang="en-US" dirty="0">
                <a:ea typeface="ＭＳ Ｐゴシック" pitchFamily="34" charset="-128"/>
              </a:rPr>
              <a:t> ridge east of the site in order to turn the peninsula into an island. The city was destroyed at the end of the Middle Bronze Age (circa 1550 BC) and again at the end of the Late Bronze Age (circa</a:t>
            </a:r>
            <a:r>
              <a:rPr lang="en-US" baseline="0" dirty="0">
                <a:ea typeface="ＭＳ Ｐゴシック" pitchFamily="34" charset="-128"/>
              </a:rPr>
              <a:t> 1200 BC)</a:t>
            </a:r>
            <a:r>
              <a:rPr lang="en-US" dirty="0">
                <a:ea typeface="ＭＳ Ｐゴシック" pitchFamily="34" charset="-128"/>
              </a:rPr>
              <a:t>. The city expanded during the Iron Age II and was destroyed by Sennacherib in 701 BC.</a:t>
            </a:r>
          </a:p>
          <a:p>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pitchFamily="34" charset="-128"/>
              </a:rPr>
              <a:t>tb100905729</a:t>
            </a:r>
          </a:p>
        </p:txBody>
      </p:sp>
      <p:sp>
        <p:nvSpPr>
          <p:cNvPr id="4" name="Slide Number Placeholder 3"/>
          <p:cNvSpPr>
            <a:spLocks noGrp="1"/>
          </p:cNvSpPr>
          <p:nvPr>
            <p:ph type="sldNum" sz="quarter" idx="10"/>
          </p:nvPr>
        </p:nvSpPr>
        <p:spPr/>
        <p:txBody>
          <a:bodyPr/>
          <a:lstStyle/>
          <a:p>
            <a:fld id="{4E4946A3-FD68-4E77-9DEF-1E7536A4AD96}" type="slidenum">
              <a:rPr lang="en-US" smtClean="0"/>
              <a:t>50</a:t>
            </a:fld>
            <a:endParaRPr lang="en-US"/>
          </a:p>
        </p:txBody>
      </p:sp>
    </p:spTree>
    <p:extLst>
      <p:ext uri="{BB962C8B-B14F-4D97-AF65-F5344CB8AC3E}">
        <p14:creationId xmlns:p14="http://schemas.microsoft.com/office/powerpoint/2010/main" val="15291547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Aphek</a:t>
            </a:r>
            <a:r>
              <a:rPr lang="en-US" b="0" baseline="0" dirty="0"/>
              <a:t> of Asher is named in Joshua 19:30 and Judges 1:31. It is to be distinguished from the Aphek much further south along the Yarkon River. Aphek of Asher is usually identified with Tell </a:t>
            </a:r>
            <a:r>
              <a:rPr lang="en-US" b="0" baseline="0" dirty="0" err="1"/>
              <a:t>Kurdanah</a:t>
            </a:r>
            <a:r>
              <a:rPr lang="en-US" b="0" baseline="0" dirty="0"/>
              <a:t>, which sits above the perennial spring that flows into </a:t>
            </a:r>
            <a:r>
              <a:rPr lang="en-US" b="0" baseline="0" dirty="0" err="1"/>
              <a:t>Nahr</a:t>
            </a:r>
            <a:r>
              <a:rPr lang="en-US" b="0" baseline="0" dirty="0"/>
              <a:t> </a:t>
            </a:r>
            <a:r>
              <a:rPr lang="en-US" b="0" baseline="0" dirty="0" err="1"/>
              <a:t>Nahamieh</a:t>
            </a:r>
            <a:r>
              <a:rPr lang="en-US" b="0" baseline="0" dirty="0"/>
              <a:t>. This Aphek is likely the one mentioned in the Execration Texts from Egypt.</a:t>
            </a:r>
          </a:p>
          <a:p>
            <a:endParaRPr lang="en-US" b="0" baseline="0" dirty="0"/>
          </a:p>
          <a:p>
            <a:r>
              <a:rPr lang="pt-BR" b="0" dirty="0"/>
              <a:t>dad0481</a:t>
            </a:r>
            <a:endParaRPr lang="en-US" b="0" dirty="0"/>
          </a:p>
        </p:txBody>
      </p:sp>
      <p:sp>
        <p:nvSpPr>
          <p:cNvPr id="4" name="Slide Number Placeholder 3"/>
          <p:cNvSpPr>
            <a:spLocks noGrp="1"/>
          </p:cNvSpPr>
          <p:nvPr>
            <p:ph type="sldNum" sz="quarter" idx="10"/>
          </p:nvPr>
        </p:nvSpPr>
        <p:spPr/>
        <p:txBody>
          <a:bodyPr/>
          <a:lstStyle/>
          <a:p>
            <a:fld id="{4E4946A3-FD68-4E77-9DEF-1E7536A4AD96}" type="slidenum">
              <a:rPr lang="en-US" smtClean="0"/>
              <a:t>51</a:t>
            </a:fld>
            <a:endParaRPr lang="en-US"/>
          </a:p>
        </p:txBody>
      </p:sp>
    </p:spTree>
    <p:extLst>
      <p:ext uri="{BB962C8B-B14F-4D97-AF65-F5344CB8AC3E}">
        <p14:creationId xmlns:p14="http://schemas.microsoft.com/office/powerpoint/2010/main" val="41220048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The name Rehob is listed twice in the Asher allotment (Josh 19:28; 30) and again as a Levitical town within Asher (Josh 21:31). The first reference is part of Asher’s northeastern boundary that included the towns of </a:t>
            </a:r>
            <a:r>
              <a:rPr lang="en-US" b="0" baseline="0" dirty="0" err="1"/>
              <a:t>Cabul</a:t>
            </a:r>
            <a:r>
              <a:rPr lang="en-US" b="0" baseline="0" dirty="0"/>
              <a:t> (Kabul), </a:t>
            </a:r>
            <a:r>
              <a:rPr lang="en-US" b="0" baseline="0" dirty="0" err="1"/>
              <a:t>Ebron</a:t>
            </a:r>
            <a:r>
              <a:rPr lang="en-US" b="0" baseline="0" dirty="0"/>
              <a:t>/Abdon (Khirbet </a:t>
            </a:r>
            <a:r>
              <a:rPr lang="en-US" b="0" baseline="0" dirty="0" err="1"/>
              <a:t>Abde</a:t>
            </a:r>
            <a:r>
              <a:rPr lang="en-US" b="0" baseline="0" dirty="0"/>
              <a:t>’), </a:t>
            </a:r>
            <a:r>
              <a:rPr lang="en-US" b="0" baseline="0" dirty="0" err="1"/>
              <a:t>Rehob</a:t>
            </a:r>
            <a:r>
              <a:rPr lang="en-US" b="0" baseline="0" dirty="0"/>
              <a:t>, </a:t>
            </a:r>
            <a:r>
              <a:rPr lang="en-US" b="0" baseline="0" dirty="0" err="1"/>
              <a:t>Hammon</a:t>
            </a:r>
            <a:r>
              <a:rPr lang="en-US" b="0" baseline="0" dirty="0"/>
              <a:t> (</a:t>
            </a:r>
            <a:r>
              <a:rPr lang="en-US" sz="1200" kern="1200" dirty="0">
                <a:solidFill>
                  <a:schemeClr val="tx1"/>
                </a:solidFill>
                <a:effectLst/>
                <a:latin typeface="+mn-lt"/>
                <a:ea typeface="+mn-ea"/>
                <a:cs typeface="+mn-cs"/>
              </a:rPr>
              <a:t>Khirbet Umm el-</a:t>
            </a:r>
            <a:r>
              <a:rPr lang="en-US" sz="1200" kern="1200" dirty="0" err="1">
                <a:solidFill>
                  <a:schemeClr val="tx1"/>
                </a:solidFill>
                <a:effectLst/>
                <a:latin typeface="+mn-lt"/>
                <a:ea typeface="+mn-ea"/>
                <a:cs typeface="+mn-cs"/>
              </a:rPr>
              <a:t>Awamid</a:t>
            </a:r>
            <a:r>
              <a:rPr lang="en-US" b="0" baseline="0" dirty="0"/>
              <a:t>), </a:t>
            </a:r>
            <a:r>
              <a:rPr lang="en-US" b="0" baseline="0" dirty="0" err="1"/>
              <a:t>Kanah</a:t>
            </a:r>
            <a:r>
              <a:rPr lang="en-US" b="0" baseline="0" dirty="0"/>
              <a:t> (</a:t>
            </a:r>
            <a:r>
              <a:rPr lang="en-US" b="0" baseline="0" dirty="0" err="1"/>
              <a:t>Qana</a:t>
            </a:r>
            <a:r>
              <a:rPr lang="en-US" b="0" baseline="0" dirty="0"/>
              <a:t>), and Sidon (</a:t>
            </a:r>
            <a:r>
              <a:rPr lang="en-US" sz="1200" kern="1200" dirty="0" err="1">
                <a:solidFill>
                  <a:schemeClr val="tx1"/>
                </a:solidFill>
                <a:effectLst/>
                <a:latin typeface="+mn-lt"/>
                <a:ea typeface="+mn-ea"/>
                <a:cs typeface="+mn-cs"/>
              </a:rPr>
              <a:t>Saïda</a:t>
            </a:r>
            <a:r>
              <a:rPr lang="en-US" b="0" baseline="0" dirty="0"/>
              <a:t>). The northern </a:t>
            </a:r>
            <a:r>
              <a:rPr lang="en-US" b="0" baseline="0" dirty="0" err="1"/>
              <a:t>Rehob</a:t>
            </a:r>
            <a:r>
              <a:rPr lang="en-US" b="0" baseline="0" dirty="0"/>
              <a:t> may possibly be identified with Tell </a:t>
            </a:r>
            <a:r>
              <a:rPr lang="en-US" b="0" baseline="0" dirty="0" err="1"/>
              <a:t>Rahib</a:t>
            </a:r>
            <a:r>
              <a:rPr lang="en-US" b="0" baseline="0" dirty="0"/>
              <a:t> or Khirbet el-</a:t>
            </a:r>
            <a:r>
              <a:rPr lang="en-US" b="0" baseline="0" dirty="0" err="1"/>
              <a:t>Belat</a:t>
            </a:r>
            <a:r>
              <a:rPr lang="en-US" b="0" baseline="0" dirty="0"/>
              <a:t>, but nothing is known concerning the archaeology of either of these sites as the former has not yet been surveyed and the latter is just inside the Lebanese border.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The second reference to </a:t>
            </a:r>
            <a:r>
              <a:rPr lang="en-US" b="0" baseline="0" dirty="0" err="1"/>
              <a:t>Rehob</a:t>
            </a:r>
            <a:r>
              <a:rPr lang="en-US" b="0" baseline="0" dirty="0"/>
              <a:t> is within a group of towns that are not part of a boundary line. These include the following: </a:t>
            </a:r>
            <a:r>
              <a:rPr lang="en-US" b="0" baseline="0" dirty="0" err="1"/>
              <a:t>Mahalab</a:t>
            </a:r>
            <a:r>
              <a:rPr lang="en-US" b="0" baseline="0" dirty="0"/>
              <a:t> (</a:t>
            </a:r>
            <a:r>
              <a:rPr lang="en-US" sz="1200" kern="1200" dirty="0">
                <a:solidFill>
                  <a:schemeClr val="tx1"/>
                </a:solidFill>
                <a:effectLst/>
                <a:latin typeface="+mn-lt"/>
                <a:ea typeface="+mn-ea"/>
                <a:cs typeface="+mn-cs"/>
              </a:rPr>
              <a:t>Khirbet el-</a:t>
            </a:r>
            <a:r>
              <a:rPr lang="en-US" sz="1200" kern="1200" dirty="0" err="1">
                <a:solidFill>
                  <a:schemeClr val="tx1"/>
                </a:solidFill>
                <a:effectLst/>
                <a:latin typeface="+mn-lt"/>
                <a:ea typeface="+mn-ea"/>
                <a:cs typeface="+mn-cs"/>
              </a:rPr>
              <a:t>Mahalib</a:t>
            </a:r>
            <a:r>
              <a:rPr lang="en-US" sz="1200" kern="1200" dirty="0">
                <a:solidFill>
                  <a:schemeClr val="tx1"/>
                </a:solidFill>
                <a:effectLst/>
                <a:latin typeface="+mn-lt"/>
                <a:ea typeface="+mn-ea"/>
                <a:cs typeface="+mn-cs"/>
              </a:rPr>
              <a:t>)</a:t>
            </a:r>
            <a:r>
              <a:rPr lang="en-US" b="0" baseline="0" dirty="0"/>
              <a:t>, Achzib (</a:t>
            </a:r>
            <a:r>
              <a:rPr lang="en-US" sz="1200" kern="1200" dirty="0">
                <a:solidFill>
                  <a:schemeClr val="tx1"/>
                </a:solidFill>
                <a:effectLst/>
                <a:latin typeface="+mn-lt"/>
                <a:ea typeface="+mn-ea"/>
                <a:cs typeface="+mn-cs"/>
              </a:rPr>
              <a:t>Tell </a:t>
            </a:r>
            <a:r>
              <a:rPr lang="en-US" sz="1200" kern="1200" dirty="0" err="1">
                <a:solidFill>
                  <a:schemeClr val="tx1"/>
                </a:solidFill>
                <a:effectLst/>
                <a:latin typeface="+mn-lt"/>
                <a:ea typeface="+mn-ea"/>
                <a:cs typeface="+mn-cs"/>
              </a:rPr>
              <a:t>ʾAchzib</a:t>
            </a:r>
            <a:r>
              <a:rPr lang="en-US" sz="1200" kern="1200" dirty="0">
                <a:solidFill>
                  <a:schemeClr val="tx1"/>
                </a:solidFill>
                <a:effectLst/>
                <a:latin typeface="+mn-lt"/>
                <a:ea typeface="+mn-ea"/>
                <a:cs typeface="+mn-cs"/>
              </a:rPr>
              <a:t>)</a:t>
            </a:r>
            <a:r>
              <a:rPr lang="en-US" b="0" baseline="0" dirty="0"/>
              <a:t>, </a:t>
            </a:r>
            <a:r>
              <a:rPr lang="en-US" b="0" baseline="0" dirty="0" err="1"/>
              <a:t>Ummah</a:t>
            </a:r>
            <a:r>
              <a:rPr lang="en-US" b="0" baseline="0" dirty="0"/>
              <a:t> (LXX Acco = </a:t>
            </a:r>
            <a:r>
              <a:rPr lang="en-US" sz="1200" kern="1200" dirty="0">
                <a:solidFill>
                  <a:schemeClr val="tx1"/>
                </a:solidFill>
                <a:effectLst/>
                <a:latin typeface="+mn-lt"/>
                <a:ea typeface="+mn-ea"/>
                <a:cs typeface="+mn-cs"/>
              </a:rPr>
              <a:t>el-</a:t>
            </a:r>
            <a:r>
              <a:rPr lang="en-US" sz="1200" kern="1200" dirty="0" err="1">
                <a:solidFill>
                  <a:schemeClr val="tx1"/>
                </a:solidFill>
                <a:effectLst/>
                <a:latin typeface="+mn-lt"/>
                <a:ea typeface="+mn-ea"/>
                <a:cs typeface="+mn-cs"/>
              </a:rPr>
              <a:t>Fukhkhar</a:t>
            </a:r>
            <a:r>
              <a:rPr lang="en-US" sz="1200" kern="1200" dirty="0">
                <a:solidFill>
                  <a:schemeClr val="tx1"/>
                </a:solidFill>
                <a:effectLst/>
                <a:latin typeface="+mn-lt"/>
                <a:ea typeface="+mn-ea"/>
                <a:cs typeface="+mn-cs"/>
              </a:rPr>
              <a:t>)</a:t>
            </a:r>
            <a:r>
              <a:rPr lang="en-US" b="0" baseline="0" dirty="0"/>
              <a:t>, Aphek (</a:t>
            </a:r>
            <a:r>
              <a:rPr lang="en-US" sz="1200" b="0" kern="1200" dirty="0">
                <a:solidFill>
                  <a:schemeClr val="tx1"/>
                </a:solidFill>
                <a:effectLst/>
                <a:latin typeface="+mn-lt"/>
                <a:ea typeface="+mn-ea"/>
                <a:cs typeface="+mn-cs"/>
              </a:rPr>
              <a:t>Khirbet </a:t>
            </a:r>
            <a:r>
              <a:rPr lang="en-US" sz="1200" b="0" kern="1200" dirty="0" err="1">
                <a:solidFill>
                  <a:schemeClr val="tx1"/>
                </a:solidFill>
                <a:effectLst/>
                <a:latin typeface="+mn-lt"/>
                <a:ea typeface="+mn-ea"/>
                <a:cs typeface="+mn-cs"/>
              </a:rPr>
              <a:t>Kurdaneh</a:t>
            </a:r>
            <a:r>
              <a:rPr lang="en-US" b="0" baseline="0" dirty="0"/>
              <a:t>), and </a:t>
            </a:r>
            <a:r>
              <a:rPr lang="en-US" b="0" baseline="0" dirty="0" err="1"/>
              <a:t>Rehob</a:t>
            </a:r>
            <a:r>
              <a:rPr lang="en-US" b="0" baseline="0" dirty="0"/>
              <a:t>. The context of this latter group would seem to indicate that the second </a:t>
            </a:r>
            <a:r>
              <a:rPr lang="en-US" b="0" baseline="0" dirty="0" err="1"/>
              <a:t>Rehob</a:t>
            </a:r>
            <a:r>
              <a:rPr lang="en-US" b="0" baseline="0" dirty="0"/>
              <a:t> was in the central section of the plain of Asher near Acco. It is unclear which </a:t>
            </a:r>
            <a:r>
              <a:rPr lang="en-US" b="0" baseline="0" dirty="0" err="1"/>
              <a:t>Rehob</a:t>
            </a:r>
            <a:r>
              <a:rPr lang="en-US" b="0" baseline="0" dirty="0"/>
              <a:t> should be related to the Levitical </a:t>
            </a:r>
            <a:r>
              <a:rPr lang="en-US" b="0" baseline="0" dirty="0" err="1"/>
              <a:t>Rehob</a:t>
            </a:r>
            <a:r>
              <a:rPr lang="en-US" b="0" baseline="0" dirty="0"/>
              <a:t> of Asher, but in light of the southern location of Abdon, </a:t>
            </a:r>
            <a:r>
              <a:rPr lang="en-US" b="0" baseline="0" dirty="0" err="1"/>
              <a:t>Helkath</a:t>
            </a:r>
            <a:r>
              <a:rPr lang="en-US" b="0" baseline="0" dirty="0"/>
              <a:t>, and </a:t>
            </a:r>
            <a:r>
              <a:rPr lang="en-US" b="0" baseline="0" dirty="0" err="1"/>
              <a:t>Mishal</a:t>
            </a:r>
            <a:r>
              <a:rPr lang="en-US" b="0" baseline="0" dirty="0"/>
              <a:t> (Josh 21:30-31) it seems plausible that the second </a:t>
            </a:r>
            <a:r>
              <a:rPr lang="en-US" b="0" baseline="0" dirty="0" err="1"/>
              <a:t>Rehob</a:t>
            </a:r>
            <a:r>
              <a:rPr lang="en-US" b="0" baseline="0" dirty="0"/>
              <a:t> is the latter </a:t>
            </a:r>
            <a:r>
              <a:rPr lang="en-US" b="0" baseline="0" dirty="0" err="1"/>
              <a:t>Rehob</a:t>
            </a:r>
            <a:r>
              <a:rPr lang="en-US" b="0" baseline="0" dirty="0"/>
              <a:t> in the Asher allotment (Josh 19:30). This </a:t>
            </a:r>
            <a:r>
              <a:rPr lang="en-US" b="0" baseline="0" dirty="0" err="1"/>
              <a:t>Rehob</a:t>
            </a:r>
            <a:r>
              <a:rPr lang="en-US" b="0" baseline="0" dirty="0"/>
              <a:t> is usually identified with T</a:t>
            </a:r>
            <a:r>
              <a:rPr lang="en-US" sz="1200" b="0" i="0" u="none" strike="noStrike" kern="1200" baseline="0" dirty="0">
                <a:solidFill>
                  <a:schemeClr val="tx1"/>
                </a:solidFill>
                <a:latin typeface="+mn-lt"/>
                <a:ea typeface="+mn-ea"/>
                <a:cs typeface="+mn-cs"/>
              </a:rPr>
              <a:t>ell el-</a:t>
            </a:r>
            <a:r>
              <a:rPr lang="en-US" sz="1200" b="0" i="0" u="none" strike="noStrike" kern="1200" baseline="0" dirty="0" err="1">
                <a:solidFill>
                  <a:schemeClr val="tx1"/>
                </a:solidFill>
                <a:latin typeface="+mn-lt"/>
                <a:ea typeface="+mn-ea"/>
                <a:cs typeface="+mn-cs"/>
              </a:rPr>
              <a:t>Bir</a:t>
            </a:r>
            <a:r>
              <a:rPr lang="en-US" sz="1200" b="0" i="0" u="none" strike="noStrike" kern="1200" baseline="0" dirty="0">
                <a:solidFill>
                  <a:schemeClr val="tx1"/>
                </a:solidFill>
                <a:latin typeface="+mn-lt"/>
                <a:ea typeface="+mn-ea"/>
                <a:cs typeface="+mn-cs"/>
              </a:rPr>
              <a:t> el-</a:t>
            </a:r>
            <a:r>
              <a:rPr lang="en-US" sz="1200" b="0" i="0" u="none" strike="noStrike" kern="1200" baseline="0" dirty="0" err="1">
                <a:solidFill>
                  <a:schemeClr val="tx1"/>
                </a:solidFill>
                <a:latin typeface="+mn-lt"/>
                <a:ea typeface="+mn-ea"/>
                <a:cs typeface="+mn-cs"/>
              </a:rPr>
              <a:t>Gharbi</a:t>
            </a:r>
            <a:r>
              <a:rPr lang="en-US" sz="1200" b="0" i="0" u="none" strike="noStrike" kern="1200" baseline="0" dirty="0">
                <a:solidFill>
                  <a:schemeClr val="tx1"/>
                </a:solidFill>
                <a:latin typeface="+mn-lt"/>
                <a:ea typeface="+mn-ea"/>
                <a:cs typeface="+mn-cs"/>
              </a:rPr>
              <a:t> (Tel </a:t>
            </a:r>
            <a:r>
              <a:rPr lang="en-US" sz="1200" b="0" i="0" u="none" strike="noStrike" kern="1200" baseline="0" dirty="0" err="1">
                <a:solidFill>
                  <a:schemeClr val="tx1"/>
                </a:solidFill>
                <a:latin typeface="+mn-lt"/>
                <a:ea typeface="+mn-ea"/>
                <a:cs typeface="+mn-cs"/>
              </a:rPr>
              <a:t>Bira</a:t>
            </a:r>
            <a:r>
              <a:rPr lang="en-US" sz="1200" b="0" i="0" u="none" strike="noStrike" kern="1200" baseline="0" dirty="0">
                <a:solidFill>
                  <a:schemeClr val="tx1"/>
                </a:solidFill>
                <a:latin typeface="+mn-lt"/>
                <a:ea typeface="+mn-ea"/>
                <a:cs typeface="+mn-cs"/>
              </a:rPr>
              <a:t>), which is located east of Acco on the eastern edge of the Plain of Asher. Archaeological work at the site has shown that the site was large (approximately 17 acres [7 ha]) and continuously occupied from the Early Bronze Age through the Iron Age II (circa 3150–586 BC). </a:t>
            </a:r>
          </a:p>
          <a:p>
            <a:endParaRPr lang="pt-BR" dirty="0"/>
          </a:p>
          <a:p>
            <a:r>
              <a:rPr lang="pt-BR" dirty="0"/>
              <a:t>dad1122</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52</a:t>
            </a:fld>
            <a:endParaRPr lang="en-US"/>
          </a:p>
        </p:txBody>
      </p:sp>
    </p:spTree>
    <p:extLst>
      <p:ext uri="{BB962C8B-B14F-4D97-AF65-F5344CB8AC3E}">
        <p14:creationId xmlns:p14="http://schemas.microsoft.com/office/powerpoint/2010/main" val="35453183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scowling faces on this relief illustrate the discontent Hiram expressed over the cities given to</a:t>
            </a:r>
            <a:r>
              <a:rPr lang="en-US" baseline="0" dirty="0"/>
              <a:t> him by Solomon. This relief was photographed at the </a:t>
            </a:r>
            <a:r>
              <a:rPr lang="en-US" dirty="0"/>
              <a:t>Nimes Museum.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tb092019526</a:t>
            </a:r>
          </a:p>
        </p:txBody>
      </p:sp>
      <p:sp>
        <p:nvSpPr>
          <p:cNvPr id="4" name="Slide Number Placeholder 3"/>
          <p:cNvSpPr>
            <a:spLocks noGrp="1"/>
          </p:cNvSpPr>
          <p:nvPr>
            <p:ph type="sldNum" sz="quarter" idx="10"/>
          </p:nvPr>
        </p:nvSpPr>
        <p:spPr/>
        <p:txBody>
          <a:bodyPr/>
          <a:lstStyle/>
          <a:p>
            <a:fld id="{4E4946A3-FD68-4E77-9DEF-1E7536A4AD96}" type="slidenum">
              <a:rPr lang="en-US" smtClean="0"/>
              <a:t>53</a:t>
            </a:fld>
            <a:endParaRPr lang="en-US"/>
          </a:p>
        </p:txBody>
      </p:sp>
    </p:spTree>
    <p:extLst>
      <p:ext uri="{BB962C8B-B14F-4D97-AF65-F5344CB8AC3E}">
        <p14:creationId xmlns:p14="http://schemas.microsoft.com/office/powerpoint/2010/main" val="35453183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Besides the reference in 1 Kings 9:13, </a:t>
            </a:r>
            <a:r>
              <a:rPr lang="en-US" b="0" baseline="0" dirty="0"/>
              <a:t>the name “</a:t>
            </a:r>
            <a:r>
              <a:rPr lang="en-US" b="0" baseline="0" dirty="0" err="1"/>
              <a:t>Cabul</a:t>
            </a:r>
            <a:r>
              <a:rPr lang="en-US" b="0" baseline="0" dirty="0"/>
              <a:t>” is also mentioned in Josh 19:27, where it appears in the allotment of the tribe of Asher. </a:t>
            </a:r>
            <a:r>
              <a:rPr lang="en-US" b="0" baseline="0" dirty="0" err="1"/>
              <a:t>Cabul</a:t>
            </a:r>
            <a:r>
              <a:rPr lang="en-US" b="0" baseline="0" dirty="0"/>
              <a:t> has been preserved in the name Kabul until modern times, however, no pre-Persian remains were found at the site, which is buried beneath the modern Arab village (Lehmann and Peilstöcker 2012: site 129). Gal suggests that biblical </a:t>
            </a:r>
            <a:r>
              <a:rPr lang="en-US" b="0" baseline="0" dirty="0" err="1"/>
              <a:t>Cabul</a:t>
            </a:r>
            <a:r>
              <a:rPr lang="en-US" b="0" baseline="0" dirty="0"/>
              <a:t> was located at the nearby site of Horvat Rosh Zayit (Raz es-</a:t>
            </a:r>
            <a:r>
              <a:rPr lang="en-US" b="0" baseline="0" dirty="0" err="1"/>
              <a:t>Zaytun</a:t>
            </a:r>
            <a:r>
              <a:rPr lang="en-US" b="0" baseline="0" dirty="0"/>
              <a:t>), which is a single-period fortress that dates to the 10th–9th centuries BC (Gal 1992: 47–53). Josephus states that </a:t>
            </a:r>
            <a:r>
              <a:rPr lang="en-US" b="0" baseline="0" dirty="0" err="1"/>
              <a:t>Cabul</a:t>
            </a:r>
            <a:r>
              <a:rPr lang="en-US" b="0" baseline="0" dirty="0"/>
              <a:t> means “unpleasant” in Phoenician, which underscores Hiram’s dissatisfaction with Solomon’s payment (</a:t>
            </a:r>
            <a:r>
              <a:rPr lang="en-US" b="0" i="1" baseline="0" dirty="0"/>
              <a:t>Ant</a:t>
            </a:r>
            <a:r>
              <a:rPr lang="en-US" b="0" baseline="0" dirty="0"/>
              <a:t> 8.5.3).</a:t>
            </a:r>
          </a:p>
          <a:p>
            <a:endParaRPr lang="en-US" b="0" baseline="0" dirty="0"/>
          </a:p>
          <a:p>
            <a:r>
              <a:rPr lang="en-US" b="1" baseline="0" dirty="0"/>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effectLst/>
              </a:rPr>
              <a:t>Gal, Z.</a:t>
            </a:r>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effectLst/>
              </a:rPr>
              <a:t>1992	</a:t>
            </a:r>
            <a:r>
              <a:rPr lang="en-US" i="1" dirty="0">
                <a:effectLst/>
              </a:rPr>
              <a:t>Lower Galilee during the Iron Age</a:t>
            </a:r>
            <a:r>
              <a:rPr lang="en-US" dirty="0">
                <a:effectLst/>
              </a:rPr>
              <a:t>. Winona Lake, IN: </a:t>
            </a:r>
            <a:r>
              <a:rPr lang="en-US" dirty="0" err="1">
                <a:effectLst/>
              </a:rPr>
              <a:t>Eisenbrauns</a:t>
            </a:r>
            <a:r>
              <a:rPr lang="en-US" dirty="0">
                <a:effectLst/>
              </a:rPr>
              <a:t>.</a:t>
            </a:r>
            <a:endParaRPr lang="en-US" b="0" dirty="0"/>
          </a:p>
          <a:p>
            <a:r>
              <a:rPr lang="en-US" b="0" dirty="0"/>
              <a:t>Lehmann, G. and Peilstöcker, M.</a:t>
            </a:r>
          </a:p>
          <a:p>
            <a:pPr marL="685800" indent="-457200">
              <a:tabLst>
                <a:tab pos="685800" algn="l"/>
              </a:tabLst>
            </a:pPr>
            <a:r>
              <a:rPr lang="en-US" b="0" dirty="0"/>
              <a:t>2012	</a:t>
            </a:r>
            <a:r>
              <a:rPr lang="en-US" b="0" i="1" dirty="0"/>
              <a:t>Map</a:t>
            </a:r>
            <a:r>
              <a:rPr lang="en-US" b="0" i="1" baseline="0" dirty="0"/>
              <a:t> of </a:t>
            </a:r>
            <a:r>
              <a:rPr lang="en-US" b="0" i="1" baseline="0" dirty="0" err="1"/>
              <a:t>Ahihud</a:t>
            </a:r>
            <a:r>
              <a:rPr lang="en-US" b="0" i="1" baseline="0" dirty="0"/>
              <a:t> – 20</a:t>
            </a:r>
            <a:r>
              <a:rPr lang="en-US" b="0" baseline="0" dirty="0"/>
              <a:t>. Jerusalem: Israel Antiquities Authority</a:t>
            </a:r>
            <a:r>
              <a:rPr lang="en-US" dirty="0"/>
              <a:t>. </a:t>
            </a:r>
            <a:endParaRPr lang="en-US" b="0" baseline="0" dirty="0"/>
          </a:p>
          <a:p>
            <a:endParaRPr lang="en-US" b="0" baseline="0" dirty="0"/>
          </a:p>
          <a:p>
            <a:pPr marL="0" indent="0">
              <a:buNone/>
            </a:pPr>
            <a:r>
              <a:rPr lang="en-US" dirty="0"/>
              <a:t>adr1305099922</a:t>
            </a:r>
            <a:endParaRPr lang="en-US" b="0" dirty="0"/>
          </a:p>
        </p:txBody>
      </p:sp>
      <p:sp>
        <p:nvSpPr>
          <p:cNvPr id="4" name="Slide Number Placeholder 3"/>
          <p:cNvSpPr>
            <a:spLocks noGrp="1"/>
          </p:cNvSpPr>
          <p:nvPr>
            <p:ph type="sldNum" sz="quarter" idx="10"/>
          </p:nvPr>
        </p:nvSpPr>
        <p:spPr/>
        <p:txBody>
          <a:bodyPr/>
          <a:lstStyle/>
          <a:p>
            <a:fld id="{4E4946A3-FD68-4E77-9DEF-1E7536A4AD96}" type="slidenum">
              <a:rPr lang="en-US" smtClean="0"/>
              <a:t>54</a:t>
            </a:fld>
            <a:endParaRPr lang="en-US"/>
          </a:p>
        </p:txBody>
      </p:sp>
    </p:spTree>
    <p:extLst>
      <p:ext uri="{BB962C8B-B14F-4D97-AF65-F5344CB8AC3E}">
        <p14:creationId xmlns:p14="http://schemas.microsoft.com/office/powerpoint/2010/main" val="17412388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Located 10 miles (16 km) east of Acco, Horvat Rosh Zayit (Kh. Ras </a:t>
            </a:r>
            <a:r>
              <a:rPr lang="en-US" dirty="0" err="1"/>
              <a:t>ez-Zeitun</a:t>
            </a:r>
            <a:r>
              <a:rPr lang="en-US" dirty="0"/>
              <a:t>) has been proposed as a possible location for biblical </a:t>
            </a:r>
            <a:r>
              <a:rPr lang="en-US" dirty="0" err="1"/>
              <a:t>Cabul</a:t>
            </a:r>
            <a:r>
              <a:rPr lang="en-US" dirty="0"/>
              <a:t> (Josh 19:27). The site was excavated by Zvi Gal who identified a (25 x 25 m) fortress from the 10th–9th centuries along with a settlement established after the fortress was destroyed. </a:t>
            </a:r>
          </a:p>
          <a:p>
            <a:endParaRPr lang="en-US" dirty="0"/>
          </a:p>
          <a:p>
            <a:r>
              <a:rPr lang="en-US" dirty="0"/>
              <a:t>adr1305092471</a:t>
            </a:r>
            <a:endParaRPr lang="en-US" b="0" dirty="0"/>
          </a:p>
        </p:txBody>
      </p:sp>
      <p:sp>
        <p:nvSpPr>
          <p:cNvPr id="4" name="Slide Number Placeholder 3"/>
          <p:cNvSpPr>
            <a:spLocks noGrp="1"/>
          </p:cNvSpPr>
          <p:nvPr>
            <p:ph type="sldNum" sz="quarter" idx="10"/>
          </p:nvPr>
        </p:nvSpPr>
        <p:spPr/>
        <p:txBody>
          <a:bodyPr/>
          <a:lstStyle/>
          <a:p>
            <a:fld id="{4E4946A3-FD68-4E77-9DEF-1E7536A4AD96}" type="slidenum">
              <a:rPr lang="en-US" smtClean="0"/>
              <a:t>55</a:t>
            </a:fld>
            <a:endParaRPr lang="en-US"/>
          </a:p>
        </p:txBody>
      </p:sp>
    </p:spTree>
    <p:extLst>
      <p:ext uri="{BB962C8B-B14F-4D97-AF65-F5344CB8AC3E}">
        <p14:creationId xmlns:p14="http://schemas.microsoft.com/office/powerpoint/2010/main" val="29295042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Whatever the ancient name of Horvat Rosh Zayit, the site played an important role in the relations between the Israelites and the Phoenicians. The pottery assemblage included both Israelite and Phoenician wares, indicating that the site served as a meeting point between the two cultures.</a:t>
            </a:r>
          </a:p>
          <a:p>
            <a:endParaRPr lang="en-US" dirty="0"/>
          </a:p>
          <a:p>
            <a:r>
              <a:rPr lang="en-US" dirty="0"/>
              <a:t>adr1305092447</a:t>
            </a:r>
            <a:endParaRPr lang="en-US" b="0" dirty="0"/>
          </a:p>
        </p:txBody>
      </p:sp>
      <p:sp>
        <p:nvSpPr>
          <p:cNvPr id="4" name="Slide Number Placeholder 3"/>
          <p:cNvSpPr>
            <a:spLocks noGrp="1"/>
          </p:cNvSpPr>
          <p:nvPr>
            <p:ph type="sldNum" sz="quarter" idx="10"/>
          </p:nvPr>
        </p:nvSpPr>
        <p:spPr/>
        <p:txBody>
          <a:bodyPr/>
          <a:lstStyle/>
          <a:p>
            <a:fld id="{4E4946A3-FD68-4E77-9DEF-1E7536A4AD96}" type="slidenum">
              <a:rPr lang="en-US" smtClean="0"/>
              <a:t>56</a:t>
            </a:fld>
            <a:endParaRPr lang="en-US"/>
          </a:p>
        </p:txBody>
      </p:sp>
    </p:spTree>
    <p:extLst>
      <p:ext uri="{BB962C8B-B14F-4D97-AF65-F5344CB8AC3E}">
        <p14:creationId xmlns:p14="http://schemas.microsoft.com/office/powerpoint/2010/main" val="11196724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Estimates for the weight of one talent</a:t>
            </a:r>
            <a:r>
              <a:rPr lang="en-US" baseline="0" dirty="0"/>
              <a:t> vary between 50–100 pounds (23–45 kg), approximately the weight which a single man can carry. If the average weight of 75 pounds (34 kg) is allowed, then this amount of gold was roughly 9,000 pounds (4,082 kg) or 4.5 tons (4 t). Conversion into modern currencies is notoriously difficult, but if given the spot price of about $1,900 US per troy ounce (January 2021), this amount of gold would be worth about $1.35 billion US. At any rate, 120 talents of gold is a very large amount. This artifact was photographed at the British Museum.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tb0929196910</a:t>
            </a:r>
          </a:p>
        </p:txBody>
      </p:sp>
      <p:sp>
        <p:nvSpPr>
          <p:cNvPr id="4" name="Slide Number Placeholder 3"/>
          <p:cNvSpPr>
            <a:spLocks noGrp="1"/>
          </p:cNvSpPr>
          <p:nvPr>
            <p:ph type="sldNum" sz="quarter" idx="10"/>
          </p:nvPr>
        </p:nvSpPr>
        <p:spPr/>
        <p:txBody>
          <a:bodyPr/>
          <a:lstStyle/>
          <a:p>
            <a:fld id="{4E4946A3-FD68-4E77-9DEF-1E7536A4AD96}" type="slidenum">
              <a:rPr lang="en-US" smtClean="0"/>
              <a:t>57</a:t>
            </a:fld>
            <a:endParaRPr lang="en-US"/>
          </a:p>
        </p:txBody>
      </p:sp>
    </p:spTree>
    <p:extLst>
      <p:ext uri="{BB962C8B-B14F-4D97-AF65-F5344CB8AC3E}">
        <p14:creationId xmlns:p14="http://schemas.microsoft.com/office/powerpoint/2010/main" val="31385753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This illustration comes from Paul Emile </a:t>
            </a:r>
            <a:r>
              <a:rPr lang="en-US" dirty="0" err="1">
                <a:latin typeface="+mn-lt"/>
              </a:rPr>
              <a:t>Botta</a:t>
            </a:r>
            <a:r>
              <a:rPr lang="en-US" dirty="0">
                <a:latin typeface="+mn-lt"/>
              </a:rPr>
              <a:t> and </a:t>
            </a:r>
            <a:r>
              <a:rPr lang="en-US" dirty="0" err="1">
                <a:latin typeface="+mn-lt"/>
              </a:rPr>
              <a:t>Eugène</a:t>
            </a:r>
            <a:r>
              <a:rPr lang="en-US" dirty="0">
                <a:latin typeface="+mn-lt"/>
              </a:rPr>
              <a:t> </a:t>
            </a:r>
            <a:r>
              <a:rPr lang="en-US" dirty="0" err="1">
                <a:latin typeface="+mn-lt"/>
              </a:rPr>
              <a:t>Flandin</a:t>
            </a:r>
            <a:r>
              <a:rPr lang="en-US" dirty="0">
                <a:latin typeface="+mn-lt"/>
              </a:rPr>
              <a:t>, </a:t>
            </a:r>
            <a:r>
              <a:rPr lang="en-US" i="1" dirty="0">
                <a:latin typeface="+mn-lt"/>
              </a:rPr>
              <a:t>Monument de </a:t>
            </a:r>
            <a:r>
              <a:rPr lang="en-US" i="1" dirty="0" err="1">
                <a:latin typeface="+mn-lt"/>
              </a:rPr>
              <a:t>Ninive</a:t>
            </a:r>
            <a:r>
              <a:rPr lang="en-US" dirty="0">
                <a:latin typeface="+mn-lt"/>
              </a:rPr>
              <a:t>, published in 1849–50. Public domain, from The New York Public Library, </a:t>
            </a:r>
            <a:r>
              <a:rPr lang="en-US" dirty="0">
                <a:hlinkClick r:id="rId3">
                  <a:extLst>
                    <a:ext uri="{A12FA001-AC4F-418D-AE19-62706E023703}">
                      <ahyp:hlinkClr xmlns:ahyp="http://schemas.microsoft.com/office/drawing/2018/hyperlinkcolor" val="tx"/>
                    </a:ext>
                  </a:extLst>
                </a:hlinkClick>
              </a:rPr>
              <a:t>http</a:t>
            </a:r>
            <a:r>
              <a:rPr lang="en-US" dirty="0">
                <a:hlinkClick r:id="rId4" invalidUrl="http://://digitalcollections.nypl.org/items/510d47e2-72d7-a3d9-e040-e00a18064a99">
                  <a:extLst>
                    <a:ext uri="{A12FA001-AC4F-418D-AE19-62706E023703}">
                      <ahyp:hlinkClr xmlns:ahyp="http://schemas.microsoft.com/office/drawing/2018/hyperlinkcolor" val="tx"/>
                    </a:ext>
                  </a:extLst>
                </a:hlinkClick>
              </a:rPr>
              <a:t>://digitalcollections.nypl.org/items/510d47e2-72d7-a3d9-e040-e00a18064a99</a:t>
            </a:r>
            <a:endParaRPr lang="en-US" dirty="0"/>
          </a:p>
          <a:p>
            <a:endParaRPr lang="en-US" dirty="0">
              <a:latin typeface="+mn-lt"/>
            </a:endParaRPr>
          </a:p>
          <a:p>
            <a:r>
              <a:rPr lang="en-US" dirty="0">
                <a:latin typeface="+mn-lt"/>
              </a:rPr>
              <a:t>nypl1534838</a:t>
            </a:r>
          </a:p>
        </p:txBody>
      </p:sp>
      <p:sp>
        <p:nvSpPr>
          <p:cNvPr id="4" name="Slide Number Placeholder 3"/>
          <p:cNvSpPr>
            <a:spLocks noGrp="1"/>
          </p:cNvSpPr>
          <p:nvPr>
            <p:ph type="sldNum" sz="quarter" idx="10"/>
          </p:nvPr>
        </p:nvSpPr>
        <p:spPr/>
        <p:txBody>
          <a:bodyPr/>
          <a:lstStyle/>
          <a:p>
            <a:fld id="{4E4946A3-FD68-4E77-9DEF-1E7536A4AD96}" type="slidenum">
              <a:rPr lang="en-US" smtClean="0"/>
              <a:t>58</a:t>
            </a:fld>
            <a:endParaRPr lang="en-US"/>
          </a:p>
        </p:txBody>
      </p:sp>
    </p:spTree>
    <p:extLst>
      <p:ext uri="{BB962C8B-B14F-4D97-AF65-F5344CB8AC3E}">
        <p14:creationId xmlns:p14="http://schemas.microsoft.com/office/powerpoint/2010/main" val="31385753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mn-lt"/>
              </a:rPr>
              <a:t>First Kings 5:13-16 records that Solomon required forced labor from among the inhabitants of Israel. He sent 30,000 in shifts to Lebanon, and had an additional 70,000 transporters and 80,000 who cut stone.</a:t>
            </a:r>
            <a:r>
              <a:rPr lang="en-US" baseline="0" dirty="0">
                <a:solidFill>
                  <a:srgbClr val="000000"/>
                </a:solidFill>
                <a:latin typeface="+mn-lt"/>
              </a:rPr>
              <a:t> </a:t>
            </a:r>
            <a:r>
              <a:rPr lang="en-US" dirty="0">
                <a:solidFill>
                  <a:srgbClr val="000000"/>
                </a:solidFill>
                <a:latin typeface="+mn-lt"/>
              </a:rPr>
              <a:t>This relief shows men using ropes to haul a large stone statue; some of the workers are engaged in continually supplying</a:t>
            </a:r>
            <a:r>
              <a:rPr lang="en-US" baseline="0" dirty="0">
                <a:solidFill>
                  <a:srgbClr val="000000"/>
                </a:solidFill>
                <a:latin typeface="+mn-lt"/>
              </a:rPr>
              <a:t> rollers to place under the statue to ease its movement. This relief </a:t>
            </a:r>
            <a:r>
              <a:rPr lang="en-US" dirty="0">
                <a:solidFill>
                  <a:srgbClr val="000000"/>
                </a:solidFill>
                <a:latin typeface="+mn-lt"/>
              </a:rPr>
              <a:t>was photographed at the British Museum.</a:t>
            </a:r>
          </a:p>
          <a:p>
            <a:endParaRPr lang="en-US" dirty="0">
              <a:solidFill>
                <a:srgbClr val="000000"/>
              </a:solidFill>
              <a:latin typeface="Calibri"/>
            </a:endParaRPr>
          </a:p>
          <a:p>
            <a:r>
              <a:rPr lang="en-US" dirty="0"/>
              <a:t>adr1805195377</a:t>
            </a:r>
            <a:endParaRPr lang="en-US" dirty="0">
              <a:solidFill>
                <a:srgbClr val="000000"/>
              </a:solidFill>
              <a:latin typeface="Calibri"/>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59</a:t>
            </a:fld>
            <a:endParaRPr lang="en-US"/>
          </a:p>
        </p:txBody>
      </p:sp>
    </p:spTree>
    <p:extLst>
      <p:ext uri="{BB962C8B-B14F-4D97-AF65-F5344CB8AC3E}">
        <p14:creationId xmlns:p14="http://schemas.microsoft.com/office/powerpoint/2010/main" val="1641370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God</a:t>
            </a:r>
            <a:r>
              <a:rPr lang="en-US" baseline="0" dirty="0"/>
              <a:t> first appeared to Solomon when Solomon went to Gibeon to sacrifice (1 Kgs 3:5; 2 Chr 1:13). The tabernacle was located at Gibeon at that time (2 Chr 1:3,13). This aerial view shows the ancient mound of Gibeon, located next to </a:t>
            </a:r>
            <a:r>
              <a:rPr lang="en-US" dirty="0"/>
              <a:t>the modern Arab village of El-Jib</a:t>
            </a:r>
            <a:r>
              <a:rPr lang="en-US" baseline="0" dirty="0"/>
              <a:t>. The photo also shows Nebi Samwil, a sister city that may have been ancient </a:t>
            </a:r>
            <a:r>
              <a:rPr lang="en-US" baseline="0" dirty="0" err="1"/>
              <a:t>Beeroth</a:t>
            </a:r>
            <a:r>
              <a:rPr lang="en-US" baseline="0" dirty="0"/>
              <a:t> (Josh 9:17); the two cites are only a mile (1.6 km) apart. The next slide includes labels.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tb010703106</a:t>
            </a:r>
          </a:p>
        </p:txBody>
      </p:sp>
      <p:sp>
        <p:nvSpPr>
          <p:cNvPr id="4" name="Slide Number Placeholder 3"/>
          <p:cNvSpPr>
            <a:spLocks noGrp="1"/>
          </p:cNvSpPr>
          <p:nvPr>
            <p:ph type="sldNum" sz="quarter" idx="10"/>
          </p:nvPr>
        </p:nvSpPr>
        <p:spPr/>
        <p:txBody>
          <a:bodyPr/>
          <a:lstStyle/>
          <a:p>
            <a:fld id="{4E4946A3-FD68-4E77-9DEF-1E7536A4AD96}" type="slidenum">
              <a:rPr lang="en-US" smtClean="0"/>
              <a:t>6</a:t>
            </a:fld>
            <a:endParaRPr lang="en-US"/>
          </a:p>
        </p:txBody>
      </p:sp>
    </p:spTree>
    <p:extLst>
      <p:ext uri="{BB962C8B-B14F-4D97-AF65-F5344CB8AC3E}">
        <p14:creationId xmlns:p14="http://schemas.microsoft.com/office/powerpoint/2010/main" val="9033656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rPr>
              <a:t>This illustration comes from Sir Austen Henry Layard, </a:t>
            </a:r>
            <a:r>
              <a:rPr lang="en-US" i="1" dirty="0">
                <a:latin typeface="Calibri"/>
              </a:rPr>
              <a:t>Second Series of the Monuments of Nineveh</a:t>
            </a:r>
            <a:r>
              <a:rPr lang="en-US" dirty="0">
                <a:latin typeface="Calibri"/>
              </a:rPr>
              <a:t>, published in 1853. Public domain, from The New York Public Library, </a:t>
            </a:r>
            <a:r>
              <a:rPr lang="en-US" dirty="0">
                <a:hlinkClick r:id="rId3">
                  <a:extLst>
                    <a:ext uri="{A12FA001-AC4F-418D-AE19-62706E023703}">
                      <ahyp:hlinkClr xmlns:ahyp="http://schemas.microsoft.com/office/drawing/2018/hyperlinkcolor" val="tx"/>
                    </a:ext>
                  </a:extLst>
                </a:hlinkClick>
              </a:rPr>
              <a:t>http://digitalcollections.nypl.org/items/510d47dc-472b-a3d9-e040-e00a18064a99</a:t>
            </a:r>
            <a:endParaRPr lang="en-US" dirty="0"/>
          </a:p>
          <a:p>
            <a:endParaRPr lang="en-US" dirty="0">
              <a:latin typeface="Calibri"/>
            </a:endParaRPr>
          </a:p>
          <a:p>
            <a:r>
              <a:rPr lang="en-US" dirty="0"/>
              <a:t>nypl494729</a:t>
            </a:r>
          </a:p>
        </p:txBody>
      </p:sp>
      <p:sp>
        <p:nvSpPr>
          <p:cNvPr id="4" name="Slide Number Placeholder 3"/>
          <p:cNvSpPr>
            <a:spLocks noGrp="1"/>
          </p:cNvSpPr>
          <p:nvPr>
            <p:ph type="sldNum" sz="quarter" idx="10"/>
          </p:nvPr>
        </p:nvSpPr>
        <p:spPr/>
        <p:txBody>
          <a:bodyPr/>
          <a:lstStyle/>
          <a:p>
            <a:fld id="{4E4946A3-FD68-4E77-9DEF-1E7536A4AD96}" type="slidenum">
              <a:rPr lang="en-US" smtClean="0"/>
              <a:t>60</a:t>
            </a:fld>
            <a:endParaRPr lang="en-US"/>
          </a:p>
        </p:txBody>
      </p:sp>
    </p:spTree>
    <p:extLst>
      <p:ext uri="{BB962C8B-B14F-4D97-AF65-F5344CB8AC3E}">
        <p14:creationId xmlns:p14="http://schemas.microsoft.com/office/powerpoint/2010/main" val="16413703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rPr>
              <a:t>This illustration comes from Sir Austen Henry Layard, </a:t>
            </a:r>
            <a:r>
              <a:rPr lang="en-US" i="1" dirty="0">
                <a:latin typeface="Calibri"/>
              </a:rPr>
              <a:t>Second Series of the Monuments of Nineveh</a:t>
            </a:r>
            <a:r>
              <a:rPr lang="en-US" dirty="0">
                <a:latin typeface="Calibri"/>
              </a:rPr>
              <a:t>, published in 1853. Public domain, from The New York Public Library, </a:t>
            </a:r>
            <a:r>
              <a:rPr lang="en-US" dirty="0">
                <a:hlinkClick r:id="rId3">
                  <a:extLst>
                    <a:ext uri="{A12FA001-AC4F-418D-AE19-62706E023703}">
                      <ahyp:hlinkClr xmlns:ahyp="http://schemas.microsoft.com/office/drawing/2018/hyperlinkcolor" val="tx"/>
                    </a:ext>
                  </a:extLst>
                </a:hlinkClick>
              </a:rPr>
              <a:t>http://digitalcollections.nypl.org/items/510d47dc-472e-a3d9-e040-e00a18064a99</a:t>
            </a:r>
            <a:endParaRPr lang="en-US" dirty="0"/>
          </a:p>
          <a:p>
            <a:endParaRPr lang="en-US" dirty="0">
              <a:latin typeface="Calibri"/>
            </a:endParaRPr>
          </a:p>
          <a:p>
            <a:r>
              <a:rPr lang="en-US" dirty="0"/>
              <a:t>nypl494732</a:t>
            </a:r>
          </a:p>
        </p:txBody>
      </p:sp>
      <p:sp>
        <p:nvSpPr>
          <p:cNvPr id="4" name="Slide Number Placeholder 3"/>
          <p:cNvSpPr>
            <a:spLocks noGrp="1"/>
          </p:cNvSpPr>
          <p:nvPr>
            <p:ph type="sldNum" sz="quarter" idx="10"/>
          </p:nvPr>
        </p:nvSpPr>
        <p:spPr/>
        <p:txBody>
          <a:bodyPr/>
          <a:lstStyle/>
          <a:p>
            <a:fld id="{4E4946A3-FD68-4E77-9DEF-1E7536A4AD96}" type="slidenum">
              <a:rPr lang="en-US" smtClean="0"/>
              <a:t>61</a:t>
            </a:fld>
            <a:endParaRPr lang="en-US"/>
          </a:p>
        </p:txBody>
      </p:sp>
    </p:spTree>
    <p:extLst>
      <p:ext uri="{BB962C8B-B14F-4D97-AF65-F5344CB8AC3E}">
        <p14:creationId xmlns:p14="http://schemas.microsoft.com/office/powerpoint/2010/main" val="16413703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Calibri"/>
              </a:rPr>
              <a:t>This relief comes from the palace of Sennacherib at Nineveh. It was photographed at the Vatican Museums.</a:t>
            </a:r>
            <a:endParaRPr lang="en-US" dirty="0"/>
          </a:p>
          <a:p>
            <a:endParaRPr lang="en-US" dirty="0">
              <a:solidFill>
                <a:srgbClr val="000000"/>
              </a:solidFill>
              <a:latin typeface="Calibri"/>
            </a:endParaRPr>
          </a:p>
          <a:p>
            <a:r>
              <a:rPr lang="en-US" dirty="0"/>
              <a:t>tb0512176431r</a:t>
            </a:r>
            <a:endParaRPr lang="en-US" dirty="0">
              <a:solidFill>
                <a:srgbClr val="000000"/>
              </a:solidFill>
              <a:latin typeface="Calibri"/>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62</a:t>
            </a:fld>
            <a:endParaRPr lang="en-US"/>
          </a:p>
        </p:txBody>
      </p:sp>
    </p:spTree>
    <p:extLst>
      <p:ext uri="{BB962C8B-B14F-4D97-AF65-F5344CB8AC3E}">
        <p14:creationId xmlns:p14="http://schemas.microsoft.com/office/powerpoint/2010/main" val="16413703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Calibri"/>
              </a:rPr>
              <a:t>This relief comes from the palace of Sennacherib at Nineveh. It was photographed at the British Museum.</a:t>
            </a:r>
          </a:p>
          <a:p>
            <a:endParaRPr lang="en-US" dirty="0">
              <a:solidFill>
                <a:srgbClr val="000000"/>
              </a:solidFill>
              <a:latin typeface="Calibri"/>
            </a:endParaRPr>
          </a:p>
          <a:p>
            <a:r>
              <a:rPr lang="en-US" dirty="0"/>
              <a:t>adr1805195408</a:t>
            </a:r>
            <a:endParaRPr lang="en-US" dirty="0">
              <a:solidFill>
                <a:srgbClr val="000000"/>
              </a:solidFill>
              <a:latin typeface="Calibri"/>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63</a:t>
            </a:fld>
            <a:endParaRPr lang="en-US"/>
          </a:p>
        </p:txBody>
      </p:sp>
    </p:spTree>
    <p:extLst>
      <p:ext uri="{BB962C8B-B14F-4D97-AF65-F5344CB8AC3E}">
        <p14:creationId xmlns:p14="http://schemas.microsoft.com/office/powerpoint/2010/main" val="16413703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House of Yahweh</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The temple built by Solomon, also known as the First Temple, was located at the high point of the eastern hill. This would be in the vicinity of the current Dome of the Rock, and probably at the same location. Very little, if any, archaeological evidence of this temple has been recovered. This is due in part to the fact that the area has been destroyed and rebuilt a number of times, and due in part to the fact that the area is still revered as a holy site by several religions and excavation is not currently feasible.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Solomon’s Palace</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To</a:t>
            </a:r>
            <a:r>
              <a:rPr lang="en-US" b="0" baseline="0" dirty="0"/>
              <a:t> date, there is no archaeological evidence of Solomon’s palace. It would logically be located beneath the Temple Mount, south of the first temple and between the temple and the City of David. The issues that prevent exploration of the area of the temple have also prevented exploration of the area that may be assumed as the location of Solomon’s Temple.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r>
              <a:rPr lang="en-US" b="1" dirty="0" err="1"/>
              <a:t>Millo</a:t>
            </a:r>
            <a:endParaRPr lang="en-US" b="1" dirty="0"/>
          </a:p>
          <a:p>
            <a:r>
              <a:rPr lang="en-US" b="0" dirty="0"/>
              <a:t>The </a:t>
            </a:r>
            <a:r>
              <a:rPr lang="en-US" b="0" dirty="0" err="1"/>
              <a:t>Millo</a:t>
            </a:r>
            <a:r>
              <a:rPr lang="en-US" b="0" baseline="0" dirty="0"/>
              <a:t> of the City of David is mentioned six times in the biblical text (</a:t>
            </a:r>
            <a:r>
              <a:rPr lang="de-DE" sz="1200" b="0" i="0" u="none" strike="noStrike" kern="1200" baseline="0" dirty="0">
                <a:solidFill>
                  <a:schemeClr val="tx1"/>
                </a:solidFill>
                <a:latin typeface="+mn-lt"/>
                <a:ea typeface="+mn-ea"/>
                <a:cs typeface="+mn-cs"/>
              </a:rPr>
              <a:t>2 Sam 5:9; 1 Kgs 9:15, 24; 11:27; 1 Chr 11:8; 2 Chr 32:5</a:t>
            </a:r>
            <a:r>
              <a:rPr lang="en-US" b="0" baseline="0" dirty="0"/>
              <a:t>) and most understand it to be reference to a rebuilding or refilling of the revetment wall along the steep eastern side of the City of David. </a:t>
            </a:r>
          </a:p>
          <a:p>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Wall of Jerusalem</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Jerusalem’s Iron Age fortifications developed in three main stages. The Jebusite fortifications enclosed the City of David with walls on the eastern/Kidron Valley side, for which there is abundant archaeological evidence. The Jebusite wall also protected the western/Central Valley side, for which there is some archaeological evidence, and northern side, for which there is currently no evidence. These were the existing fortifications when David conquered the city (2 Sam 5). In the mid-10th century BC, Solomon expanded the fortifications to enclose the eastern hill and his newly built temple (1 Kgs 3:1). From the 10th century onward, Jerusalem grew to the west, eventually expanding to cover the more prominent western hill. During the reign of Hezekiah, this part of Jerusalem was enclosed with a massive wall that connected the temple area and enclosed the entire western hill with a wall above the Hinnom Valley (2 Kgs 18:13–19:37; 2 Chr 32:1-23; Isa 36:1–37:38).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model depicts Jerusalem from the period of Hezekiah, after the city was expanded to include the western hill (8th century BC). This model was photographed at the Bible Lands Museum in Jerusalem. The next slide includes labels.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mjb1904257002</a:t>
            </a:r>
          </a:p>
        </p:txBody>
      </p:sp>
      <p:sp>
        <p:nvSpPr>
          <p:cNvPr id="4" name="Slide Number Placeholder 3"/>
          <p:cNvSpPr>
            <a:spLocks noGrp="1"/>
          </p:cNvSpPr>
          <p:nvPr>
            <p:ph type="sldNum" sz="quarter" idx="10"/>
          </p:nvPr>
        </p:nvSpPr>
        <p:spPr/>
        <p:txBody>
          <a:bodyPr/>
          <a:lstStyle/>
          <a:p>
            <a:fld id="{4E4946A3-FD68-4E77-9DEF-1E7536A4AD96}" type="slidenum">
              <a:rPr lang="en-US" smtClean="0"/>
              <a:t>64</a:t>
            </a:fld>
            <a:endParaRPr lang="en-US"/>
          </a:p>
        </p:txBody>
      </p:sp>
    </p:spTree>
    <p:extLst>
      <p:ext uri="{BB962C8B-B14F-4D97-AF65-F5344CB8AC3E}">
        <p14:creationId xmlns:p14="http://schemas.microsoft.com/office/powerpoint/2010/main" val="13213248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House of Yahweh</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The temple built by Solomon, also known as the First Temple, was located at the high point of the eastern hill. This would be in the vicinity of the current Dome of the Rock, and probably at the same location. Very little, if any, archaeological evidence of this temple has been recovered. This is due in part to the fact that the area has been destroyed and rebuilt a number of times, and due in part to the fact that the area is still revered as a holy site by several religions and excavation is not currently feasible.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Solomon’s Palace</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To</a:t>
            </a:r>
            <a:r>
              <a:rPr lang="en-US" b="0" baseline="0" dirty="0"/>
              <a:t> date, there is no archaeological evidence of Solomon’s palace. It would logically be located beneath the Temple Mount, south of the first temple and between the temple and the City of David. The issues that prevent exploration of the area of the temple have also prevented exploration of the area that may be assumed as the location of Solomon’s Temple.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r>
              <a:rPr lang="en-US" b="1" dirty="0" err="1"/>
              <a:t>Millo</a:t>
            </a:r>
            <a:endParaRPr lang="en-US" b="1" dirty="0"/>
          </a:p>
          <a:p>
            <a:r>
              <a:rPr lang="en-US" b="0" dirty="0"/>
              <a:t>The </a:t>
            </a:r>
            <a:r>
              <a:rPr lang="en-US" b="0" dirty="0" err="1"/>
              <a:t>Millo</a:t>
            </a:r>
            <a:r>
              <a:rPr lang="en-US" b="0" baseline="0" dirty="0"/>
              <a:t> of the City of David is mentioned six times in the biblical text (</a:t>
            </a:r>
            <a:r>
              <a:rPr lang="de-DE" sz="1200" b="0" i="0" u="none" strike="noStrike" kern="1200" baseline="0" dirty="0">
                <a:solidFill>
                  <a:schemeClr val="tx1"/>
                </a:solidFill>
                <a:latin typeface="+mn-lt"/>
                <a:ea typeface="+mn-ea"/>
                <a:cs typeface="+mn-cs"/>
              </a:rPr>
              <a:t>2 Sam 5:9; 1 Kgs 9:15, 24; 11:27; 1 Chr 11:8; 2 Chr 32:5</a:t>
            </a:r>
            <a:r>
              <a:rPr lang="en-US" b="0" baseline="0" dirty="0"/>
              <a:t>) and most understand it to be reference to a rebuilding or refilling of the revetment wall along the steep eastern side of the City of David. </a:t>
            </a:r>
          </a:p>
          <a:p>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Wall of Jerusalem</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Jerusalem’s Iron Age fortifications developed in three main stages. The Jebusite fortifications enclosed the City of David with walls on the eastern/Kidron Valley side, for which there is abundant archaeological evidence. The Jebusite wall also protected the western/Central Valley side, for which there is some archaeological evidence, and northern side, for which there is currently no evidence. These were the existing fortifications when David conquered the city (2 Sam 5). In the mid-10th century BC, Solomon expanded the fortifications to enclose the eastern hill and his newly built temple (1 Kgs 3:1). From the 10th century onward, Jerusalem grew to the west, eventually expanding to cover the more prominent western hill. During the reign of Hezekiah, this part of Jerusalem was enclosed with a massive wall that connected the temple area and enclosed the entire western hill with a wall above the Hinnom Valley (2 Kgs 18:13–19:37; 2 </a:t>
            </a:r>
            <a:r>
              <a:rPr lang="en-US" b="0" baseline="0" dirty="0" err="1"/>
              <a:t>Chr</a:t>
            </a:r>
            <a:r>
              <a:rPr lang="en-US" b="0" baseline="0" dirty="0"/>
              <a:t> 32:1-23; Isa 36:1–37:38).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model depicts Jerusalem from the period of Hezekiah, after the city was expanded to include the western hill (8th century BC). This model was photographed at the Bible Lands Museum in Jerusalem.</a:t>
            </a: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mjb1904257002</a:t>
            </a:r>
          </a:p>
        </p:txBody>
      </p:sp>
      <p:sp>
        <p:nvSpPr>
          <p:cNvPr id="4" name="Slide Number Placeholder 3"/>
          <p:cNvSpPr>
            <a:spLocks noGrp="1"/>
          </p:cNvSpPr>
          <p:nvPr>
            <p:ph type="sldNum" sz="quarter" idx="10"/>
          </p:nvPr>
        </p:nvSpPr>
        <p:spPr/>
        <p:txBody>
          <a:bodyPr/>
          <a:lstStyle/>
          <a:p>
            <a:fld id="{4E4946A3-FD68-4E77-9DEF-1E7536A4AD96}" type="slidenum">
              <a:rPr lang="en-US" smtClean="0"/>
              <a:t>65</a:t>
            </a:fld>
            <a:endParaRPr lang="en-US"/>
          </a:p>
        </p:txBody>
      </p:sp>
    </p:spTree>
    <p:extLst>
      <p:ext uri="{BB962C8B-B14F-4D97-AF65-F5344CB8AC3E}">
        <p14:creationId xmlns:p14="http://schemas.microsoft.com/office/powerpoint/2010/main" val="13213248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aerial view shows the location of at least a part</a:t>
            </a:r>
            <a:r>
              <a:rPr lang="en-US" baseline="0" dirty="0"/>
              <a:t> of Solomon’s building projects, including the area of the temple, his palaces, and the defensive walls of Jerusalem. The next slide includes labels.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tb010703231</a:t>
            </a:r>
          </a:p>
        </p:txBody>
      </p:sp>
      <p:sp>
        <p:nvSpPr>
          <p:cNvPr id="4" name="Slide Number Placeholder 3"/>
          <p:cNvSpPr>
            <a:spLocks noGrp="1"/>
          </p:cNvSpPr>
          <p:nvPr>
            <p:ph type="sldNum" sz="quarter" idx="10"/>
          </p:nvPr>
        </p:nvSpPr>
        <p:spPr/>
        <p:txBody>
          <a:bodyPr/>
          <a:lstStyle/>
          <a:p>
            <a:fld id="{4E4946A3-FD68-4E77-9DEF-1E7536A4AD96}" type="slidenum">
              <a:rPr lang="en-US" smtClean="0"/>
              <a:t>66</a:t>
            </a:fld>
            <a:endParaRPr lang="en-US"/>
          </a:p>
        </p:txBody>
      </p:sp>
    </p:spTree>
    <p:extLst>
      <p:ext uri="{BB962C8B-B14F-4D97-AF65-F5344CB8AC3E}">
        <p14:creationId xmlns:p14="http://schemas.microsoft.com/office/powerpoint/2010/main" val="18139520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aerial view shows the location of at least a part</a:t>
            </a:r>
            <a:r>
              <a:rPr lang="en-US" baseline="0" dirty="0"/>
              <a:t> of Solomon’s building projects, including the area of the temple, his palaces, and the defensive walls of Jerusalem.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tb010703231</a:t>
            </a:r>
          </a:p>
        </p:txBody>
      </p:sp>
      <p:sp>
        <p:nvSpPr>
          <p:cNvPr id="4" name="Slide Number Placeholder 3"/>
          <p:cNvSpPr>
            <a:spLocks noGrp="1"/>
          </p:cNvSpPr>
          <p:nvPr>
            <p:ph type="sldNum" sz="quarter" idx="10"/>
          </p:nvPr>
        </p:nvSpPr>
        <p:spPr/>
        <p:txBody>
          <a:bodyPr/>
          <a:lstStyle/>
          <a:p>
            <a:fld id="{4E4946A3-FD68-4E77-9DEF-1E7536A4AD96}" type="slidenum">
              <a:rPr lang="en-US" smtClean="0"/>
              <a:t>67</a:t>
            </a:fld>
            <a:endParaRPr lang="en-US"/>
          </a:p>
        </p:txBody>
      </p:sp>
    </p:spTree>
    <p:extLst>
      <p:ext uri="{BB962C8B-B14F-4D97-AF65-F5344CB8AC3E}">
        <p14:creationId xmlns:p14="http://schemas.microsoft.com/office/powerpoint/2010/main" val="18139520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a:t>
            </a:r>
            <a:r>
              <a:rPr lang="en-US" b="0" dirty="0" err="1"/>
              <a:t>Millo</a:t>
            </a:r>
            <a:r>
              <a:rPr lang="en-US" b="0" dirty="0"/>
              <a:t>”</a:t>
            </a:r>
            <a:r>
              <a:rPr lang="en-US" b="0" baseline="0" dirty="0"/>
              <a:t> (Heb. </a:t>
            </a:r>
            <a:r>
              <a:rPr lang="he-IL" sz="1200" b="0" i="0" u="none" strike="noStrike" kern="1200" baseline="0" dirty="0">
                <a:solidFill>
                  <a:schemeClr val="tx1"/>
                </a:solidFill>
                <a:latin typeface="+mn-lt"/>
                <a:ea typeface="+mn-ea"/>
                <a:cs typeface="+mn-cs"/>
              </a:rPr>
              <a:t>מִלּוֹא</a:t>
            </a:r>
            <a:r>
              <a:rPr lang="en-US" b="0" baseline="0" dirty="0"/>
              <a:t>) of the City of David is mentioned six times in the biblical text (</a:t>
            </a:r>
            <a:r>
              <a:rPr lang="de-DE" sz="1200" b="0" i="0" u="none" strike="noStrike" kern="1200" baseline="0" dirty="0">
                <a:solidFill>
                  <a:schemeClr val="tx1"/>
                </a:solidFill>
                <a:latin typeface="+mn-lt"/>
                <a:ea typeface="+mn-ea"/>
                <a:cs typeface="+mn-cs"/>
              </a:rPr>
              <a:t>2 Sam 5:9; 1 Kgs 9:15, 24; 11:27; 1 Chr 11:8; 2 Chr 32:5</a:t>
            </a:r>
            <a:r>
              <a:rPr lang="en-US" b="0" baseline="0" dirty="0"/>
              <a:t>). Most biblical scholars understand it to be reference to a rebuilding or refilling of the revetment wall along the steep eastern side of the City of David, but a more precise identification has remained elusive. The next slide includes labels.</a:t>
            </a:r>
            <a:endParaRPr lang="en-US" b="0" dirty="0"/>
          </a:p>
          <a:p>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itchFamily="18" charset="0"/>
              </a:rPr>
              <a:t>tb012603203</a:t>
            </a:r>
          </a:p>
        </p:txBody>
      </p:sp>
      <p:sp>
        <p:nvSpPr>
          <p:cNvPr id="4" name="Slide Number Placeholder 3"/>
          <p:cNvSpPr>
            <a:spLocks noGrp="1"/>
          </p:cNvSpPr>
          <p:nvPr>
            <p:ph type="sldNum" sz="quarter" idx="10"/>
          </p:nvPr>
        </p:nvSpPr>
        <p:spPr/>
        <p:txBody>
          <a:bodyPr/>
          <a:lstStyle/>
          <a:p>
            <a:fld id="{4E4946A3-FD68-4E77-9DEF-1E7536A4AD96}" type="slidenum">
              <a:rPr lang="en-US" smtClean="0"/>
              <a:t>68</a:t>
            </a:fld>
            <a:endParaRPr lang="en-US"/>
          </a:p>
        </p:txBody>
      </p:sp>
    </p:spTree>
    <p:extLst>
      <p:ext uri="{BB962C8B-B14F-4D97-AF65-F5344CB8AC3E}">
        <p14:creationId xmlns:p14="http://schemas.microsoft.com/office/powerpoint/2010/main" val="13945266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a:t>
            </a:r>
            <a:r>
              <a:rPr lang="en-US" b="0" dirty="0" err="1"/>
              <a:t>Millo</a:t>
            </a:r>
            <a:r>
              <a:rPr lang="en-US" b="0" dirty="0"/>
              <a:t>”</a:t>
            </a:r>
            <a:r>
              <a:rPr lang="en-US" b="0" baseline="0" dirty="0"/>
              <a:t> (Heb. </a:t>
            </a:r>
            <a:r>
              <a:rPr lang="he-IL" sz="1200" b="0" i="0" u="none" strike="noStrike" kern="1200" baseline="0" dirty="0">
                <a:solidFill>
                  <a:schemeClr val="tx1"/>
                </a:solidFill>
                <a:latin typeface="+mn-lt"/>
                <a:ea typeface="+mn-ea"/>
                <a:cs typeface="+mn-cs"/>
              </a:rPr>
              <a:t>מִלּוֹא</a:t>
            </a:r>
            <a:r>
              <a:rPr lang="en-US" b="0" baseline="0" dirty="0"/>
              <a:t>) of the City of David is mentioned six times in the biblical text (</a:t>
            </a:r>
            <a:r>
              <a:rPr lang="de-DE" sz="1200" b="0" i="0" u="none" strike="noStrike" kern="1200" baseline="0" dirty="0">
                <a:solidFill>
                  <a:schemeClr val="tx1"/>
                </a:solidFill>
                <a:latin typeface="+mn-lt"/>
                <a:ea typeface="+mn-ea"/>
                <a:cs typeface="+mn-cs"/>
              </a:rPr>
              <a:t>2 Sam 5:9; 1 Kgs 9:15, 24; 11:27; 1 Chr 11:8; 2 Chr 32:5</a:t>
            </a:r>
            <a:r>
              <a:rPr lang="en-US" b="0" baseline="0" dirty="0"/>
              <a:t>). Most biblical scholars understand it to be reference to a rebuilding or refilling of the revetment wall along the steep eastern side of the City of David, but a more precise identification has remained elusive. </a:t>
            </a:r>
            <a:endParaRPr lang="en-US" b="0" dirty="0"/>
          </a:p>
          <a:p>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itchFamily="18" charset="0"/>
              </a:rPr>
              <a:t>tb012603203</a:t>
            </a:r>
          </a:p>
        </p:txBody>
      </p:sp>
      <p:sp>
        <p:nvSpPr>
          <p:cNvPr id="4" name="Slide Number Placeholder 3"/>
          <p:cNvSpPr>
            <a:spLocks noGrp="1"/>
          </p:cNvSpPr>
          <p:nvPr>
            <p:ph type="sldNum" sz="quarter" idx="10"/>
          </p:nvPr>
        </p:nvSpPr>
        <p:spPr/>
        <p:txBody>
          <a:bodyPr/>
          <a:lstStyle/>
          <a:p>
            <a:fld id="{4E4946A3-FD68-4E77-9DEF-1E7536A4AD96}" type="slidenum">
              <a:rPr lang="en-US" smtClean="0"/>
              <a:t>69</a:t>
            </a:fld>
            <a:endParaRPr lang="en-US"/>
          </a:p>
        </p:txBody>
      </p:sp>
    </p:spTree>
    <p:extLst>
      <p:ext uri="{BB962C8B-B14F-4D97-AF65-F5344CB8AC3E}">
        <p14:creationId xmlns:p14="http://schemas.microsoft.com/office/powerpoint/2010/main" val="1394526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God</a:t>
            </a:r>
            <a:r>
              <a:rPr lang="en-US" baseline="0" dirty="0"/>
              <a:t> first appeared to Solomon when Solomon went to Gibeon to sacrifice (1 Kgs 3:5; 2 Chr 1:13). The tabernacle was located at Gibeon at that time (2 Chr 1:3,13). This aerial view shows the ancient mound of Gibeon, located next to </a:t>
            </a:r>
            <a:r>
              <a:rPr lang="en-US" dirty="0"/>
              <a:t>the modern Arab village of el-Jib</a:t>
            </a:r>
            <a:r>
              <a:rPr lang="en-US" baseline="0" dirty="0"/>
              <a:t>. The photo also shows Nebi Samwil, a sister city that may have been ancient </a:t>
            </a:r>
            <a:r>
              <a:rPr lang="en-US" baseline="0" dirty="0" err="1"/>
              <a:t>Beeroth</a:t>
            </a:r>
            <a:r>
              <a:rPr lang="en-US" baseline="0" dirty="0"/>
              <a:t> (Josh 9:17); the two cites are only a mile (1.6 km) apart.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tb010703106</a:t>
            </a:r>
          </a:p>
        </p:txBody>
      </p:sp>
      <p:sp>
        <p:nvSpPr>
          <p:cNvPr id="4" name="Slide Number Placeholder 3"/>
          <p:cNvSpPr>
            <a:spLocks noGrp="1"/>
          </p:cNvSpPr>
          <p:nvPr>
            <p:ph type="sldNum" sz="quarter" idx="10"/>
          </p:nvPr>
        </p:nvSpPr>
        <p:spPr/>
        <p:txBody>
          <a:bodyPr/>
          <a:lstStyle/>
          <a:p>
            <a:fld id="{4E4946A3-FD68-4E77-9DEF-1E7536A4AD96}" type="slidenum">
              <a:rPr lang="en-US" smtClean="0"/>
              <a:t>7</a:t>
            </a:fld>
            <a:endParaRPr lang="en-US"/>
          </a:p>
        </p:txBody>
      </p:sp>
    </p:spTree>
    <p:extLst>
      <p:ext uri="{BB962C8B-B14F-4D97-AF65-F5344CB8AC3E}">
        <p14:creationId xmlns:p14="http://schemas.microsoft.com/office/powerpoint/2010/main" val="15137581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dirty="0"/>
              <a:t>Some scholars have</a:t>
            </a:r>
            <a:r>
              <a:rPr lang="en-US" baseline="0" dirty="0"/>
              <a:t> suggested identifying the Stepped Stone Structure with the </a:t>
            </a:r>
            <a:r>
              <a:rPr lang="en-US" baseline="0" dirty="0" err="1"/>
              <a:t>Millo</a:t>
            </a:r>
            <a:r>
              <a:rPr lang="en-US" baseline="0" dirty="0"/>
              <a:t>. </a:t>
            </a:r>
            <a:r>
              <a:rPr lang="en-US" dirty="0"/>
              <a:t>This photo shows the relationship of the Stepped Stone Structure,</a:t>
            </a:r>
            <a:r>
              <a:rPr lang="en-US" baseline="0" dirty="0"/>
              <a:t> which must have supported some large building, to the very large structure uncovered by Mazar that she identifies as possibly being the palace of David. The next slide includes labels.</a:t>
            </a:r>
            <a:endParaRPr lang="en-US" dirty="0"/>
          </a:p>
          <a:p>
            <a:pPr eaLnBrk="1" hangingPunct="1"/>
            <a:endParaRPr lang="en-US" dirty="0"/>
          </a:p>
          <a:p>
            <a:pPr eaLnBrk="1" hangingPunct="1"/>
            <a:r>
              <a:rPr lang="en-US" dirty="0"/>
              <a:t>tb091306304</a:t>
            </a:r>
          </a:p>
        </p:txBody>
      </p:sp>
      <p:sp>
        <p:nvSpPr>
          <p:cNvPr id="4" name="Slide Number Placeholder 3"/>
          <p:cNvSpPr>
            <a:spLocks noGrp="1"/>
          </p:cNvSpPr>
          <p:nvPr>
            <p:ph type="sldNum" sz="quarter" idx="10"/>
          </p:nvPr>
        </p:nvSpPr>
        <p:spPr/>
        <p:txBody>
          <a:bodyPr/>
          <a:lstStyle/>
          <a:p>
            <a:fld id="{4E4946A3-FD68-4E77-9DEF-1E7536A4AD96}" type="slidenum">
              <a:rPr lang="en-US" smtClean="0"/>
              <a:t>70</a:t>
            </a:fld>
            <a:endParaRPr lang="en-US"/>
          </a:p>
        </p:txBody>
      </p:sp>
    </p:spTree>
    <p:extLst>
      <p:ext uri="{BB962C8B-B14F-4D97-AF65-F5344CB8AC3E}">
        <p14:creationId xmlns:p14="http://schemas.microsoft.com/office/powerpoint/2010/main" val="708232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dirty="0"/>
              <a:t>Some scholars have</a:t>
            </a:r>
            <a:r>
              <a:rPr lang="en-US" baseline="0" dirty="0"/>
              <a:t> suggested identifying the Stepped Stone Structure with the </a:t>
            </a:r>
            <a:r>
              <a:rPr lang="en-US" baseline="0" dirty="0" err="1"/>
              <a:t>Millo</a:t>
            </a:r>
            <a:r>
              <a:rPr lang="en-US" baseline="0" dirty="0"/>
              <a:t>. </a:t>
            </a:r>
            <a:r>
              <a:rPr lang="en-US" dirty="0"/>
              <a:t>This photo shows the relationship of the Stepped Stone Structure,</a:t>
            </a:r>
            <a:r>
              <a:rPr lang="en-US" baseline="0" dirty="0"/>
              <a:t> which must have supported some large building, to the very large structure uncovered by Mazar that she identifies as possibly being the palace of David. </a:t>
            </a:r>
          </a:p>
          <a:p>
            <a:pPr marL="0" indent="0" eaLnBrk="1" hangingPunct="1">
              <a:buFontTx/>
              <a:buNone/>
            </a:pPr>
            <a:endParaRPr lang="en-US" dirty="0"/>
          </a:p>
          <a:p>
            <a:pPr eaLnBrk="1" hangingPunct="1"/>
            <a:r>
              <a:rPr lang="en-US" dirty="0"/>
              <a:t>tb091306304</a:t>
            </a:r>
          </a:p>
        </p:txBody>
      </p:sp>
      <p:sp>
        <p:nvSpPr>
          <p:cNvPr id="4" name="Slide Number Placeholder 3"/>
          <p:cNvSpPr>
            <a:spLocks noGrp="1"/>
          </p:cNvSpPr>
          <p:nvPr>
            <p:ph type="sldNum" sz="quarter" idx="10"/>
          </p:nvPr>
        </p:nvSpPr>
        <p:spPr/>
        <p:txBody>
          <a:bodyPr/>
          <a:lstStyle/>
          <a:p>
            <a:fld id="{4E4946A3-FD68-4E77-9DEF-1E7536A4AD96}" type="slidenum">
              <a:rPr lang="en-US" smtClean="0"/>
              <a:t>71</a:t>
            </a:fld>
            <a:endParaRPr lang="en-US"/>
          </a:p>
        </p:txBody>
      </p:sp>
    </p:spTree>
    <p:extLst>
      <p:ext uri="{BB962C8B-B14F-4D97-AF65-F5344CB8AC3E}">
        <p14:creationId xmlns:p14="http://schemas.microsoft.com/office/powerpoint/2010/main" val="7082321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Kenyon suggested that the </a:t>
            </a:r>
            <a:r>
              <a:rPr lang="en-US" dirty="0" err="1"/>
              <a:t>Millo</a:t>
            </a:r>
            <a:r>
              <a:rPr lang="en-US" dirty="0"/>
              <a:t> simply referred to stone terraces on the eastern side of the City</a:t>
            </a:r>
            <a:r>
              <a:rPr lang="en-US" baseline="0" dirty="0"/>
              <a:t> of David that supported the structures on that side of the city (Kenyon 1974: 100), a suggestion that has been followed by many scholars. Such terrace walls are still used in this area today to help stabilize the hillside. The walls in this photo include modern walls, walls from the Iron Age (1000–586 BC), and even walls from the Middle Bronze Age (2000–1550 BC). The next slide includes labels.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Reference: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Kenyon, Kathleen.</a:t>
            </a:r>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baseline="0" dirty="0"/>
              <a:t>1974	</a:t>
            </a:r>
            <a:r>
              <a:rPr lang="en-US" i="1" baseline="0" dirty="0"/>
              <a:t>Digging Up Jerusalem</a:t>
            </a:r>
            <a:r>
              <a:rPr lang="en-US" baseline="0" dirty="0"/>
              <a:t>. New York: </a:t>
            </a:r>
            <a:r>
              <a:rPr lang="en-US" baseline="0" dirty="0" err="1"/>
              <a:t>Praeger</a:t>
            </a:r>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tb031003204</a:t>
            </a:r>
          </a:p>
        </p:txBody>
      </p:sp>
      <p:sp>
        <p:nvSpPr>
          <p:cNvPr id="4" name="Slide Number Placeholder 3"/>
          <p:cNvSpPr>
            <a:spLocks noGrp="1"/>
          </p:cNvSpPr>
          <p:nvPr>
            <p:ph type="sldNum" sz="quarter" idx="10"/>
          </p:nvPr>
        </p:nvSpPr>
        <p:spPr/>
        <p:txBody>
          <a:bodyPr/>
          <a:lstStyle/>
          <a:p>
            <a:fld id="{4E4946A3-FD68-4E77-9DEF-1E7536A4AD96}" type="slidenum">
              <a:rPr lang="en-US" smtClean="0"/>
              <a:t>72</a:t>
            </a:fld>
            <a:endParaRPr lang="en-US"/>
          </a:p>
        </p:txBody>
      </p:sp>
    </p:spTree>
    <p:extLst>
      <p:ext uri="{BB962C8B-B14F-4D97-AF65-F5344CB8AC3E}">
        <p14:creationId xmlns:p14="http://schemas.microsoft.com/office/powerpoint/2010/main" val="3798940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Kenyon suggested that the </a:t>
            </a:r>
            <a:r>
              <a:rPr lang="en-US" dirty="0" err="1"/>
              <a:t>Millo</a:t>
            </a:r>
            <a:r>
              <a:rPr lang="en-US" dirty="0"/>
              <a:t> simply referred to stone terraces on the eastern side of the City</a:t>
            </a:r>
            <a:r>
              <a:rPr lang="en-US" baseline="0" dirty="0"/>
              <a:t> of David that supported the structures on that side of the city (Kenyon 1974: 100), a suggestion that has been followed by many scholars. Such terrace walls are still used in this area today to help stabilize the hillside. The walls in this photo include modern walls, walls from the Iron Age (1000–586 BC), and even walls from the Middle Bronze Age (2000–1550 BC).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Reference: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Kenyon, Kathleen.</a:t>
            </a:r>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baseline="0" dirty="0"/>
              <a:t>1974	</a:t>
            </a:r>
            <a:r>
              <a:rPr lang="en-US" i="1" baseline="0" dirty="0"/>
              <a:t>Digging Up Jerusalem</a:t>
            </a:r>
            <a:r>
              <a:rPr lang="en-US" baseline="0" dirty="0"/>
              <a:t>. New York: </a:t>
            </a:r>
            <a:r>
              <a:rPr lang="en-US" baseline="0" dirty="0" err="1"/>
              <a:t>Praeger</a:t>
            </a:r>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tb031003204</a:t>
            </a:r>
          </a:p>
        </p:txBody>
      </p:sp>
      <p:sp>
        <p:nvSpPr>
          <p:cNvPr id="4" name="Slide Number Placeholder 3"/>
          <p:cNvSpPr>
            <a:spLocks noGrp="1"/>
          </p:cNvSpPr>
          <p:nvPr>
            <p:ph type="sldNum" sz="quarter" idx="10"/>
          </p:nvPr>
        </p:nvSpPr>
        <p:spPr/>
        <p:txBody>
          <a:bodyPr/>
          <a:lstStyle/>
          <a:p>
            <a:fld id="{4E4946A3-FD68-4E77-9DEF-1E7536A4AD96}" type="slidenum">
              <a:rPr lang="en-US" smtClean="0"/>
              <a:t>73</a:t>
            </a:fld>
            <a:endParaRPr lang="en-US"/>
          </a:p>
        </p:txBody>
      </p:sp>
    </p:spTree>
    <p:extLst>
      <p:ext uri="{BB962C8B-B14F-4D97-AF65-F5344CB8AC3E}">
        <p14:creationId xmlns:p14="http://schemas.microsoft.com/office/powerpoint/2010/main" val="3798940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next slide includes labels.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tb042306032</a:t>
            </a:r>
            <a:endParaRPr lang="en-US" dirty="0">
              <a:latin typeface="Times New Roman" pitchFamily="18" charset="0"/>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74</a:t>
            </a:fld>
            <a:endParaRPr lang="en-US"/>
          </a:p>
        </p:txBody>
      </p:sp>
    </p:spTree>
    <p:extLst>
      <p:ext uri="{BB962C8B-B14F-4D97-AF65-F5344CB8AC3E}">
        <p14:creationId xmlns:p14="http://schemas.microsoft.com/office/powerpoint/2010/main" val="3798940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tb042306032</a:t>
            </a:r>
            <a:endParaRPr lang="en-US" dirty="0">
              <a:latin typeface="Times New Roman" pitchFamily="18" charset="0"/>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75</a:t>
            </a:fld>
            <a:endParaRPr lang="en-US"/>
          </a:p>
        </p:txBody>
      </p:sp>
    </p:spTree>
    <p:extLst>
      <p:ext uri="{BB962C8B-B14F-4D97-AF65-F5344CB8AC3E}">
        <p14:creationId xmlns:p14="http://schemas.microsoft.com/office/powerpoint/2010/main" val="3798940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Recently, </a:t>
            </a:r>
            <a:r>
              <a:rPr lang="en-US" dirty="0" err="1"/>
              <a:t>Tavger</a:t>
            </a:r>
            <a:r>
              <a:rPr lang="en-US" dirty="0"/>
              <a:t> and McKinny (2019) have argued that the </a:t>
            </a:r>
            <a:r>
              <a:rPr lang="en-US" dirty="0" err="1"/>
              <a:t>Millo</a:t>
            </a:r>
            <a:r>
              <a:rPr lang="en-US" dirty="0"/>
              <a:t> should be connected with the Spring Tower and its accompanying structures that surround and protect the Gihon Spring.</a:t>
            </a:r>
          </a:p>
          <a:p>
            <a:endParaRPr lang="en-US" baseline="0" dirty="0"/>
          </a:p>
          <a:p>
            <a:r>
              <a:rPr lang="en-US" b="1" baseline="0" dirty="0"/>
              <a:t>Reference:</a:t>
            </a:r>
          </a:p>
          <a:p>
            <a:r>
              <a:rPr lang="en-US" dirty="0" err="1">
                <a:effectLst/>
              </a:rPr>
              <a:t>Tavger</a:t>
            </a:r>
            <a:r>
              <a:rPr lang="en-US" dirty="0">
                <a:effectLst/>
              </a:rPr>
              <a:t>, A. and McKinny, C.</a:t>
            </a:r>
          </a:p>
          <a:p>
            <a:pPr marL="685800" indent="-457200">
              <a:tabLst>
                <a:tab pos="685800" algn="l"/>
              </a:tabLst>
            </a:pPr>
            <a:r>
              <a:rPr lang="en-US" dirty="0">
                <a:effectLst/>
              </a:rPr>
              <a:t>2019	What Connects the Ninth Century BCE Fortifications by the Gihon Spring and the Murder of King </a:t>
            </a:r>
            <a:r>
              <a:rPr lang="en-US" dirty="0" err="1">
                <a:effectLst/>
              </a:rPr>
              <a:t>Joash</a:t>
            </a:r>
            <a:r>
              <a:rPr lang="en-US" dirty="0">
                <a:effectLst/>
              </a:rPr>
              <a:t> in the House of </a:t>
            </a:r>
            <a:r>
              <a:rPr lang="en-US" dirty="0" err="1">
                <a:effectLst/>
              </a:rPr>
              <a:t>Millo</a:t>
            </a:r>
            <a:r>
              <a:rPr lang="en-US" dirty="0">
                <a:effectLst/>
              </a:rPr>
              <a:t>? </a:t>
            </a:r>
            <a:r>
              <a:rPr lang="en-US" i="1" dirty="0">
                <a:effectLst/>
              </a:rPr>
              <a:t>New Studies in the Archaeology of Jerusalem and its Region</a:t>
            </a:r>
            <a:r>
              <a:rPr lang="en-US" dirty="0">
                <a:effectLst/>
              </a:rPr>
              <a:t> XIII: 135–150 (Hebrew).</a:t>
            </a:r>
            <a:endParaRPr lang="en-US" baseline="0" dirty="0"/>
          </a:p>
          <a:p>
            <a:endParaRPr lang="en-US" dirty="0"/>
          </a:p>
          <a:p>
            <a:r>
              <a:rPr lang="en-US" dirty="0"/>
              <a:t>tb022304573</a:t>
            </a:r>
          </a:p>
        </p:txBody>
      </p:sp>
      <p:sp>
        <p:nvSpPr>
          <p:cNvPr id="4" name="Slide Number Placeholder 3"/>
          <p:cNvSpPr>
            <a:spLocks noGrp="1"/>
          </p:cNvSpPr>
          <p:nvPr>
            <p:ph type="sldNum" sz="quarter" idx="10"/>
          </p:nvPr>
        </p:nvSpPr>
        <p:spPr/>
        <p:txBody>
          <a:bodyPr/>
          <a:lstStyle/>
          <a:p>
            <a:fld id="{4E4946A3-FD68-4E77-9DEF-1E7536A4AD96}" type="slidenum">
              <a:rPr lang="en-US" smtClean="0"/>
              <a:t>76</a:t>
            </a:fld>
            <a:endParaRPr lang="en-US"/>
          </a:p>
        </p:txBody>
      </p:sp>
    </p:spTree>
    <p:extLst>
      <p:ext uri="{BB962C8B-B14F-4D97-AF65-F5344CB8AC3E}">
        <p14:creationId xmlns:p14="http://schemas.microsoft.com/office/powerpoint/2010/main" val="55530664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“wall of Jerusalem” refers to the wall that was built around the new extension to the north of the City</a:t>
            </a:r>
            <a:r>
              <a:rPr lang="en-US" baseline="0" dirty="0"/>
              <a:t> of David (Mazar 2011: 149). Excavations on the south side of the Temple Mount have revealed a number of structures from the First Temple period, including a gatehouse, a royal structure, and a length of wall referred to by the excavators as the “Straight Wall.” Beneath a later tower of the Byzantine period, a First Temple tower was also discovered, associated with the gatehouse. The next slide includes labels.</a:t>
            </a:r>
            <a:endParaRPr lang="en-US" dirty="0"/>
          </a:p>
          <a:p>
            <a:endParaRPr lang="en-US" dirty="0"/>
          </a:p>
          <a:p>
            <a:r>
              <a:rPr lang="en-US" b="1" dirty="0"/>
              <a:t>Reference:</a:t>
            </a:r>
          </a:p>
          <a:p>
            <a:r>
              <a:rPr lang="en-US" dirty="0"/>
              <a:t>Mazar, Eilat.</a:t>
            </a:r>
          </a:p>
          <a:p>
            <a:pPr marL="685800" indent="-457200">
              <a:tabLst>
                <a:tab pos="685800" algn="l"/>
              </a:tabLst>
            </a:pPr>
            <a:r>
              <a:rPr lang="en-US" dirty="0"/>
              <a:t>2011	</a:t>
            </a:r>
            <a:r>
              <a:rPr lang="en-US" i="1" dirty="0"/>
              <a:t>Discovering the Solomonic Wall in Jerusalem</a:t>
            </a:r>
            <a:r>
              <a:rPr lang="en-US" dirty="0"/>
              <a:t>. Jerusalem: </a:t>
            </a:r>
            <a:r>
              <a:rPr lang="en-US" dirty="0" err="1"/>
              <a:t>Shoham</a:t>
            </a:r>
            <a:r>
              <a:rPr lang="en-US" dirty="0"/>
              <a:t> Academic Research.</a:t>
            </a:r>
          </a:p>
          <a:p>
            <a:endParaRPr lang="en-US" dirty="0"/>
          </a:p>
          <a:p>
            <a:r>
              <a:rPr lang="en-US" dirty="0"/>
              <a:t>ws020517352</a:t>
            </a:r>
          </a:p>
        </p:txBody>
      </p:sp>
      <p:sp>
        <p:nvSpPr>
          <p:cNvPr id="4" name="Slide Number Placeholder 3"/>
          <p:cNvSpPr>
            <a:spLocks noGrp="1"/>
          </p:cNvSpPr>
          <p:nvPr>
            <p:ph type="sldNum" sz="quarter" idx="10"/>
          </p:nvPr>
        </p:nvSpPr>
        <p:spPr/>
        <p:txBody>
          <a:bodyPr/>
          <a:lstStyle/>
          <a:p>
            <a:fld id="{4E4946A3-FD68-4E77-9DEF-1E7536A4AD96}" type="slidenum">
              <a:rPr lang="en-US" smtClean="0"/>
              <a:t>77</a:t>
            </a:fld>
            <a:endParaRPr lang="en-US"/>
          </a:p>
        </p:txBody>
      </p:sp>
    </p:spTree>
    <p:extLst>
      <p:ext uri="{BB962C8B-B14F-4D97-AF65-F5344CB8AC3E}">
        <p14:creationId xmlns:p14="http://schemas.microsoft.com/office/powerpoint/2010/main" val="181395202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“wall of Jerusalem” refers to the wall that was built around the new extension to the north of the City</a:t>
            </a:r>
            <a:r>
              <a:rPr lang="en-US" baseline="0" dirty="0"/>
              <a:t> of David (Mazar 2011: 149). Excavations on the south side of the Temple </a:t>
            </a:r>
            <a:r>
              <a:rPr lang="en-US" dirty="0"/>
              <a:t>M</a:t>
            </a:r>
            <a:r>
              <a:rPr lang="en-US" baseline="0" dirty="0"/>
              <a:t>ount have revealed a number of structures from the First Temple period, including a gatehouse, a royal structure, and a length of wall referred to by the excavators as the “Straight Wall.” Beneath a later tower of the Byzantine period, a First Temple tower was also discovered, associated with the gatehouse.</a:t>
            </a:r>
            <a:endParaRPr lang="en-US" dirty="0"/>
          </a:p>
          <a:p>
            <a:endParaRPr lang="en-US" dirty="0"/>
          </a:p>
          <a:p>
            <a:r>
              <a:rPr lang="en-US" b="1" dirty="0"/>
              <a:t>Reference:</a:t>
            </a:r>
          </a:p>
          <a:p>
            <a:r>
              <a:rPr lang="en-US" dirty="0" err="1"/>
              <a:t>Mazar</a:t>
            </a:r>
            <a:r>
              <a:rPr lang="en-US" dirty="0"/>
              <a:t>, Eilat.</a:t>
            </a:r>
          </a:p>
          <a:p>
            <a:pPr marL="685800" indent="-457200">
              <a:tabLst>
                <a:tab pos="685800" algn="l"/>
              </a:tabLst>
            </a:pPr>
            <a:r>
              <a:rPr lang="en-US" dirty="0"/>
              <a:t>2011	</a:t>
            </a:r>
            <a:r>
              <a:rPr lang="en-US" i="1" dirty="0"/>
              <a:t>Discovering the Solomonic Wall in Jerusalem</a:t>
            </a:r>
            <a:r>
              <a:rPr lang="en-US" dirty="0"/>
              <a:t>. Jerusalem: </a:t>
            </a:r>
            <a:r>
              <a:rPr lang="en-US" dirty="0" err="1"/>
              <a:t>Shoham</a:t>
            </a:r>
            <a:r>
              <a:rPr lang="en-US" dirty="0"/>
              <a:t> Academic Research.</a:t>
            </a:r>
          </a:p>
          <a:p>
            <a:endParaRPr lang="en-US" dirty="0"/>
          </a:p>
          <a:p>
            <a:r>
              <a:rPr lang="en-US" dirty="0"/>
              <a:t>ws020517352</a:t>
            </a:r>
          </a:p>
        </p:txBody>
      </p:sp>
      <p:sp>
        <p:nvSpPr>
          <p:cNvPr id="4" name="Slide Number Placeholder 3"/>
          <p:cNvSpPr>
            <a:spLocks noGrp="1"/>
          </p:cNvSpPr>
          <p:nvPr>
            <p:ph type="sldNum" sz="quarter" idx="10"/>
          </p:nvPr>
        </p:nvSpPr>
        <p:spPr/>
        <p:txBody>
          <a:bodyPr/>
          <a:lstStyle/>
          <a:p>
            <a:fld id="{4E4946A3-FD68-4E77-9DEF-1E7536A4AD96}" type="slidenum">
              <a:rPr lang="en-US" smtClean="0"/>
              <a:t>78</a:t>
            </a:fld>
            <a:endParaRPr lang="en-US"/>
          </a:p>
        </p:txBody>
      </p:sp>
    </p:spTree>
    <p:extLst>
      <p:ext uri="{BB962C8B-B14F-4D97-AF65-F5344CB8AC3E}">
        <p14:creationId xmlns:p14="http://schemas.microsoft.com/office/powerpoint/2010/main" val="181395202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a:t>Only a portion of one face of the “Extra Tower” is visible today, as most is buried underneath the modern street (left). This wall, with its impressive ashlar stones, dates to the Iron Age and is part of the fortifications of Jerusalem. Mazar believes that it is part of the outer gatehouse complex, although probably added in the 8th century BC by Uzziah (Mazar 2011: 119). A Byzantine tower was later built on top of the Extra Tower. The Royal Structure is located to the right of the Extra Tower. The next slide includes labels.</a:t>
            </a:r>
          </a:p>
          <a:p>
            <a:endParaRPr lang="en-US" sz="1200" baseline="0" dirty="0"/>
          </a:p>
          <a:p>
            <a:r>
              <a:rPr lang="en-US" b="1" dirty="0"/>
              <a:t>Reference:</a:t>
            </a:r>
          </a:p>
          <a:p>
            <a:r>
              <a:rPr lang="en-US" dirty="0" err="1"/>
              <a:t>Mazar</a:t>
            </a:r>
            <a:r>
              <a:rPr lang="en-US" dirty="0"/>
              <a:t>, Eilat.</a:t>
            </a:r>
          </a:p>
          <a:p>
            <a:pPr marL="685800" indent="-457200">
              <a:tabLst>
                <a:tab pos="685800" algn="l"/>
              </a:tabLst>
            </a:pPr>
            <a:r>
              <a:rPr lang="en-US" dirty="0"/>
              <a:t>2011	</a:t>
            </a:r>
            <a:r>
              <a:rPr lang="en-US" i="1" dirty="0"/>
              <a:t>Discovering the Solomonic Wall in Jerusalem</a:t>
            </a:r>
            <a:r>
              <a:rPr lang="en-US" dirty="0"/>
              <a:t>. Jerusalem: </a:t>
            </a:r>
            <a:r>
              <a:rPr lang="en-US" dirty="0" err="1"/>
              <a:t>Shoham</a:t>
            </a:r>
            <a:r>
              <a:rPr lang="en-US" dirty="0"/>
              <a:t> Academic Research.</a:t>
            </a:r>
          </a:p>
          <a:p>
            <a:endParaRPr lang="en-US" sz="1200" baseline="0" dirty="0"/>
          </a:p>
          <a:p>
            <a:r>
              <a:rPr lang="en-US" sz="1200" baseline="0" dirty="0"/>
              <a:t>tb010112136</a:t>
            </a:r>
            <a:endParaRPr lang="en-US" baseline="0" dirty="0"/>
          </a:p>
        </p:txBody>
      </p:sp>
      <p:sp>
        <p:nvSpPr>
          <p:cNvPr id="4" name="Slide Number Placeholder 3"/>
          <p:cNvSpPr>
            <a:spLocks noGrp="1"/>
          </p:cNvSpPr>
          <p:nvPr>
            <p:ph type="sldNum" sz="quarter" idx="10"/>
          </p:nvPr>
        </p:nvSpPr>
        <p:spPr/>
        <p:txBody>
          <a:bodyPr/>
          <a:lstStyle/>
          <a:p>
            <a:fld id="{4E4946A3-FD68-4E77-9DEF-1E7536A4AD96}" type="slidenum">
              <a:rPr lang="en-US" smtClean="0"/>
              <a:t>79</a:t>
            </a:fld>
            <a:endParaRPr lang="en-US"/>
          </a:p>
        </p:txBody>
      </p:sp>
    </p:spTree>
    <p:extLst>
      <p:ext uri="{BB962C8B-B14F-4D97-AF65-F5344CB8AC3E}">
        <p14:creationId xmlns:p14="http://schemas.microsoft.com/office/powerpoint/2010/main" val="1813952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ct val="0"/>
              </a:spcBef>
              <a:buFontTx/>
              <a:buNone/>
            </a:pPr>
            <a:r>
              <a:rPr lang="en-US" dirty="0"/>
              <a:t>The biblical site of Gibeon is to be identified with the modern Arab village of el-Jib. The ancient site is the mound in the upper center of this photo. The first modern scholar to propose this identification was Edward Robinson in 1838. Gibeon was excavated by James B. Pritchard in the 1950s and 1960s. A survey of late Iron Age burial caves near Gibeon was done by </a:t>
            </a:r>
            <a:r>
              <a:rPr lang="en-US" dirty="0" err="1"/>
              <a:t>Hanan</a:t>
            </a:r>
            <a:r>
              <a:rPr lang="en-US" dirty="0"/>
              <a:t> </a:t>
            </a:r>
            <a:r>
              <a:rPr lang="en-US" dirty="0" err="1"/>
              <a:t>Eshel</a:t>
            </a:r>
            <a:r>
              <a:rPr lang="en-US" dirty="0"/>
              <a:t> in 1983–84. </a:t>
            </a:r>
          </a:p>
          <a:p>
            <a:pPr marL="0" indent="0">
              <a:spcBef>
                <a:spcPct val="0"/>
              </a:spcBef>
              <a:buFontTx/>
              <a:buNone/>
            </a:pPr>
            <a:endParaRPr lang="en-US" dirty="0"/>
          </a:p>
          <a:p>
            <a:pPr marL="0" indent="0">
              <a:spcBef>
                <a:spcPct val="0"/>
              </a:spcBef>
              <a:buFontTx/>
              <a:buNone/>
            </a:pPr>
            <a:r>
              <a:rPr lang="en-US" dirty="0"/>
              <a:t>tb040304296</a:t>
            </a:r>
          </a:p>
        </p:txBody>
      </p:sp>
      <p:sp>
        <p:nvSpPr>
          <p:cNvPr id="4" name="Slide Number Placeholder 3"/>
          <p:cNvSpPr>
            <a:spLocks noGrp="1"/>
          </p:cNvSpPr>
          <p:nvPr>
            <p:ph type="sldNum" sz="quarter" idx="10"/>
          </p:nvPr>
        </p:nvSpPr>
        <p:spPr/>
        <p:txBody>
          <a:bodyPr/>
          <a:lstStyle/>
          <a:p>
            <a:fld id="{4E4946A3-FD68-4E77-9DEF-1E7536A4AD96}" type="slidenum">
              <a:rPr lang="en-US" smtClean="0"/>
              <a:t>8</a:t>
            </a:fld>
            <a:endParaRPr lang="en-US"/>
          </a:p>
        </p:txBody>
      </p:sp>
    </p:spTree>
    <p:extLst>
      <p:ext uri="{BB962C8B-B14F-4D97-AF65-F5344CB8AC3E}">
        <p14:creationId xmlns:p14="http://schemas.microsoft.com/office/powerpoint/2010/main" val="18128814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a:t>Only a portion of one face of the “Extra Tower” is visible today, as most is buried underneath the modern street (left). This wall, with its impressive ashlar stones, dates to the Iron Age and is part of the fortifications of Jerusalem. Mazar believes that it is part of the outer gatehouse complex, although probably added in the 8th century BC by Uzziah (Mazar 2011: 119). A Byzantine tower was later built on top of the Extra Tower. The Royal Structure is located to the right of the Extra Tower.</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p>
          <a:p>
            <a:r>
              <a:rPr lang="en-US" b="1" dirty="0"/>
              <a:t>Reference:</a:t>
            </a:r>
          </a:p>
          <a:p>
            <a:r>
              <a:rPr lang="en-US" dirty="0" err="1"/>
              <a:t>Mazar</a:t>
            </a:r>
            <a:r>
              <a:rPr lang="en-US" dirty="0"/>
              <a:t>, Eilat.</a:t>
            </a:r>
          </a:p>
          <a:p>
            <a:pPr marL="685800" indent="-457200">
              <a:tabLst>
                <a:tab pos="685800" algn="l"/>
              </a:tabLst>
            </a:pPr>
            <a:r>
              <a:rPr lang="en-US" dirty="0"/>
              <a:t>2011	</a:t>
            </a:r>
            <a:r>
              <a:rPr lang="en-US" i="1" dirty="0"/>
              <a:t>Discovering the Solomonic Wall in Jerusalem</a:t>
            </a:r>
            <a:r>
              <a:rPr lang="en-US" dirty="0"/>
              <a:t>. Jerusalem: </a:t>
            </a:r>
            <a:r>
              <a:rPr lang="en-US" dirty="0" err="1"/>
              <a:t>Shoham</a:t>
            </a:r>
            <a:r>
              <a:rPr lang="en-US" dirty="0"/>
              <a:t> Academic Research.</a:t>
            </a:r>
          </a:p>
          <a:p>
            <a:endParaRPr lang="en-US" sz="1200" baseline="0" dirty="0"/>
          </a:p>
          <a:p>
            <a:r>
              <a:rPr lang="en-US" sz="1200" baseline="0" dirty="0"/>
              <a:t>tb010112136</a:t>
            </a:r>
            <a:endParaRPr lang="en-US" baseline="0" dirty="0"/>
          </a:p>
        </p:txBody>
      </p:sp>
      <p:sp>
        <p:nvSpPr>
          <p:cNvPr id="4" name="Slide Number Placeholder 3"/>
          <p:cNvSpPr>
            <a:spLocks noGrp="1"/>
          </p:cNvSpPr>
          <p:nvPr>
            <p:ph type="sldNum" sz="quarter" idx="10"/>
          </p:nvPr>
        </p:nvSpPr>
        <p:spPr/>
        <p:txBody>
          <a:bodyPr/>
          <a:lstStyle/>
          <a:p>
            <a:fld id="{4E4946A3-FD68-4E77-9DEF-1E7536A4AD96}" type="slidenum">
              <a:rPr lang="en-US" smtClean="0"/>
              <a:t>80</a:t>
            </a:fld>
            <a:endParaRPr lang="en-US"/>
          </a:p>
        </p:txBody>
      </p:sp>
    </p:spTree>
    <p:extLst>
      <p:ext uri="{BB962C8B-B14F-4D97-AF65-F5344CB8AC3E}">
        <p14:creationId xmlns:p14="http://schemas.microsoft.com/office/powerpoint/2010/main" val="181395202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a:t>The “Straight Wall” begins as an outer wall of the Royal Structure. It has been exposed for a distance of about 220 feet (70 m). The dating of this wall, as well as the Royal Structure, to the time of Solomon (10th century BC) is based on meager remains including an intact black juglet, a frog-shaped </a:t>
            </a:r>
            <a:r>
              <a:rPr lang="en-US" sz="1200" baseline="0" dirty="0" err="1"/>
              <a:t>scaraboid</a:t>
            </a:r>
            <a:r>
              <a:rPr lang="en-US" sz="1200" baseline="0" dirty="0"/>
              <a:t>, and a few 10th-century rim and handle fragments (Mazar 2011: 70, 111–13).</a:t>
            </a:r>
          </a:p>
          <a:p>
            <a:endParaRPr lang="en-US" sz="1200" baseline="0" dirty="0"/>
          </a:p>
          <a:p>
            <a:r>
              <a:rPr lang="en-US" b="1" dirty="0"/>
              <a:t>Reference:</a:t>
            </a:r>
          </a:p>
          <a:p>
            <a:r>
              <a:rPr lang="en-US" dirty="0"/>
              <a:t>Mazar, Eilat.</a:t>
            </a:r>
          </a:p>
          <a:p>
            <a:pPr marL="685800" indent="-457200">
              <a:tabLst>
                <a:tab pos="685800" algn="l"/>
              </a:tabLst>
            </a:pPr>
            <a:r>
              <a:rPr lang="en-US" dirty="0"/>
              <a:t>2011	</a:t>
            </a:r>
            <a:r>
              <a:rPr lang="en-US" i="1" dirty="0"/>
              <a:t>Discovering the Solomonic Wall in Jerusalem</a:t>
            </a:r>
            <a:r>
              <a:rPr lang="en-US" dirty="0"/>
              <a:t>. Jerusalem: </a:t>
            </a:r>
            <a:r>
              <a:rPr lang="en-US" dirty="0" err="1"/>
              <a:t>Shoham</a:t>
            </a:r>
            <a:r>
              <a:rPr lang="en-US" dirty="0"/>
              <a:t> Academic Research.</a:t>
            </a:r>
          </a:p>
          <a:p>
            <a:endParaRPr lang="en-US" dirty="0"/>
          </a:p>
          <a:p>
            <a:r>
              <a:rPr lang="en-US" dirty="0"/>
              <a:t>tb010112126</a:t>
            </a:r>
          </a:p>
        </p:txBody>
      </p:sp>
      <p:sp>
        <p:nvSpPr>
          <p:cNvPr id="4" name="Slide Number Placeholder 3"/>
          <p:cNvSpPr>
            <a:spLocks noGrp="1"/>
          </p:cNvSpPr>
          <p:nvPr>
            <p:ph type="sldNum" sz="quarter" idx="10"/>
          </p:nvPr>
        </p:nvSpPr>
        <p:spPr/>
        <p:txBody>
          <a:bodyPr/>
          <a:lstStyle/>
          <a:p>
            <a:fld id="{4E4946A3-FD68-4E77-9DEF-1E7536A4AD96}" type="slidenum">
              <a:rPr lang="en-US" smtClean="0"/>
              <a:t>81</a:t>
            </a:fld>
            <a:endParaRPr lang="en-US"/>
          </a:p>
        </p:txBody>
      </p:sp>
    </p:spTree>
    <p:extLst>
      <p:ext uri="{BB962C8B-B14F-4D97-AF65-F5344CB8AC3E}">
        <p14:creationId xmlns:p14="http://schemas.microsoft.com/office/powerpoint/2010/main" val="18139520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Known in Joshua’s day as “the head of all those kingdoms” (Josh 11:10), the 200-acre (80-ha) tell of Hazor is the largest tell in Israel. At its height, in the Canaanite period, the city encompassed the entire tell, including both the lower and upper sections. When it was later inhabited by the Israelites, the fortified area included only the Upper City. Hazor sat along the route of the International Highway.</a:t>
            </a:r>
            <a:r>
              <a:rPr lang="en-US" baseline="0" dirty="0"/>
              <a:t> The next slide includes labels.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tbs112120011</a:t>
            </a:r>
          </a:p>
        </p:txBody>
      </p:sp>
      <p:sp>
        <p:nvSpPr>
          <p:cNvPr id="4" name="Slide Number Placeholder 3"/>
          <p:cNvSpPr>
            <a:spLocks noGrp="1"/>
          </p:cNvSpPr>
          <p:nvPr>
            <p:ph type="sldNum" sz="quarter" idx="10"/>
          </p:nvPr>
        </p:nvSpPr>
        <p:spPr/>
        <p:txBody>
          <a:bodyPr/>
          <a:lstStyle/>
          <a:p>
            <a:fld id="{4E4946A3-FD68-4E77-9DEF-1E7536A4AD96}" type="slidenum">
              <a:rPr lang="en-US" smtClean="0"/>
              <a:t>82</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Known in Joshua’s day as “the head of all those kingdoms” (Josh 11:10), the 200-acre (80-ha) tell of Hazor is the largest tell in Israel. At its height, in the Canaanite period, the city encompassed the entire tell, including both the lower and upper sections. When it was later inhabited by the Israelites, the fortified area included only the Upper City. Hazor sat along the route of the International Highway.</a:t>
            </a:r>
            <a:r>
              <a:rPr lang="en-US" baseline="0" dirty="0"/>
              <a:t> </a:t>
            </a:r>
          </a:p>
          <a:p>
            <a:pPr eaLnBrk="1" hangingPunct="1"/>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tbs112120011</a:t>
            </a:r>
          </a:p>
        </p:txBody>
      </p:sp>
      <p:sp>
        <p:nvSpPr>
          <p:cNvPr id="4" name="Slide Number Placeholder 3"/>
          <p:cNvSpPr>
            <a:spLocks noGrp="1"/>
          </p:cNvSpPr>
          <p:nvPr>
            <p:ph type="sldNum" sz="quarter" idx="10"/>
          </p:nvPr>
        </p:nvSpPr>
        <p:spPr/>
        <p:txBody>
          <a:bodyPr/>
          <a:lstStyle/>
          <a:p>
            <a:fld id="{4E4946A3-FD68-4E77-9DEF-1E7536A4AD96}" type="slidenum">
              <a:rPr lang="en-US" smtClean="0"/>
              <a:t>83</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mound in the foreground of this aerial photo is the upper city of Hazor. Archaeologists have determined that occupation of Hazor in Solomon’s day was limited to this part of the mound. The snow-capped peak of Mount Hermon is visible in the upper right of this photo.</a:t>
            </a:r>
            <a:endParaRPr lang="en-US" dirty="0"/>
          </a:p>
          <a:p>
            <a:endParaRPr lang="en-US" dirty="0"/>
          </a:p>
          <a:p>
            <a:r>
              <a:rPr lang="en-US" dirty="0"/>
              <a:t>ws011315095</a:t>
            </a:r>
          </a:p>
        </p:txBody>
      </p:sp>
      <p:sp>
        <p:nvSpPr>
          <p:cNvPr id="4" name="Slide Number Placeholder 3"/>
          <p:cNvSpPr>
            <a:spLocks noGrp="1"/>
          </p:cNvSpPr>
          <p:nvPr>
            <p:ph type="sldNum" sz="quarter" idx="10"/>
          </p:nvPr>
        </p:nvSpPr>
        <p:spPr/>
        <p:txBody>
          <a:bodyPr/>
          <a:lstStyle/>
          <a:p>
            <a:fld id="{4E4946A3-FD68-4E77-9DEF-1E7536A4AD96}" type="slidenum">
              <a:rPr lang="en-US" smtClean="0"/>
              <a:t>84</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dirty="0"/>
              <a:t>John Garstang identified this site as Hazor, though he was unaware that it had previously been identified as such by an earlier explorer. He was able to make the identification without the use of Egyptian sources. Hazor was first excavated by Yigael Yadin and the Hebrew University from 1955 to 1958, and in 1969. A tourist in the 1960s found a lump of clay with writing on it at Hazor and took it back to the United</a:t>
            </a:r>
            <a:r>
              <a:rPr lang="en-US" baseline="0" dirty="0"/>
              <a:t> States.</a:t>
            </a:r>
            <a:r>
              <a:rPr lang="en-US" dirty="0"/>
              <a:t> He later showed the piece to Shalom Paul, who recognized it as a cuneiform tablet with the name “Hazor” written on it. That piece of pottery confirmed that this tell was indeed the mound of biblical Hazor. Since 1990, excavations have been conducted by Amnon Ben-Tor of Hebrew University.</a:t>
            </a:r>
          </a:p>
          <a:p>
            <a:pPr marL="0" indent="0"/>
            <a:endParaRPr lang="en-US" dirty="0"/>
          </a:p>
          <a:p>
            <a:pPr marL="0" indent="0"/>
            <a:r>
              <a:rPr lang="en-US" dirty="0"/>
              <a:t>tbs112280011</a:t>
            </a:r>
          </a:p>
        </p:txBody>
      </p:sp>
      <p:sp>
        <p:nvSpPr>
          <p:cNvPr id="4" name="Slide Number Placeholder 3"/>
          <p:cNvSpPr>
            <a:spLocks noGrp="1"/>
          </p:cNvSpPr>
          <p:nvPr>
            <p:ph type="sldNum" sz="quarter" idx="10"/>
          </p:nvPr>
        </p:nvSpPr>
        <p:spPr/>
        <p:txBody>
          <a:bodyPr/>
          <a:lstStyle/>
          <a:p>
            <a:fld id="{4E4946A3-FD68-4E77-9DEF-1E7536A4AD96}" type="slidenum">
              <a:rPr lang="en-US" smtClean="0"/>
              <a:t>85</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dirty="0"/>
              <a:t>Hazor is mentioned in the second set of Egyptian</a:t>
            </a:r>
            <a:r>
              <a:rPr lang="en-US" baseline="0" dirty="0"/>
              <a:t> </a:t>
            </a:r>
            <a:r>
              <a:rPr lang="en-US" dirty="0"/>
              <a:t>Execration Texts</a:t>
            </a:r>
            <a:r>
              <a:rPr lang="en-US" baseline="0" dirty="0"/>
              <a:t> and </a:t>
            </a:r>
            <a:r>
              <a:rPr lang="en-US" dirty="0"/>
              <a:t>in the Egyptian Amarna letters, as well as in letters from the Mari palace in Mesopotamia. Hazor was at the end of a major trade route and was the Canaanite stronghold of the Fertile Crescent. Several Canaanite temples and religious artifacts have been found at the site. During the 10th century BC, Solomon rebuilt Hazor (1 Kgs 9:15). Hazor was captured by Tiglath-</a:t>
            </a:r>
            <a:r>
              <a:rPr lang="en-US" dirty="0" err="1"/>
              <a:t>pileser</a:t>
            </a:r>
            <a:r>
              <a:rPr lang="en-US" dirty="0"/>
              <a:t> III, king of Assyria, in the late 8th century BC (2 Kgs 15:29). The next slide includes labels.</a:t>
            </a:r>
          </a:p>
          <a:p>
            <a:pPr marL="0" indent="0"/>
            <a:endParaRPr lang="en-US" dirty="0"/>
          </a:p>
          <a:p>
            <a:pPr marL="0" indent="0"/>
            <a:r>
              <a:rPr lang="en-US" dirty="0"/>
              <a:t>tbs112040011</a:t>
            </a:r>
          </a:p>
        </p:txBody>
      </p:sp>
      <p:sp>
        <p:nvSpPr>
          <p:cNvPr id="4" name="Slide Number Placeholder 3"/>
          <p:cNvSpPr>
            <a:spLocks noGrp="1"/>
          </p:cNvSpPr>
          <p:nvPr>
            <p:ph type="sldNum" sz="quarter" idx="10"/>
          </p:nvPr>
        </p:nvSpPr>
        <p:spPr/>
        <p:txBody>
          <a:bodyPr/>
          <a:lstStyle/>
          <a:p>
            <a:fld id="{4E4946A3-FD68-4E77-9DEF-1E7536A4AD96}" type="slidenum">
              <a:rPr lang="en-US" smtClean="0"/>
              <a:t>86</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dirty="0"/>
              <a:t>Hazor is mentioned in the second set of Egyptian</a:t>
            </a:r>
            <a:r>
              <a:rPr lang="en-US" baseline="0" dirty="0"/>
              <a:t> </a:t>
            </a:r>
            <a:r>
              <a:rPr lang="en-US" dirty="0"/>
              <a:t>Execration Texts</a:t>
            </a:r>
            <a:r>
              <a:rPr lang="en-US" baseline="0" dirty="0"/>
              <a:t> and </a:t>
            </a:r>
            <a:r>
              <a:rPr lang="en-US" dirty="0"/>
              <a:t>in the Egyptian Amarna letters, as well as in letters from the Mari palace in Mesopotamia. Hazor was at the end of a major trade route and was the Canaanite stronghold of the Fertile Crescent. Several Canaanite temples and religious artifacts have been found at the site. During the 10th century BC, Solomon rebuilt Hazor (1 Kgs 9:15). Hazor was captured by Tiglath-</a:t>
            </a:r>
            <a:r>
              <a:rPr lang="en-US" dirty="0" err="1"/>
              <a:t>pileser</a:t>
            </a:r>
            <a:r>
              <a:rPr lang="en-US" dirty="0"/>
              <a:t> III, king of Assyria, in the late 8th century BC (2 Kgs 15:29). </a:t>
            </a:r>
          </a:p>
          <a:p>
            <a:pPr marL="0" indent="0"/>
            <a:endParaRPr lang="en-US" dirty="0"/>
          </a:p>
          <a:p>
            <a:pPr marL="0" indent="0"/>
            <a:r>
              <a:rPr lang="en-US" dirty="0"/>
              <a:t>tbs112040011</a:t>
            </a:r>
          </a:p>
        </p:txBody>
      </p:sp>
      <p:sp>
        <p:nvSpPr>
          <p:cNvPr id="4" name="Slide Number Placeholder 3"/>
          <p:cNvSpPr>
            <a:spLocks noGrp="1"/>
          </p:cNvSpPr>
          <p:nvPr>
            <p:ph type="sldNum" sz="quarter" idx="10"/>
          </p:nvPr>
        </p:nvSpPr>
        <p:spPr/>
        <p:txBody>
          <a:bodyPr/>
          <a:lstStyle/>
          <a:p>
            <a:fld id="{4E4946A3-FD68-4E77-9DEF-1E7536A4AD96}" type="slidenum">
              <a:rPr lang="en-US" smtClean="0"/>
              <a:t>87</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Archaeologists have uncovered a six-chambered gate at Hazor that is nearly identical in size and design to the gates at Megiddo and Gezer. The best explanation for this similarity is that these gates were all built by the same government. They are a remarkable testimony to Solomon's building activity as described in this verse. </a:t>
            </a:r>
            <a:r>
              <a:rPr lang="en-US" baseline="0" dirty="0"/>
              <a:t>The gate system shown here features two projecting towers as well as six chambers, which would allow for four sets of wooden gates. The gate structure is adjoined on either side by a casemate wall. The next slide includes labels.</a:t>
            </a:r>
          </a:p>
          <a:p>
            <a:endParaRPr lang="en-US" dirty="0"/>
          </a:p>
          <a:p>
            <a:r>
              <a:rPr lang="en-US" dirty="0"/>
              <a:t>ws040616013</a:t>
            </a:r>
          </a:p>
        </p:txBody>
      </p:sp>
      <p:sp>
        <p:nvSpPr>
          <p:cNvPr id="4" name="Slide Number Placeholder 3"/>
          <p:cNvSpPr>
            <a:spLocks noGrp="1"/>
          </p:cNvSpPr>
          <p:nvPr>
            <p:ph type="sldNum" sz="quarter" idx="10"/>
          </p:nvPr>
        </p:nvSpPr>
        <p:spPr/>
        <p:txBody>
          <a:bodyPr/>
          <a:lstStyle/>
          <a:p>
            <a:fld id="{4E4946A3-FD68-4E77-9DEF-1E7536A4AD96}" type="slidenum">
              <a:rPr lang="en-US" smtClean="0"/>
              <a:t>88</a:t>
            </a:fld>
            <a:endParaRPr lang="en-US"/>
          </a:p>
        </p:txBody>
      </p:sp>
    </p:spTree>
    <p:extLst>
      <p:ext uri="{BB962C8B-B14F-4D97-AF65-F5344CB8AC3E}">
        <p14:creationId xmlns:p14="http://schemas.microsoft.com/office/powerpoint/2010/main" val="103414819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Archaeologists have uncovered a six-chambered gate at Hazor that is nearly identical in size and design to the gates at Megiddo and Gezer. The best explanation for this similarity is that these gates were all built by the same government. They are a remarkable testimony to Solomon's building activity as described in this verse. </a:t>
            </a:r>
            <a:r>
              <a:rPr lang="en-US" baseline="0" dirty="0"/>
              <a:t>The gate system shown here features two projecting towers as well as six chambers, which would allow for four sets of wooden gates. The gate structure is adjoined on either side by a casemate wall. </a:t>
            </a:r>
          </a:p>
          <a:p>
            <a:endParaRPr lang="en-US" dirty="0"/>
          </a:p>
          <a:p>
            <a:r>
              <a:rPr lang="en-US" dirty="0"/>
              <a:t>ws040616013</a:t>
            </a:r>
          </a:p>
        </p:txBody>
      </p:sp>
      <p:sp>
        <p:nvSpPr>
          <p:cNvPr id="4" name="Slide Number Placeholder 3"/>
          <p:cNvSpPr>
            <a:spLocks noGrp="1"/>
          </p:cNvSpPr>
          <p:nvPr>
            <p:ph type="sldNum" sz="quarter" idx="10"/>
          </p:nvPr>
        </p:nvSpPr>
        <p:spPr/>
        <p:txBody>
          <a:bodyPr/>
          <a:lstStyle/>
          <a:p>
            <a:fld id="{4E4946A3-FD68-4E77-9DEF-1E7536A4AD96}" type="slidenum">
              <a:rPr lang="en-US" smtClean="0"/>
              <a:t>89</a:t>
            </a:fld>
            <a:endParaRPr lang="en-US"/>
          </a:p>
        </p:txBody>
      </p:sp>
    </p:spTree>
    <p:extLst>
      <p:ext uri="{BB962C8B-B14F-4D97-AF65-F5344CB8AC3E}">
        <p14:creationId xmlns:p14="http://schemas.microsoft.com/office/powerpoint/2010/main" val="1034148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identification of el-Jib as Gibeon </a:t>
            </a:r>
            <a:r>
              <a:rPr lang="en-US" dirty="0"/>
              <a:t>was confirmed when the name “Gibeon” (Heb. </a:t>
            </a:r>
            <a:r>
              <a:rPr lang="en-US" i="1" dirty="0" err="1"/>
              <a:t>gb‘n</a:t>
            </a:r>
            <a:r>
              <a:rPr lang="en-US" dirty="0"/>
              <a:t> , </a:t>
            </a:r>
            <a:r>
              <a:rPr lang="he-IL" dirty="0"/>
              <a:t>גבענ</a:t>
            </a:r>
            <a:r>
              <a:rPr lang="en-US" dirty="0"/>
              <a:t>) was found inscribed on 31 jar handles recovered</a:t>
            </a:r>
            <a:r>
              <a:rPr lang="en-US" baseline="0" dirty="0"/>
              <a:t> there</a:t>
            </a:r>
            <a:r>
              <a:rPr lang="en-US" dirty="0"/>
              <a:t>. The inscription scratched into this handle reads, “Gibeon, vineyard of </a:t>
            </a:r>
            <a:r>
              <a:rPr lang="en-US" dirty="0" err="1"/>
              <a:t>Ameryahu</a:t>
            </a:r>
            <a:r>
              <a:rPr lang="en-US" dirty="0"/>
              <a:t>” (</a:t>
            </a:r>
            <a:r>
              <a:rPr lang="he-IL" dirty="0"/>
              <a:t>גבען</a:t>
            </a:r>
            <a:r>
              <a:rPr lang="he-IL" baseline="0" dirty="0"/>
              <a:t> גדר אמריהו</a:t>
            </a:r>
            <a:r>
              <a:rPr lang="en-US" dirty="0"/>
              <a:t>).</a:t>
            </a:r>
            <a:r>
              <a:rPr lang="en-US" baseline="0" dirty="0"/>
              <a:t> </a:t>
            </a:r>
            <a:r>
              <a:rPr lang="en-US" dirty="0"/>
              <a:t>The jar dates to the Iron Age IIC (701–586 BC). It was photographed</a:t>
            </a:r>
            <a:r>
              <a:rPr lang="en-US" baseline="0" dirty="0"/>
              <a:t> at the University of Pennsylvania Museum of Archaeology and Anthropology.</a:t>
            </a:r>
            <a:endParaRPr lang="en-US" dirty="0"/>
          </a:p>
          <a:p>
            <a:endParaRPr lang="en-US" dirty="0"/>
          </a:p>
          <a:p>
            <a:r>
              <a:rPr lang="en-US" dirty="0"/>
              <a:t>adr1605267162</a:t>
            </a:r>
          </a:p>
        </p:txBody>
      </p:sp>
      <p:sp>
        <p:nvSpPr>
          <p:cNvPr id="4" name="Slide Number Placeholder 3"/>
          <p:cNvSpPr>
            <a:spLocks noGrp="1"/>
          </p:cNvSpPr>
          <p:nvPr>
            <p:ph type="sldNum" sz="quarter" idx="10"/>
          </p:nvPr>
        </p:nvSpPr>
        <p:spPr/>
        <p:txBody>
          <a:bodyPr/>
          <a:lstStyle/>
          <a:p>
            <a:fld id="{4E4946A3-FD68-4E77-9DEF-1E7536A4AD96}" type="slidenum">
              <a:rPr lang="en-US" smtClean="0"/>
              <a:t>9</a:t>
            </a:fld>
            <a:endParaRPr lang="en-US"/>
          </a:p>
        </p:txBody>
      </p:sp>
    </p:spTree>
    <p:extLst>
      <p:ext uri="{BB962C8B-B14F-4D97-AF65-F5344CB8AC3E}">
        <p14:creationId xmlns:p14="http://schemas.microsoft.com/office/powerpoint/2010/main" val="5297982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tb040903218</a:t>
            </a:r>
          </a:p>
        </p:txBody>
      </p:sp>
      <p:sp>
        <p:nvSpPr>
          <p:cNvPr id="4" name="Slide Number Placeholder 3"/>
          <p:cNvSpPr>
            <a:spLocks noGrp="1"/>
          </p:cNvSpPr>
          <p:nvPr>
            <p:ph type="sldNum" sz="quarter" idx="10"/>
          </p:nvPr>
        </p:nvSpPr>
        <p:spPr/>
        <p:txBody>
          <a:bodyPr/>
          <a:lstStyle/>
          <a:p>
            <a:fld id="{4E4946A3-FD68-4E77-9DEF-1E7536A4AD96}" type="slidenum">
              <a:rPr lang="en-US" smtClean="0"/>
              <a:t>90</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tb032607741</a:t>
            </a:r>
          </a:p>
        </p:txBody>
      </p:sp>
      <p:sp>
        <p:nvSpPr>
          <p:cNvPr id="4" name="Slide Number Placeholder 3"/>
          <p:cNvSpPr>
            <a:spLocks noGrp="1"/>
          </p:cNvSpPr>
          <p:nvPr>
            <p:ph type="sldNum" sz="quarter" idx="10"/>
          </p:nvPr>
        </p:nvSpPr>
        <p:spPr/>
        <p:txBody>
          <a:bodyPr/>
          <a:lstStyle/>
          <a:p>
            <a:fld id="{4E4946A3-FD68-4E77-9DEF-1E7536A4AD96}" type="slidenum">
              <a:rPr lang="en-US" smtClean="0"/>
              <a:t>91</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dirty="0">
                <a:cs typeface="Times New Roman" pitchFamily="18" charset="0"/>
              </a:rPr>
              <a:t>Except for the early forts in the </a:t>
            </a:r>
            <a:r>
              <a:rPr lang="en-US" dirty="0" err="1">
                <a:cs typeface="Times New Roman" pitchFamily="18" charset="0"/>
              </a:rPr>
              <a:t>Negeb</a:t>
            </a:r>
            <a:r>
              <a:rPr lang="en-US" dirty="0">
                <a:cs typeface="Times New Roman" pitchFamily="18" charset="0"/>
              </a:rPr>
              <a:t> and some later walls in outlying towns, casemate walls have standard measurements (Aharoni 1982: 198). The outer wall is thicker (usually about 5 feet [1.5 m]) than the inner wall (about 3 feet [1 m]). The parallel walls were partitioned, forming small compartments (or cases). This width varied from 4.5 feet (1.4 m) to more than 10 feet (about 3 m). The total thickness of a casemate wall thus varies from 13 feet (4 m) to 20 feet (6 m). The casemate wall at Hazor was built in a straight line, but others were built with zigzags, having corners and </a:t>
            </a:r>
            <a:r>
              <a:rPr lang="en-US" dirty="0" err="1">
                <a:cs typeface="Times New Roman" pitchFamily="18" charset="0"/>
              </a:rPr>
              <a:t>salients</a:t>
            </a:r>
            <a:r>
              <a:rPr lang="en-US" dirty="0">
                <a:cs typeface="Times New Roman" pitchFamily="18" charset="0"/>
              </a:rPr>
              <a:t> to a depth of 12–19 inches (about 30–50 cm) in order to break the straight line and give the wall more stability (Aharoni 1982: 198).</a:t>
            </a:r>
            <a:r>
              <a:rPr lang="en-US" dirty="0"/>
              <a:t> </a:t>
            </a:r>
          </a:p>
          <a:p>
            <a:pPr marL="228600" indent="-228600" eaLnBrk="1" hangingPunct="1">
              <a:buFontTx/>
              <a:buAutoNum type="arabicPeriod"/>
            </a:pPr>
            <a:endParaRPr lang="en-US" dirty="0"/>
          </a:p>
          <a:p>
            <a:pPr marL="0" indent="0" eaLnBrk="1" hangingPunct="1">
              <a:buFontTx/>
              <a:buNone/>
            </a:pPr>
            <a:r>
              <a:rPr lang="en-US" b="1" dirty="0"/>
              <a:t>Reference:</a:t>
            </a:r>
          </a:p>
          <a:p>
            <a:pPr marL="690563" indent="-690563" eaLnBrk="1" hangingPunct="1">
              <a:lnSpc>
                <a:spcPct val="90000"/>
              </a:lnSpc>
              <a:tabLst>
                <a:tab pos="233363" algn="l"/>
              </a:tabLst>
              <a:defRPr/>
            </a:pPr>
            <a:r>
              <a:rPr lang="en-US" sz="1200" dirty="0"/>
              <a:t>Aharoni, Yohanan.</a:t>
            </a:r>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sz="1200" dirty="0"/>
              <a:t>1982	</a:t>
            </a:r>
            <a:r>
              <a:rPr lang="en-US" sz="1200" i="1" dirty="0"/>
              <a:t>The Archaeology of the Land of Israel</a:t>
            </a:r>
            <a:r>
              <a:rPr lang="en-US" sz="1200" dirty="0"/>
              <a:t>. Translated by Anson F. Rainey. Philadelphia: Westminster.</a:t>
            </a:r>
          </a:p>
          <a:p>
            <a:pPr marL="228600" indent="-228600" eaLnBrk="1" hangingPunct="1"/>
            <a:endParaRPr lang="en-US" dirty="0"/>
          </a:p>
          <a:p>
            <a:pPr marL="228600" indent="-228600" eaLnBrk="1" hangingPunct="1"/>
            <a:r>
              <a:rPr lang="en-US" dirty="0"/>
              <a:t>tb032704194</a:t>
            </a:r>
          </a:p>
        </p:txBody>
      </p:sp>
      <p:sp>
        <p:nvSpPr>
          <p:cNvPr id="4" name="Slide Number Placeholder 3"/>
          <p:cNvSpPr>
            <a:spLocks noGrp="1"/>
          </p:cNvSpPr>
          <p:nvPr>
            <p:ph type="sldNum" sz="quarter" idx="10"/>
          </p:nvPr>
        </p:nvSpPr>
        <p:spPr/>
        <p:txBody>
          <a:bodyPr/>
          <a:lstStyle/>
          <a:p>
            <a:fld id="{4E4946A3-FD68-4E77-9DEF-1E7536A4AD96}" type="slidenum">
              <a:rPr lang="en-US" smtClean="0"/>
              <a:t>92</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None/>
              <a:tabLst/>
              <a:defRPr/>
            </a:pPr>
            <a:r>
              <a:rPr lang="en-US" dirty="0"/>
              <a:t>tb052907050</a:t>
            </a:r>
          </a:p>
        </p:txBody>
      </p:sp>
      <p:sp>
        <p:nvSpPr>
          <p:cNvPr id="4" name="Slide Number Placeholder 3"/>
          <p:cNvSpPr>
            <a:spLocks noGrp="1"/>
          </p:cNvSpPr>
          <p:nvPr>
            <p:ph type="sldNum" sz="quarter" idx="10"/>
          </p:nvPr>
        </p:nvSpPr>
        <p:spPr/>
        <p:txBody>
          <a:bodyPr/>
          <a:lstStyle/>
          <a:p>
            <a:fld id="{4E4946A3-FD68-4E77-9DEF-1E7536A4AD96}" type="slidenum">
              <a:rPr lang="en-US" smtClean="0"/>
              <a:t>93</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dirty="0"/>
              <a:t>Hazor was destroyed by the Arameans in 885 BC. Under Ahab’s rule, the city expanded to twice the size it was under Solomon. The city was destroyed by an earthquake around 760 BC (found in Stratum VI), but it was rebuilt again before being destroyed by Tiglath-pileser III in 733 BC (2 Kgs 15:29).</a:t>
            </a:r>
            <a:r>
              <a:rPr lang="en-US" baseline="0" dirty="0"/>
              <a:t> </a:t>
            </a:r>
            <a:r>
              <a:rPr lang="en-US" dirty="0"/>
              <a:t>The city did not recover after its destruction in 733, but was simply a small fort during the following centuries.</a:t>
            </a:r>
          </a:p>
          <a:p>
            <a:pPr eaLnBrk="1" hangingPunct="1"/>
            <a:endParaRPr lang="en-US" dirty="0"/>
          </a:p>
          <a:p>
            <a:pPr eaLnBrk="1" hangingPunct="1"/>
            <a:r>
              <a:rPr lang="en-US" dirty="0"/>
              <a:t>tb040903217</a:t>
            </a:r>
          </a:p>
        </p:txBody>
      </p:sp>
      <p:sp>
        <p:nvSpPr>
          <p:cNvPr id="4" name="Slide Number Placeholder 3"/>
          <p:cNvSpPr>
            <a:spLocks noGrp="1"/>
          </p:cNvSpPr>
          <p:nvPr>
            <p:ph type="sldNum" sz="quarter" idx="10"/>
          </p:nvPr>
        </p:nvSpPr>
        <p:spPr/>
        <p:txBody>
          <a:bodyPr/>
          <a:lstStyle/>
          <a:p>
            <a:fld id="{4E4946A3-FD68-4E77-9DEF-1E7536A4AD96}" type="slidenum">
              <a:rPr lang="en-US" smtClean="0"/>
              <a:t>94</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Megiddo was a key city on the southern side of the Jezreel Valley. It guarded the main pass through the Carmel Range</a:t>
            </a:r>
            <a:r>
              <a:rPr lang="en-US" baseline="0" dirty="0"/>
              <a:t> and thus was key for controlling traffic along the coastal highway. The next slide includes labels.</a:t>
            </a:r>
            <a:endParaRPr lang="en-US" dirty="0"/>
          </a:p>
          <a:p>
            <a:endParaRPr lang="en-US" dirty="0"/>
          </a:p>
          <a:p>
            <a:r>
              <a:rPr lang="en-US" dirty="0"/>
              <a:t>tb121704968</a:t>
            </a:r>
            <a:endParaRPr lang="en-US" b="0" dirty="0"/>
          </a:p>
        </p:txBody>
      </p:sp>
      <p:sp>
        <p:nvSpPr>
          <p:cNvPr id="4" name="Slide Number Placeholder 3"/>
          <p:cNvSpPr>
            <a:spLocks noGrp="1"/>
          </p:cNvSpPr>
          <p:nvPr>
            <p:ph type="sldNum" sz="quarter" idx="10"/>
          </p:nvPr>
        </p:nvSpPr>
        <p:spPr/>
        <p:txBody>
          <a:bodyPr/>
          <a:lstStyle/>
          <a:p>
            <a:fld id="{4E4946A3-FD68-4E77-9DEF-1E7536A4AD96}" type="slidenum">
              <a:rPr lang="en-US" smtClean="0"/>
              <a:t>95</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Megiddo was a key city on the southern side of the Jezreel Valley. It guarded the main pass through the Carmel Range</a:t>
            </a:r>
            <a:r>
              <a:rPr lang="en-US" baseline="0" dirty="0"/>
              <a:t> and thus was key for controlling traffic along the coastal highway.</a:t>
            </a:r>
            <a:endParaRPr lang="en-US" dirty="0"/>
          </a:p>
          <a:p>
            <a:endParaRPr lang="en-US" dirty="0"/>
          </a:p>
          <a:p>
            <a:r>
              <a:rPr lang="en-US" dirty="0"/>
              <a:t>tb121704968</a:t>
            </a:r>
            <a:endParaRPr lang="en-US" b="0" dirty="0"/>
          </a:p>
        </p:txBody>
      </p:sp>
      <p:sp>
        <p:nvSpPr>
          <p:cNvPr id="4" name="Slide Number Placeholder 3"/>
          <p:cNvSpPr>
            <a:spLocks noGrp="1"/>
          </p:cNvSpPr>
          <p:nvPr>
            <p:ph type="sldNum" sz="quarter" idx="10"/>
          </p:nvPr>
        </p:nvSpPr>
        <p:spPr/>
        <p:txBody>
          <a:bodyPr/>
          <a:lstStyle/>
          <a:p>
            <a:fld id="{4E4946A3-FD68-4E77-9DEF-1E7536A4AD96}" type="slidenum">
              <a:rPr lang="en-US" smtClean="0"/>
              <a:t>96</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earliest fortified city of Megiddo dates to the Early Bronze Age (3150–2300 BC). Like other cities at the time, Megiddo in the Middle Bronze period (2000–1550 BC) had a lower city at the foot of the tell. Not much is known about it because the American excavators unknowingly placed their excavation camp on top of the lower city. During the Late Bronze Age (1550–1200 BC), the kings of Megiddo were wealthy, as attested to by a collection of gold implements, ivory ornaments, and necklaces of gold and lapis lazuli found in Level VIII. A collection of more than 200 ivory plaques without parallel in the archaeology of this country were found in Level VII (13th–12th centuries BC). The next slide includes labels.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tb121704999</a:t>
            </a:r>
          </a:p>
        </p:txBody>
      </p:sp>
      <p:sp>
        <p:nvSpPr>
          <p:cNvPr id="4" name="Slide Number Placeholder 3"/>
          <p:cNvSpPr>
            <a:spLocks noGrp="1"/>
          </p:cNvSpPr>
          <p:nvPr>
            <p:ph type="sldNum" sz="quarter" idx="10"/>
          </p:nvPr>
        </p:nvSpPr>
        <p:spPr/>
        <p:txBody>
          <a:bodyPr/>
          <a:lstStyle/>
          <a:p>
            <a:fld id="{4E4946A3-FD68-4E77-9DEF-1E7536A4AD96}" type="slidenum">
              <a:rPr lang="en-US" smtClean="0"/>
              <a:t>97</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earliest fortified city of Megiddo dates to the Early Bronze Age (3150–2300 BC). Like other cities at the time, Megiddo in the Middle Bronze period (2000–1550 BC) had a lower city at the foot of the tell. Not much is known about it because the American excavators unknowingly placed their excavation camp on top of the lower city. During the Late Bronze Age (1550–1200 BC), the kings of Megiddo were wealthy, as attested to by a collection of gold implements, ivory ornaments, and necklaces of gold and lapis lazuli found in Level VIII. A collection of more than 200 ivory plaques without parallel in the archaeology of this country were found in Level VII (13th–12th centuries BC).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tb121704999</a:t>
            </a:r>
          </a:p>
        </p:txBody>
      </p:sp>
      <p:sp>
        <p:nvSpPr>
          <p:cNvPr id="4" name="Slide Number Placeholder 3"/>
          <p:cNvSpPr>
            <a:spLocks noGrp="1"/>
          </p:cNvSpPr>
          <p:nvPr>
            <p:ph type="sldNum" sz="quarter" idx="10"/>
          </p:nvPr>
        </p:nvSpPr>
        <p:spPr/>
        <p:txBody>
          <a:bodyPr/>
          <a:lstStyle/>
          <a:p>
            <a:fld id="{4E4946A3-FD68-4E77-9DEF-1E7536A4AD96}" type="slidenum">
              <a:rPr lang="en-US" smtClean="0"/>
              <a:t>98</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half of the Solomonic gate at Megiddo can be seen today, as the other half was removed to allow excavation</a:t>
            </a:r>
            <a:r>
              <a:rPr lang="en-US" baseline="0" dirty="0"/>
              <a:t> of the underlying levels, including the four-chambered gate of the earlier Middle Bronze Age. The next slide includes labels.</a:t>
            </a:r>
            <a:endParaRPr lang="en-US" dirty="0"/>
          </a:p>
          <a:p>
            <a:endParaRPr lang="en-US" dirty="0"/>
          </a:p>
          <a:p>
            <a:r>
              <a:rPr lang="en-US" dirty="0"/>
              <a:t>tb121704010</a:t>
            </a:r>
          </a:p>
        </p:txBody>
      </p:sp>
      <p:sp>
        <p:nvSpPr>
          <p:cNvPr id="4" name="Slide Number Placeholder 3"/>
          <p:cNvSpPr>
            <a:spLocks noGrp="1"/>
          </p:cNvSpPr>
          <p:nvPr>
            <p:ph type="sldNum" sz="quarter" idx="10"/>
          </p:nvPr>
        </p:nvSpPr>
        <p:spPr/>
        <p:txBody>
          <a:bodyPr/>
          <a:lstStyle/>
          <a:p>
            <a:fld id="{4E4946A3-FD68-4E77-9DEF-1E7536A4AD96}" type="slidenum">
              <a:rPr lang="en-US" smtClean="0"/>
              <a:t>99</a:t>
            </a:fld>
            <a:endParaRPr lang="en-US"/>
          </a:p>
        </p:txBody>
      </p:sp>
    </p:spTree>
    <p:extLst>
      <p:ext uri="{BB962C8B-B14F-4D97-AF65-F5344CB8AC3E}">
        <p14:creationId xmlns:p14="http://schemas.microsoft.com/office/powerpoint/2010/main" val="95686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54077-4F67-407A-91D1-C0F87332270D}"/>
              </a:ext>
            </a:extLst>
          </p:cNvPr>
          <p:cNvSpPr/>
          <p:nvPr userDrawn="1"/>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7">
            <a:extLst>
              <a:ext uri="{FF2B5EF4-FFF2-40B4-BE49-F238E27FC236}">
                <a16:creationId xmlns:a16="http://schemas.microsoft.com/office/drawing/2014/main" id="{946CDFF6-DC76-4CE0-8A46-71F5DB7AC7D6}"/>
              </a:ext>
            </a:extLst>
          </p:cNvPr>
          <p:cNvSpPr>
            <a:spLocks noGrp="1"/>
          </p:cNvSpPr>
          <p:nvPr>
            <p:ph type="title" hasCustomPrompt="1"/>
          </p:nvPr>
        </p:nvSpPr>
        <p:spPr>
          <a:xfrm>
            <a:off x="0" y="3227832"/>
            <a:ext cx="9144000" cy="585216"/>
          </a:xfrm>
          <a:noFill/>
        </p:spPr>
        <p:txBody>
          <a:bodyPr anchor="ctr" anchorCtr="0">
            <a:noAutofit/>
          </a:bodyPr>
          <a:lstStyle>
            <a:lvl1pPr marL="0" algn="ctr" defTabSz="914400" rtl="0" eaLnBrk="1" fontAlgn="base" latinLnBrk="0" hangingPunct="1">
              <a:spcBef>
                <a:spcPct val="0"/>
              </a:spcBef>
              <a:spcAft>
                <a:spcPct val="0"/>
              </a:spcAft>
              <a:defRPr lang="en-US" sz="2800" b="1" i="0" cap="all" spc="300" baseline="0" dirty="0">
                <a:solidFill>
                  <a:srgbClr val="FEFFFF"/>
                </a:solidFill>
                <a:latin typeface="+mj-lt"/>
                <a:cs typeface="Calibri" panose="020F0502020204030204" pitchFamily="34" charset="0"/>
              </a:defRPr>
            </a:lvl1pPr>
          </a:lstStyle>
          <a:p>
            <a:r>
              <a:rPr lang="en-US" dirty="0"/>
              <a:t>Chapter</a:t>
            </a:r>
          </a:p>
        </p:txBody>
      </p:sp>
    </p:spTree>
    <p:extLst>
      <p:ext uri="{BB962C8B-B14F-4D97-AF65-F5344CB8AC3E}">
        <p14:creationId xmlns:p14="http://schemas.microsoft.com/office/powerpoint/2010/main" val="278794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21C66B-4871-4E97-8C98-4AB1B90A13EB}"/>
              </a:ext>
            </a:extLst>
          </p:cNvPr>
          <p:cNvSpPr/>
          <p:nvPr userDrawn="1"/>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hasCustomPrompt="1"/>
          </p:nvPr>
        </p:nvSpPr>
        <p:spPr>
          <a:xfrm>
            <a:off x="0" y="6519672"/>
            <a:ext cx="8074152" cy="338328"/>
          </a:xfrm>
          <a:solidFill>
            <a:srgbClr val="010000"/>
          </a:solidFill>
        </p:spPr>
        <p:txBody>
          <a:bodyPr anchor="b" anchorCtr="0">
            <a:noAutofit/>
          </a:bodyPr>
          <a:lstStyle>
            <a:lvl1pPr marL="0" indent="0">
              <a:spcBef>
                <a:spcPts val="0"/>
              </a:spcBef>
              <a:buNone/>
              <a:defRPr sz="1600" i="0">
                <a:solidFill>
                  <a:srgbClr val="FEFFFF"/>
                </a:solidFill>
                <a:latin typeface="Calibri" panose="020F0502020204030204" pitchFamily="34" charset="0"/>
                <a:cs typeface="Calibri" panose="020F0502020204030204" pitchFamily="34" charset="0"/>
              </a:defRPr>
            </a:lvl1pPr>
          </a:lstStyle>
          <a:p>
            <a:pPr lvl="0"/>
            <a:r>
              <a:rPr lang="en-US" dirty="0"/>
              <a:t>Description</a:t>
            </a:r>
          </a:p>
        </p:txBody>
      </p:sp>
      <p:sp>
        <p:nvSpPr>
          <p:cNvPr id="15" name="Text Placeholder 14"/>
          <p:cNvSpPr>
            <a:spLocks noGrp="1"/>
          </p:cNvSpPr>
          <p:nvPr>
            <p:ph type="body" sz="quarter" idx="12" hasCustomPrompt="1"/>
          </p:nvPr>
        </p:nvSpPr>
        <p:spPr>
          <a:xfrm>
            <a:off x="8074152" y="6519672"/>
            <a:ext cx="1069848" cy="338328"/>
          </a:xfrm>
          <a:solidFill>
            <a:srgbClr val="010000"/>
          </a:solidFill>
        </p:spPr>
        <p:txBody>
          <a:bodyPr anchor="b" anchorCtr="0">
            <a:noAutofit/>
          </a:bodyPr>
          <a:lstStyle>
            <a:lvl1pPr marL="342900" indent="-342900" algn="r">
              <a:spcBef>
                <a:spcPts val="0"/>
              </a:spcBef>
              <a:buFont typeface="+mj-lt"/>
              <a:buNone/>
              <a:defRPr lang="en-US" sz="1600" kern="1200" dirty="0">
                <a:solidFill>
                  <a:srgbClr val="FEFFFF"/>
                </a:solidFill>
                <a:latin typeface="Calibri" panose="020F0502020204030204" pitchFamily="34" charset="0"/>
                <a:ea typeface="+mn-ea"/>
                <a:cs typeface="Calibri" panose="020F0502020204030204" pitchFamily="34" charset="0"/>
              </a:defRPr>
            </a:lvl1pPr>
          </a:lstStyle>
          <a:p>
            <a:pPr marL="0" lvl="0" indent="0" algn="r" defTabSz="914400" rtl="0" eaLnBrk="1" latinLnBrk="0" hangingPunct="1">
              <a:spcBef>
                <a:spcPct val="20000"/>
              </a:spcBef>
            </a:pPr>
            <a:r>
              <a:rPr lang="en-US" dirty="0"/>
              <a:t>1:1</a:t>
            </a:r>
          </a:p>
        </p:txBody>
      </p:sp>
      <p:sp>
        <p:nvSpPr>
          <p:cNvPr id="18" name="Title 17"/>
          <p:cNvSpPr>
            <a:spLocks noGrp="1"/>
          </p:cNvSpPr>
          <p:nvPr>
            <p:ph type="title"/>
          </p:nvPr>
        </p:nvSpPr>
        <p:spPr>
          <a:xfrm>
            <a:off x="0" y="0"/>
            <a:ext cx="9144000" cy="369332"/>
          </a:xfrm>
          <a:solidFill>
            <a:srgbClr val="000000"/>
          </a:solidFill>
        </p:spPr>
        <p:txBody>
          <a:bodyPr anchor="ctr" anchorCtr="0">
            <a:noAutofit/>
          </a:bodyPr>
          <a:lstStyle>
            <a:lvl1pPr marL="0" algn="l" defTabSz="914400" rtl="0" eaLnBrk="1" fontAlgn="base" latinLnBrk="0" hangingPunct="1">
              <a:spcBef>
                <a:spcPct val="0"/>
              </a:spcBef>
              <a:spcAft>
                <a:spcPct val="0"/>
              </a:spcAft>
              <a:defRPr lang="en-US" sz="1800" i="1" dirty="0">
                <a:solidFill>
                  <a:srgbClr val="FEFFFF"/>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8243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43A83-CC93-44D9-BC3E-EFDFB76602A7}"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18426799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43A83-CC93-44D9-BC3E-EFDFB76602A7}" type="datetimeFigureOut">
              <a:rPr lang="en-US" smtClean="0"/>
              <a:t>3/7/2022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3670653478"/>
      </p:ext>
    </p:extLst>
  </p:cSld>
  <p:clrMap bg1="dk1" tx1="lt1" bg2="dk2" tx2="lt2" accent1="accent1" accent2="accent2" accent3="accent3" accent4="accent4" accent5="accent5" accent6="accent6" hlink="hlink" folHlink="folHlink"/>
  <p:sldLayoutIdLst>
    <p:sldLayoutId id="2147483703" r:id="rId1"/>
    <p:sldLayoutId id="2147483702" r:id="rId2"/>
    <p:sldLayoutId id="214748370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88.jpeg"/></Relationships>
</file>

<file path=ppt/slides/_rels/slide10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90.jpeg"/></Relationships>
</file>

<file path=ppt/slides/_rels/slide10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microsoft.com/office/2007/relationships/hdphoto" Target="../media/hdphoto2.wdp"/></Relationships>
</file>

<file path=ppt/slides/_rels/slide111.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jpg"/></Relationships>
</file>

<file path=ppt/slides/_rels/slide114.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08.jpe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08.jpe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09.jpe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09.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10.jpe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10.jpeg"/></Relationships>
</file>

<file path=ppt/slides/_rels/slide13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0.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25.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25.jpeg"/></Relationships>
</file>

<file path=ppt/slides/_rels/slide151.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37.jpeg"/></Relationships>
</file>

<file path=ppt/slides/_rels/slide166.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65.jpe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166.jpeg"/></Relationships>
</file>

<file path=ppt/slides/_rels/slide196.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0.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206.xml"/><Relationship Id="rId1" Type="http://schemas.openxmlformats.org/officeDocument/2006/relationships/slideLayout" Target="../slideLayouts/slideLayout2.xml"/><Relationship Id="rId4" Type="http://schemas.openxmlformats.org/officeDocument/2006/relationships/image" Target="../media/image177.jpeg"/></Relationships>
</file>

<file path=ppt/slides/_rels/slide20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209.xml"/><Relationship Id="rId1" Type="http://schemas.openxmlformats.org/officeDocument/2006/relationships/slideLayout" Target="../slideLayouts/slideLayout2.xml"/><Relationship Id="rId4" Type="http://schemas.openxmlformats.org/officeDocument/2006/relationships/image" Target="../media/image180.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1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69.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69.jpeg"/></Relationships>
</file>

<file path=ppt/slides/_rels/slide7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80.jpeg"/></Relationships>
</file>

<file path=ppt/slides/_rels/slide9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A55DE8-90A3-45DE-9538-E1622B54CE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p:txBody>
          <a:bodyPr/>
          <a:lstStyle/>
          <a:p>
            <a:r>
              <a:rPr lang="en-US" dirty="0"/>
              <a:t>1 </a:t>
            </a:r>
            <a:r>
              <a:rPr lang="en-US"/>
              <a:t>Kings 9</a:t>
            </a:r>
            <a:endParaRPr lang="en-US" dirty="0"/>
          </a:p>
        </p:txBody>
      </p:sp>
      <p:pic>
        <p:nvPicPr>
          <p:cNvPr id="9" name="Picture 8">
            <a:extLst>
              <a:ext uri="{FF2B5EF4-FFF2-40B4-BE49-F238E27FC236}">
                <a16:creationId xmlns:a16="http://schemas.microsoft.com/office/drawing/2014/main" id="{574BF887-FAF1-4F7C-9000-7A2C488BC9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840" y="4022778"/>
            <a:ext cx="4846320" cy="272505"/>
          </a:xfrm>
          <a:prstGeom prst="rect">
            <a:avLst/>
          </a:prstGeom>
        </p:spPr>
      </p:pic>
    </p:spTree>
    <p:extLst>
      <p:ext uri="{BB962C8B-B14F-4D97-AF65-F5344CB8AC3E}">
        <p14:creationId xmlns:p14="http://schemas.microsoft.com/office/powerpoint/2010/main" val="509309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CF5AA0-450F-4E8E-9E7F-35AECCCA4778}"/>
              </a:ext>
            </a:extLst>
          </p:cNvPr>
          <p:cNvPicPr>
            <a:picLocks noChangeAspect="1"/>
          </p:cNvPicPr>
          <p:nvPr/>
        </p:nvPicPr>
        <p:blipFill rotWithShape="1">
          <a:blip r:embed="rId3">
            <a:extLst>
              <a:ext uri="{28A0092B-C50C-407E-A947-70E740481C1C}">
                <a14:useLocalDpi xmlns:a14="http://schemas.microsoft.com/office/drawing/2010/main" val="0"/>
              </a:ext>
            </a:extLst>
          </a:blip>
          <a:srcRect l="7895" r="8401"/>
          <a:stretch/>
        </p:blipFill>
        <p:spPr>
          <a:xfrm>
            <a:off x="0" y="369332"/>
            <a:ext cx="9144000" cy="6150340"/>
          </a:xfrm>
          <a:prstGeom prst="rect">
            <a:avLst/>
          </a:prstGeom>
        </p:spPr>
      </p:pic>
      <p:sp>
        <p:nvSpPr>
          <p:cNvPr id="2" name="Text Placeholder 1"/>
          <p:cNvSpPr>
            <a:spLocks noGrp="1"/>
          </p:cNvSpPr>
          <p:nvPr>
            <p:ph type="body" sz="quarter" idx="10"/>
          </p:nvPr>
        </p:nvSpPr>
        <p:spPr/>
        <p:txBody>
          <a:bodyPr/>
          <a:lstStyle/>
          <a:p>
            <a:r>
              <a:rPr lang="en-US" dirty="0"/>
              <a:t>Gibeon (aerial view from the southeast)</a:t>
            </a:r>
          </a:p>
        </p:txBody>
      </p:sp>
      <p:sp>
        <p:nvSpPr>
          <p:cNvPr id="3" name="Text Placeholder 2"/>
          <p:cNvSpPr>
            <a:spLocks noGrp="1"/>
          </p:cNvSpPr>
          <p:nvPr>
            <p:ph type="body" sz="quarter" idx="12"/>
          </p:nvPr>
        </p:nvSpPr>
        <p:spPr/>
        <p:txBody>
          <a:bodyPr/>
          <a:lstStyle/>
          <a:p>
            <a:r>
              <a:rPr lang="en-US" dirty="0"/>
              <a:t>9:2</a:t>
            </a:r>
          </a:p>
        </p:txBody>
      </p:sp>
      <p:sp>
        <p:nvSpPr>
          <p:cNvPr id="4" name="Title 3"/>
          <p:cNvSpPr>
            <a:spLocks noGrp="1"/>
          </p:cNvSpPr>
          <p:nvPr>
            <p:ph type="title"/>
          </p:nvPr>
        </p:nvSpPr>
        <p:spPr/>
        <p:txBody>
          <a:bodyPr/>
          <a:lstStyle/>
          <a:p>
            <a:r>
              <a:rPr lang="en-US" dirty="0"/>
              <a:t>Yahweh appeared to Solomon the second time, as He had appeared to him at Gibeon</a:t>
            </a:r>
          </a:p>
        </p:txBody>
      </p:sp>
    </p:spTree>
    <p:extLst>
      <p:ext uri="{BB962C8B-B14F-4D97-AF65-F5344CB8AC3E}">
        <p14:creationId xmlns:p14="http://schemas.microsoft.com/office/powerpoint/2010/main" val="5570895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Megiddo gate area (aerial view from the north)</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And he built Hazor, Megiddo, and Gezer</a:t>
            </a:r>
          </a:p>
        </p:txBody>
      </p:sp>
      <p:pic>
        <p:nvPicPr>
          <p:cNvPr id="5" name="Picture 4" descr="Megiddo gate area aerial from north, tb1217040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9144000" cy="6080760"/>
          </a:xfrm>
          <a:prstGeom prst="rect">
            <a:avLst/>
          </a:prstGeom>
        </p:spPr>
      </p:pic>
      <p:sp>
        <p:nvSpPr>
          <p:cNvPr id="10" name="Text Box 6"/>
          <p:cNvSpPr txBox="1">
            <a:spLocks noChangeArrowheads="1"/>
          </p:cNvSpPr>
          <p:nvPr/>
        </p:nvSpPr>
        <p:spPr bwMode="auto">
          <a:xfrm>
            <a:off x="144913" y="1074009"/>
            <a:ext cx="1843773" cy="400110"/>
          </a:xfrm>
          <a:prstGeom prst="rect">
            <a:avLst/>
          </a:prstGeom>
          <a:noFill/>
          <a:ln>
            <a:noFill/>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Solomonic</a:t>
            </a: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 gate</a:t>
            </a:r>
          </a:p>
        </p:txBody>
      </p:sp>
      <p:sp>
        <p:nvSpPr>
          <p:cNvPr id="11" name="Text Box 8"/>
          <p:cNvSpPr txBox="1">
            <a:spLocks noChangeArrowheads="1"/>
          </p:cNvSpPr>
          <p:nvPr/>
        </p:nvSpPr>
        <p:spPr bwMode="auto">
          <a:xfrm>
            <a:off x="5005277" y="5282886"/>
            <a:ext cx="2202334" cy="400110"/>
          </a:xfrm>
          <a:prstGeom prst="rect">
            <a:avLst/>
          </a:prstGeom>
          <a:noFill/>
          <a:ln>
            <a:noFill/>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Middle Bronze gate</a:t>
            </a:r>
          </a:p>
        </p:txBody>
      </p:sp>
      <p:sp>
        <p:nvSpPr>
          <p:cNvPr id="12" name="Oval 11"/>
          <p:cNvSpPr/>
          <p:nvPr/>
        </p:nvSpPr>
        <p:spPr>
          <a:xfrm>
            <a:off x="1066800" y="1524000"/>
            <a:ext cx="2667000" cy="2590800"/>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13" name="Oval 12"/>
          <p:cNvSpPr/>
          <p:nvPr/>
        </p:nvSpPr>
        <p:spPr>
          <a:xfrm>
            <a:off x="2418021" y="4654296"/>
            <a:ext cx="2590800" cy="1883664"/>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9767485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Megiddo Solomonic gate, tb032604116"/>
          <p:cNvPicPr preferRelativeResize="0">
            <a:picLocks noChangeAspect="1" noChangeArrowheads="1"/>
          </p:cNvPicPr>
          <p:nvPr>
            <p:custDataLst>
              <p:tags r:id="rId1"/>
            </p:custDataLst>
          </p:nvPr>
        </p:nvPicPr>
        <p:blipFill>
          <a:blip r:embed="rId4"/>
          <a:srcRect/>
          <a:stretch>
            <a:fillRect/>
          </a:stretch>
        </p:blipFill>
        <p:spPr bwMode="auto">
          <a:xfrm>
            <a:off x="0" y="-1588"/>
            <a:ext cx="9144000" cy="6861176"/>
          </a:xfrm>
          <a:prstGeom prst="rect">
            <a:avLst/>
          </a:prstGeom>
          <a:noFill/>
          <a:ln w="9525">
            <a:noFill/>
            <a:miter lim="800000"/>
            <a:headEnd/>
            <a:tailEnd/>
          </a:ln>
        </p:spPr>
      </p:pic>
      <p:sp>
        <p:nvSpPr>
          <p:cNvPr id="2" name="Text Placeholder 1"/>
          <p:cNvSpPr>
            <a:spLocks noGrp="1"/>
          </p:cNvSpPr>
          <p:nvPr>
            <p:ph type="body" sz="quarter" idx="10"/>
          </p:nvPr>
        </p:nvSpPr>
        <p:spPr/>
        <p:txBody>
          <a:bodyPr/>
          <a:lstStyle/>
          <a:p>
            <a:r>
              <a:rPr lang="en-US" dirty="0"/>
              <a:t>Solomonic gate at Megiddo</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And he built Hazor, Megiddo, and Gezer</a:t>
            </a:r>
          </a:p>
        </p:txBody>
      </p:sp>
    </p:spTree>
    <p:extLst>
      <p:ext uri="{BB962C8B-B14F-4D97-AF65-F5344CB8AC3E}">
        <p14:creationId xmlns:p14="http://schemas.microsoft.com/office/powerpoint/2010/main" val="18603067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Solomonic gate at Megiddo</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And he built Hazor, Megiddo, and Gezer</a:t>
            </a:r>
          </a:p>
        </p:txBody>
      </p:sp>
      <p:pic>
        <p:nvPicPr>
          <p:cNvPr id="5" name="Picture 4" descr="Megiddo Solomonic gate, tb032507606.jpg"/>
          <p:cNvPicPr>
            <a:picLocks noChangeAspect="1"/>
          </p:cNvPicPr>
          <p:nvPr/>
        </p:nvPicPr>
        <p:blipFill rotWithShape="1">
          <a:blip r:embed="rId3">
            <a:extLst>
              <a:ext uri="{28A0092B-C50C-407E-A947-70E740481C1C}">
                <a14:useLocalDpi xmlns:a14="http://schemas.microsoft.com/office/drawing/2010/main" val="0"/>
              </a:ext>
            </a:extLst>
          </a:blip>
          <a:srcRect r="691"/>
          <a:stretch/>
        </p:blipFill>
        <p:spPr>
          <a:xfrm>
            <a:off x="0" y="350520"/>
            <a:ext cx="9144000" cy="6169152"/>
          </a:xfrm>
          <a:prstGeom prst="rect">
            <a:avLst/>
          </a:prstGeom>
        </p:spPr>
      </p:pic>
    </p:spTree>
    <p:extLst>
      <p:ext uri="{BB962C8B-B14F-4D97-AF65-F5344CB8AC3E}">
        <p14:creationId xmlns:p14="http://schemas.microsoft.com/office/powerpoint/2010/main" val="2250081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Megiddo casemate wall, tb n011400 sr"/>
          <p:cNvPicPr preferRelativeResize="0">
            <a:picLocks noChangeAspect="1" noChangeArrowheads="1"/>
          </p:cNvPicPr>
          <p:nvPr>
            <p:custDataLst>
              <p:tags r:id="rId1"/>
            </p:custDataLst>
          </p:nvPr>
        </p:nvPicPr>
        <p:blipFill>
          <a:blip r:embed="rId4"/>
          <a:srcRect/>
          <a:stretch>
            <a:fillRect/>
          </a:stretch>
        </p:blipFill>
        <p:spPr bwMode="auto">
          <a:xfrm>
            <a:off x="0" y="0"/>
            <a:ext cx="9144000" cy="6858000"/>
          </a:xfrm>
          <a:prstGeom prst="rect">
            <a:avLst/>
          </a:prstGeom>
          <a:noFill/>
          <a:ln w="101600" cmpd="thinThick">
            <a:noFill/>
            <a:miter lim="800000"/>
            <a:headEnd/>
            <a:tailEnd/>
          </a:ln>
        </p:spPr>
      </p:pic>
      <p:sp>
        <p:nvSpPr>
          <p:cNvPr id="2" name="Text Placeholder 1"/>
          <p:cNvSpPr>
            <a:spLocks noGrp="1"/>
          </p:cNvSpPr>
          <p:nvPr>
            <p:ph type="body" sz="quarter" idx="10"/>
          </p:nvPr>
        </p:nvSpPr>
        <p:spPr/>
        <p:txBody>
          <a:bodyPr/>
          <a:lstStyle/>
          <a:p>
            <a:r>
              <a:rPr lang="en-US" dirty="0"/>
              <a:t>Casemate wall at Megiddo, circa 10th century BC</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And he built Hazor, Megiddo, and Gezer</a:t>
            </a:r>
          </a:p>
        </p:txBody>
      </p:sp>
    </p:spTree>
    <p:extLst>
      <p:ext uri="{BB962C8B-B14F-4D97-AF65-F5344CB8AC3E}">
        <p14:creationId xmlns:p14="http://schemas.microsoft.com/office/powerpoint/2010/main" val="35712266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wnloads\Gezer aerial from northwest, tbs1361701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Gezer (aerial view from the northwest)</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And he built Hazor, Megiddo, and Gezer</a:t>
            </a:r>
          </a:p>
        </p:txBody>
      </p:sp>
    </p:spTree>
    <p:extLst>
      <p:ext uri="{BB962C8B-B14F-4D97-AF65-F5344CB8AC3E}">
        <p14:creationId xmlns:p14="http://schemas.microsoft.com/office/powerpoint/2010/main" val="1639565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wnloads\Gezer aerial from northwest, tbs1361701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Gezer (aerial view from the northwest)</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And he built Hazor, Megiddo, and Gezer</a:t>
            </a:r>
          </a:p>
        </p:txBody>
      </p:sp>
      <p:sp>
        <p:nvSpPr>
          <p:cNvPr id="6" name="Line 1030"/>
          <p:cNvSpPr>
            <a:spLocks noChangeShapeType="1"/>
          </p:cNvSpPr>
          <p:nvPr/>
        </p:nvSpPr>
        <p:spPr bwMode="auto">
          <a:xfrm>
            <a:off x="2610568" y="1968111"/>
            <a:ext cx="419100" cy="39469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itchFamily="34" charset="0"/>
              <a:cs typeface="+mn-cs"/>
            </a:endParaRPr>
          </a:p>
        </p:txBody>
      </p:sp>
      <p:sp>
        <p:nvSpPr>
          <p:cNvPr id="7" name="Text Box 1033"/>
          <p:cNvSpPr txBox="1">
            <a:spLocks noChangeArrowheads="1"/>
          </p:cNvSpPr>
          <p:nvPr/>
        </p:nvSpPr>
        <p:spPr bwMode="auto">
          <a:xfrm>
            <a:off x="1600884" y="1568001"/>
            <a:ext cx="1271502"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dirty="0">
                <a:solidFill>
                  <a:srgbClr val="FFFFFF"/>
                </a:solidFill>
                <a:effectLst>
                  <a:glow rad="76200">
                    <a:srgbClr val="000000">
                      <a:alpha val="60000"/>
                    </a:srgbClr>
                  </a:glow>
                </a:effectLst>
                <a:latin typeface="Calibri" pitchFamily="34" charset="0"/>
                <a:cs typeface="Calibri" pitchFamily="34" charset="0"/>
              </a:rPr>
              <a:t>High place</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8" name="Line 1030"/>
          <p:cNvSpPr>
            <a:spLocks noChangeShapeType="1"/>
          </p:cNvSpPr>
          <p:nvPr/>
        </p:nvSpPr>
        <p:spPr bwMode="auto">
          <a:xfrm flipH="1">
            <a:off x="5528556" y="2107376"/>
            <a:ext cx="137463" cy="38373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itchFamily="34" charset="0"/>
              <a:cs typeface="+mn-cs"/>
            </a:endParaRPr>
          </a:p>
        </p:txBody>
      </p:sp>
      <p:sp>
        <p:nvSpPr>
          <p:cNvPr id="9" name="Text Box 1033"/>
          <p:cNvSpPr txBox="1">
            <a:spLocks noChangeArrowheads="1"/>
          </p:cNvSpPr>
          <p:nvPr/>
        </p:nvSpPr>
        <p:spPr bwMode="auto">
          <a:xfrm>
            <a:off x="5127237" y="1707266"/>
            <a:ext cx="2222083"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Middle Bronze gate</a:t>
            </a:r>
          </a:p>
        </p:txBody>
      </p:sp>
      <p:sp>
        <p:nvSpPr>
          <p:cNvPr id="10" name="Line 1030"/>
          <p:cNvSpPr>
            <a:spLocks noChangeShapeType="1"/>
          </p:cNvSpPr>
          <p:nvPr/>
        </p:nvSpPr>
        <p:spPr bwMode="auto">
          <a:xfrm>
            <a:off x="3964248" y="1768056"/>
            <a:ext cx="0" cy="3048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itchFamily="34" charset="0"/>
              <a:cs typeface="+mn-cs"/>
            </a:endParaRPr>
          </a:p>
        </p:txBody>
      </p:sp>
      <p:sp>
        <p:nvSpPr>
          <p:cNvPr id="11" name="Text Box 1033"/>
          <p:cNvSpPr txBox="1">
            <a:spLocks noChangeArrowheads="1"/>
          </p:cNvSpPr>
          <p:nvPr/>
        </p:nvSpPr>
        <p:spPr bwMode="auto">
          <a:xfrm>
            <a:off x="3176988" y="1367946"/>
            <a:ext cx="1790875"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Solomonic gate</a:t>
            </a:r>
          </a:p>
        </p:txBody>
      </p:sp>
    </p:spTree>
    <p:extLst>
      <p:ext uri="{BB962C8B-B14F-4D97-AF65-F5344CB8AC3E}">
        <p14:creationId xmlns:p14="http://schemas.microsoft.com/office/powerpoint/2010/main" val="190082730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43ED94-8CEC-4053-8018-853378F942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6908"/>
            <a:ext cx="9144000" cy="6044184"/>
          </a:xfrm>
          <a:prstGeom prst="rect">
            <a:avLst/>
          </a:prstGeom>
        </p:spPr>
      </p:pic>
      <p:sp>
        <p:nvSpPr>
          <p:cNvPr id="2" name="Text Placeholder 1"/>
          <p:cNvSpPr>
            <a:spLocks noGrp="1"/>
          </p:cNvSpPr>
          <p:nvPr>
            <p:ph type="body" sz="quarter" idx="10"/>
          </p:nvPr>
        </p:nvSpPr>
        <p:spPr/>
        <p:txBody>
          <a:bodyPr/>
          <a:lstStyle/>
          <a:p>
            <a:r>
              <a:rPr lang="en-US" dirty="0"/>
              <a:t>Gezer (aerial view from the west)</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And he built Hazor, Megiddo, and Gezer</a:t>
            </a:r>
          </a:p>
        </p:txBody>
      </p:sp>
    </p:spTree>
    <p:extLst>
      <p:ext uri="{BB962C8B-B14F-4D97-AF65-F5344CB8AC3E}">
        <p14:creationId xmlns:p14="http://schemas.microsoft.com/office/powerpoint/2010/main" val="28408310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A038F29-D2C6-4D92-B359-9673C24491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6908"/>
            <a:ext cx="9144000" cy="6044184"/>
          </a:xfrm>
          <a:prstGeom prst="rect">
            <a:avLst/>
          </a:prstGeom>
        </p:spPr>
      </p:pic>
      <p:sp>
        <p:nvSpPr>
          <p:cNvPr id="2" name="Text Placeholder 1"/>
          <p:cNvSpPr>
            <a:spLocks noGrp="1"/>
          </p:cNvSpPr>
          <p:nvPr>
            <p:ph type="body" sz="quarter" idx="10"/>
          </p:nvPr>
        </p:nvSpPr>
        <p:spPr/>
        <p:txBody>
          <a:bodyPr/>
          <a:lstStyle/>
          <a:p>
            <a:r>
              <a:rPr lang="en-US" dirty="0"/>
              <a:t>Gezer (aerial view from the west)</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And he built Hazor, Megiddo, and Gezer</a:t>
            </a:r>
          </a:p>
        </p:txBody>
      </p:sp>
      <p:sp>
        <p:nvSpPr>
          <p:cNvPr id="14" name="Text Box 16"/>
          <p:cNvSpPr txBox="1">
            <a:spLocks noChangeArrowheads="1"/>
          </p:cNvSpPr>
          <p:nvPr/>
        </p:nvSpPr>
        <p:spPr bwMode="auto">
          <a:xfrm>
            <a:off x="990600" y="2622263"/>
            <a:ext cx="1808333"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standing stones</a:t>
            </a:r>
          </a:p>
        </p:txBody>
      </p:sp>
      <p:sp>
        <p:nvSpPr>
          <p:cNvPr id="15" name="Oval 14"/>
          <p:cNvSpPr/>
          <p:nvPr/>
        </p:nvSpPr>
        <p:spPr>
          <a:xfrm>
            <a:off x="2590800" y="2991893"/>
            <a:ext cx="1066800" cy="457200"/>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16" name="Oval 15"/>
          <p:cNvSpPr/>
          <p:nvPr/>
        </p:nvSpPr>
        <p:spPr>
          <a:xfrm>
            <a:off x="5334000" y="2641373"/>
            <a:ext cx="838200" cy="533400"/>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17" name="Text Box 16"/>
          <p:cNvSpPr txBox="1">
            <a:spLocks noChangeArrowheads="1"/>
          </p:cNvSpPr>
          <p:nvPr/>
        </p:nvSpPr>
        <p:spPr bwMode="auto">
          <a:xfrm>
            <a:off x="5943600" y="2336573"/>
            <a:ext cx="1779278"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Solomonic</a:t>
            </a: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 gate</a:t>
            </a:r>
          </a:p>
        </p:txBody>
      </p:sp>
      <p:sp>
        <p:nvSpPr>
          <p:cNvPr id="18" name="Oval 17"/>
          <p:cNvSpPr/>
          <p:nvPr/>
        </p:nvSpPr>
        <p:spPr>
          <a:xfrm rot="1777323">
            <a:off x="6931152" y="3869717"/>
            <a:ext cx="953149" cy="662410"/>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19" name="Text Box 16"/>
          <p:cNvSpPr txBox="1">
            <a:spLocks noChangeArrowheads="1"/>
          </p:cNvSpPr>
          <p:nvPr/>
        </p:nvSpPr>
        <p:spPr bwMode="auto">
          <a:xfrm>
            <a:off x="7406640" y="3250973"/>
            <a:ext cx="1737360" cy="707886"/>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Middle Bronze gate and tower</a:t>
            </a:r>
          </a:p>
        </p:txBody>
      </p:sp>
      <p:sp>
        <p:nvSpPr>
          <p:cNvPr id="20" name="Text Box 16"/>
          <p:cNvSpPr txBox="1">
            <a:spLocks noChangeArrowheads="1"/>
          </p:cNvSpPr>
          <p:nvPr/>
        </p:nvSpPr>
        <p:spPr bwMode="auto">
          <a:xfrm>
            <a:off x="4648200" y="3689063"/>
            <a:ext cx="1737360" cy="400110"/>
          </a:xfrm>
          <a:prstGeom prst="rect">
            <a:avLst/>
          </a:prstGeom>
          <a:noFill/>
          <a:ln w="9525">
            <a:noFill/>
            <a:miter lim="800000"/>
            <a:headEnd/>
            <a:tailEnd/>
          </a:ln>
          <a:effec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watersystem</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21" name="Line 9"/>
          <p:cNvSpPr>
            <a:spLocks noChangeShapeType="1"/>
          </p:cNvSpPr>
          <p:nvPr/>
        </p:nvSpPr>
        <p:spPr bwMode="auto">
          <a:xfrm>
            <a:off x="6248400" y="4012973"/>
            <a:ext cx="304800" cy="2286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255270385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10;&#10;Description automatically generated">
            <a:extLst>
              <a:ext uri="{FF2B5EF4-FFF2-40B4-BE49-F238E27FC236}">
                <a16:creationId xmlns:a16="http://schemas.microsoft.com/office/drawing/2014/main" id="{3181556B-2F17-4580-A49E-B8EE0231F2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7472"/>
            <a:ext cx="9144000" cy="6163056"/>
          </a:xfrm>
          <a:prstGeom prst="rect">
            <a:avLst/>
          </a:prstGeom>
        </p:spPr>
      </p:pic>
      <p:sp>
        <p:nvSpPr>
          <p:cNvPr id="2" name="Text Placeholder 1"/>
          <p:cNvSpPr>
            <a:spLocks noGrp="1"/>
          </p:cNvSpPr>
          <p:nvPr>
            <p:ph type="body" sz="quarter" idx="10"/>
          </p:nvPr>
        </p:nvSpPr>
        <p:spPr/>
        <p:txBody>
          <a:bodyPr/>
          <a:lstStyle/>
          <a:p>
            <a:r>
              <a:rPr lang="en-US" dirty="0"/>
              <a:t>Iron Age gate at Gezer (aerial view from the north)</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And he built Hazor, Megiddo, and Gezer</a:t>
            </a:r>
          </a:p>
        </p:txBody>
      </p:sp>
    </p:spTree>
    <p:extLst>
      <p:ext uri="{BB962C8B-B14F-4D97-AF65-F5344CB8AC3E}">
        <p14:creationId xmlns:p14="http://schemas.microsoft.com/office/powerpoint/2010/main" val="102977879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10;&#10;Description automatically generated">
            <a:extLst>
              <a:ext uri="{FF2B5EF4-FFF2-40B4-BE49-F238E27FC236}">
                <a16:creationId xmlns:a16="http://schemas.microsoft.com/office/drawing/2014/main" id="{1091D15E-365A-4CF3-8FEC-632AE7F909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7472"/>
            <a:ext cx="9144000" cy="6163056"/>
          </a:xfrm>
          <a:prstGeom prst="rect">
            <a:avLst/>
          </a:prstGeom>
        </p:spPr>
      </p:pic>
      <p:sp>
        <p:nvSpPr>
          <p:cNvPr id="2" name="Text Placeholder 1"/>
          <p:cNvSpPr>
            <a:spLocks noGrp="1"/>
          </p:cNvSpPr>
          <p:nvPr>
            <p:ph type="body" sz="quarter" idx="10"/>
          </p:nvPr>
        </p:nvSpPr>
        <p:spPr/>
        <p:txBody>
          <a:bodyPr/>
          <a:lstStyle/>
          <a:p>
            <a:r>
              <a:rPr lang="en-US" dirty="0"/>
              <a:t>Iron Age gate at Gezer (aerial view from the north)</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And he built Hazor, Megiddo, and Gezer</a:t>
            </a:r>
          </a:p>
        </p:txBody>
      </p:sp>
      <p:sp>
        <p:nvSpPr>
          <p:cNvPr id="8" name="Text Box 16"/>
          <p:cNvSpPr txBox="1">
            <a:spLocks noChangeArrowheads="1"/>
          </p:cNvSpPr>
          <p:nvPr/>
        </p:nvSpPr>
        <p:spPr bwMode="auto">
          <a:xfrm>
            <a:off x="5999349" y="369332"/>
            <a:ext cx="1605452" cy="707886"/>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noProof="0" dirty="0">
                <a:solidFill>
                  <a:sysClr val="window" lastClr="FFFFFF"/>
                </a:solidFill>
                <a:effectLst>
                  <a:glow rad="76200">
                    <a:sysClr val="windowText" lastClr="000000">
                      <a:alpha val="60000"/>
                    </a:sysClr>
                  </a:glow>
                </a:effectLst>
                <a:latin typeface="Calibri" pitchFamily="34" charset="0"/>
                <a:cs typeface="Calibri" pitchFamily="34" charset="0"/>
              </a:rPr>
              <a:t>casemate wall</a:t>
            </a:r>
            <a:endPar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endParaRPr>
          </a:p>
        </p:txBody>
      </p:sp>
      <p:sp>
        <p:nvSpPr>
          <p:cNvPr id="9" name="Line 9"/>
          <p:cNvSpPr>
            <a:spLocks noChangeShapeType="1"/>
          </p:cNvSpPr>
          <p:nvPr/>
        </p:nvSpPr>
        <p:spPr bwMode="auto">
          <a:xfrm>
            <a:off x="7353301" y="723276"/>
            <a:ext cx="476250" cy="227394"/>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 name="Line 9"/>
          <p:cNvSpPr>
            <a:spLocks noChangeShapeType="1"/>
          </p:cNvSpPr>
          <p:nvPr/>
        </p:nvSpPr>
        <p:spPr bwMode="auto">
          <a:xfrm flipH="1">
            <a:off x="6099175" y="863599"/>
            <a:ext cx="282575" cy="523875"/>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Freeform 4"/>
          <p:cNvSpPr/>
          <p:nvPr/>
        </p:nvSpPr>
        <p:spPr>
          <a:xfrm>
            <a:off x="4640581" y="2095499"/>
            <a:ext cx="1497330" cy="2081689"/>
          </a:xfrm>
          <a:custGeom>
            <a:avLst/>
            <a:gdLst>
              <a:gd name="connsiteX0" fmla="*/ 0 w 1478280"/>
              <a:gd name="connsiteY0" fmla="*/ 304800 h 2141220"/>
              <a:gd name="connsiteX1" fmla="*/ 762000 w 1478280"/>
              <a:gd name="connsiteY1" fmla="*/ 0 h 2141220"/>
              <a:gd name="connsiteX2" fmla="*/ 1478280 w 1478280"/>
              <a:gd name="connsiteY2" fmla="*/ 1744980 h 2141220"/>
              <a:gd name="connsiteX3" fmla="*/ 518160 w 1478280"/>
              <a:gd name="connsiteY3" fmla="*/ 2141220 h 2141220"/>
              <a:gd name="connsiteX4" fmla="*/ 434340 w 1478280"/>
              <a:gd name="connsiteY4" fmla="*/ 1943100 h 2141220"/>
              <a:gd name="connsiteX5" fmla="*/ 1181100 w 1478280"/>
              <a:gd name="connsiteY5" fmla="*/ 1638300 h 2141220"/>
              <a:gd name="connsiteX6" fmla="*/ 1036320 w 1478280"/>
              <a:gd name="connsiteY6" fmla="*/ 1318260 h 2141220"/>
              <a:gd name="connsiteX7" fmla="*/ 487680 w 1478280"/>
              <a:gd name="connsiteY7" fmla="*/ 1531620 h 2141220"/>
              <a:gd name="connsiteX8" fmla="*/ 381000 w 1478280"/>
              <a:gd name="connsiteY8" fmla="*/ 1348740 h 2141220"/>
              <a:gd name="connsiteX9" fmla="*/ 975360 w 1478280"/>
              <a:gd name="connsiteY9" fmla="*/ 1120140 h 2141220"/>
              <a:gd name="connsiteX10" fmla="*/ 830580 w 1478280"/>
              <a:gd name="connsiteY10" fmla="*/ 807720 h 2141220"/>
              <a:gd name="connsiteX11" fmla="*/ 236220 w 1478280"/>
              <a:gd name="connsiteY11" fmla="*/ 1013460 h 2141220"/>
              <a:gd name="connsiteX12" fmla="*/ 182880 w 1478280"/>
              <a:gd name="connsiteY12" fmla="*/ 838200 h 2141220"/>
              <a:gd name="connsiteX13" fmla="*/ 777240 w 1478280"/>
              <a:gd name="connsiteY13" fmla="*/ 594360 h 2141220"/>
              <a:gd name="connsiteX14" fmla="*/ 685800 w 1478280"/>
              <a:gd name="connsiteY14" fmla="*/ 434340 h 2141220"/>
              <a:gd name="connsiteX15" fmla="*/ 160020 w 1478280"/>
              <a:gd name="connsiteY15" fmla="*/ 609600 h 2141220"/>
              <a:gd name="connsiteX16" fmla="*/ 0 w 1478280"/>
              <a:gd name="connsiteY16" fmla="*/ 304800 h 2141220"/>
              <a:gd name="connsiteX0" fmla="*/ 0 w 1478280"/>
              <a:gd name="connsiteY0" fmla="*/ 304800 h 2141220"/>
              <a:gd name="connsiteX1" fmla="*/ 762000 w 1478280"/>
              <a:gd name="connsiteY1" fmla="*/ 0 h 2141220"/>
              <a:gd name="connsiteX2" fmla="*/ 1478280 w 1478280"/>
              <a:gd name="connsiteY2" fmla="*/ 1744980 h 2141220"/>
              <a:gd name="connsiteX3" fmla="*/ 518160 w 1478280"/>
              <a:gd name="connsiteY3" fmla="*/ 2141220 h 2141220"/>
              <a:gd name="connsiteX4" fmla="*/ 434340 w 1478280"/>
              <a:gd name="connsiteY4" fmla="*/ 1943100 h 2141220"/>
              <a:gd name="connsiteX5" fmla="*/ 1181100 w 1478280"/>
              <a:gd name="connsiteY5" fmla="*/ 1638300 h 2141220"/>
              <a:gd name="connsiteX6" fmla="*/ 1036320 w 1478280"/>
              <a:gd name="connsiteY6" fmla="*/ 1318260 h 2141220"/>
              <a:gd name="connsiteX7" fmla="*/ 487680 w 1478280"/>
              <a:gd name="connsiteY7" fmla="*/ 1531620 h 2141220"/>
              <a:gd name="connsiteX8" fmla="*/ 381000 w 1478280"/>
              <a:gd name="connsiteY8" fmla="*/ 1348740 h 2141220"/>
              <a:gd name="connsiteX9" fmla="*/ 965835 w 1478280"/>
              <a:gd name="connsiteY9" fmla="*/ 1101090 h 2141220"/>
              <a:gd name="connsiteX10" fmla="*/ 830580 w 1478280"/>
              <a:gd name="connsiteY10" fmla="*/ 807720 h 2141220"/>
              <a:gd name="connsiteX11" fmla="*/ 236220 w 1478280"/>
              <a:gd name="connsiteY11" fmla="*/ 1013460 h 2141220"/>
              <a:gd name="connsiteX12" fmla="*/ 182880 w 1478280"/>
              <a:gd name="connsiteY12" fmla="*/ 838200 h 2141220"/>
              <a:gd name="connsiteX13" fmla="*/ 777240 w 1478280"/>
              <a:gd name="connsiteY13" fmla="*/ 594360 h 2141220"/>
              <a:gd name="connsiteX14" fmla="*/ 685800 w 1478280"/>
              <a:gd name="connsiteY14" fmla="*/ 434340 h 2141220"/>
              <a:gd name="connsiteX15" fmla="*/ 160020 w 1478280"/>
              <a:gd name="connsiteY15" fmla="*/ 609600 h 2141220"/>
              <a:gd name="connsiteX16" fmla="*/ 0 w 1478280"/>
              <a:gd name="connsiteY16" fmla="*/ 304800 h 2141220"/>
              <a:gd name="connsiteX0" fmla="*/ 0 w 1478280"/>
              <a:gd name="connsiteY0" fmla="*/ 304800 h 2141220"/>
              <a:gd name="connsiteX1" fmla="*/ 762000 w 1478280"/>
              <a:gd name="connsiteY1" fmla="*/ 0 h 2141220"/>
              <a:gd name="connsiteX2" fmla="*/ 1478280 w 1478280"/>
              <a:gd name="connsiteY2" fmla="*/ 1744980 h 2141220"/>
              <a:gd name="connsiteX3" fmla="*/ 518160 w 1478280"/>
              <a:gd name="connsiteY3" fmla="*/ 2141220 h 2141220"/>
              <a:gd name="connsiteX4" fmla="*/ 434340 w 1478280"/>
              <a:gd name="connsiteY4" fmla="*/ 1943100 h 2141220"/>
              <a:gd name="connsiteX5" fmla="*/ 1181100 w 1478280"/>
              <a:gd name="connsiteY5" fmla="*/ 1638300 h 2141220"/>
              <a:gd name="connsiteX6" fmla="*/ 1036320 w 1478280"/>
              <a:gd name="connsiteY6" fmla="*/ 1318260 h 2141220"/>
              <a:gd name="connsiteX7" fmla="*/ 487680 w 1478280"/>
              <a:gd name="connsiteY7" fmla="*/ 1531620 h 2141220"/>
              <a:gd name="connsiteX8" fmla="*/ 364331 w 1478280"/>
              <a:gd name="connsiteY8" fmla="*/ 1351121 h 2141220"/>
              <a:gd name="connsiteX9" fmla="*/ 965835 w 1478280"/>
              <a:gd name="connsiteY9" fmla="*/ 1101090 h 2141220"/>
              <a:gd name="connsiteX10" fmla="*/ 830580 w 1478280"/>
              <a:gd name="connsiteY10" fmla="*/ 807720 h 2141220"/>
              <a:gd name="connsiteX11" fmla="*/ 236220 w 1478280"/>
              <a:gd name="connsiteY11" fmla="*/ 1013460 h 2141220"/>
              <a:gd name="connsiteX12" fmla="*/ 182880 w 1478280"/>
              <a:gd name="connsiteY12" fmla="*/ 838200 h 2141220"/>
              <a:gd name="connsiteX13" fmla="*/ 777240 w 1478280"/>
              <a:gd name="connsiteY13" fmla="*/ 594360 h 2141220"/>
              <a:gd name="connsiteX14" fmla="*/ 685800 w 1478280"/>
              <a:gd name="connsiteY14" fmla="*/ 434340 h 2141220"/>
              <a:gd name="connsiteX15" fmla="*/ 160020 w 1478280"/>
              <a:gd name="connsiteY15" fmla="*/ 609600 h 2141220"/>
              <a:gd name="connsiteX16" fmla="*/ 0 w 1478280"/>
              <a:gd name="connsiteY16" fmla="*/ 304800 h 2141220"/>
              <a:gd name="connsiteX0" fmla="*/ 0 w 1478280"/>
              <a:gd name="connsiteY0" fmla="*/ 304800 h 2141220"/>
              <a:gd name="connsiteX1" fmla="*/ 762000 w 1478280"/>
              <a:gd name="connsiteY1" fmla="*/ 0 h 2141220"/>
              <a:gd name="connsiteX2" fmla="*/ 1478280 w 1478280"/>
              <a:gd name="connsiteY2" fmla="*/ 1744980 h 2141220"/>
              <a:gd name="connsiteX3" fmla="*/ 518160 w 1478280"/>
              <a:gd name="connsiteY3" fmla="*/ 2141220 h 2141220"/>
              <a:gd name="connsiteX4" fmla="*/ 434340 w 1478280"/>
              <a:gd name="connsiteY4" fmla="*/ 1943100 h 2141220"/>
              <a:gd name="connsiteX5" fmla="*/ 1181100 w 1478280"/>
              <a:gd name="connsiteY5" fmla="*/ 1638300 h 2141220"/>
              <a:gd name="connsiteX6" fmla="*/ 1036320 w 1478280"/>
              <a:gd name="connsiteY6" fmla="*/ 1318260 h 2141220"/>
              <a:gd name="connsiteX7" fmla="*/ 456724 w 1478280"/>
              <a:gd name="connsiteY7" fmla="*/ 1538764 h 2141220"/>
              <a:gd name="connsiteX8" fmla="*/ 364331 w 1478280"/>
              <a:gd name="connsiteY8" fmla="*/ 1351121 h 2141220"/>
              <a:gd name="connsiteX9" fmla="*/ 965835 w 1478280"/>
              <a:gd name="connsiteY9" fmla="*/ 1101090 h 2141220"/>
              <a:gd name="connsiteX10" fmla="*/ 830580 w 1478280"/>
              <a:gd name="connsiteY10" fmla="*/ 807720 h 2141220"/>
              <a:gd name="connsiteX11" fmla="*/ 236220 w 1478280"/>
              <a:gd name="connsiteY11" fmla="*/ 1013460 h 2141220"/>
              <a:gd name="connsiteX12" fmla="*/ 182880 w 1478280"/>
              <a:gd name="connsiteY12" fmla="*/ 838200 h 2141220"/>
              <a:gd name="connsiteX13" fmla="*/ 777240 w 1478280"/>
              <a:gd name="connsiteY13" fmla="*/ 594360 h 2141220"/>
              <a:gd name="connsiteX14" fmla="*/ 685800 w 1478280"/>
              <a:gd name="connsiteY14" fmla="*/ 434340 h 2141220"/>
              <a:gd name="connsiteX15" fmla="*/ 160020 w 1478280"/>
              <a:gd name="connsiteY15" fmla="*/ 609600 h 2141220"/>
              <a:gd name="connsiteX16" fmla="*/ 0 w 1478280"/>
              <a:gd name="connsiteY16" fmla="*/ 304800 h 2141220"/>
              <a:gd name="connsiteX0" fmla="*/ 0 w 1478280"/>
              <a:gd name="connsiteY0" fmla="*/ 304800 h 2141220"/>
              <a:gd name="connsiteX1" fmla="*/ 762000 w 1478280"/>
              <a:gd name="connsiteY1" fmla="*/ 0 h 2141220"/>
              <a:gd name="connsiteX2" fmla="*/ 1478280 w 1478280"/>
              <a:gd name="connsiteY2" fmla="*/ 1744980 h 2141220"/>
              <a:gd name="connsiteX3" fmla="*/ 518160 w 1478280"/>
              <a:gd name="connsiteY3" fmla="*/ 2141220 h 2141220"/>
              <a:gd name="connsiteX4" fmla="*/ 434340 w 1478280"/>
              <a:gd name="connsiteY4" fmla="*/ 1943100 h 2141220"/>
              <a:gd name="connsiteX5" fmla="*/ 1181100 w 1478280"/>
              <a:gd name="connsiteY5" fmla="*/ 1638300 h 2141220"/>
              <a:gd name="connsiteX6" fmla="*/ 1055370 w 1478280"/>
              <a:gd name="connsiteY6" fmla="*/ 1315879 h 2141220"/>
              <a:gd name="connsiteX7" fmla="*/ 456724 w 1478280"/>
              <a:gd name="connsiteY7" fmla="*/ 1538764 h 2141220"/>
              <a:gd name="connsiteX8" fmla="*/ 364331 w 1478280"/>
              <a:gd name="connsiteY8" fmla="*/ 1351121 h 2141220"/>
              <a:gd name="connsiteX9" fmla="*/ 965835 w 1478280"/>
              <a:gd name="connsiteY9" fmla="*/ 1101090 h 2141220"/>
              <a:gd name="connsiteX10" fmla="*/ 830580 w 1478280"/>
              <a:gd name="connsiteY10" fmla="*/ 807720 h 2141220"/>
              <a:gd name="connsiteX11" fmla="*/ 236220 w 1478280"/>
              <a:gd name="connsiteY11" fmla="*/ 1013460 h 2141220"/>
              <a:gd name="connsiteX12" fmla="*/ 182880 w 1478280"/>
              <a:gd name="connsiteY12" fmla="*/ 838200 h 2141220"/>
              <a:gd name="connsiteX13" fmla="*/ 777240 w 1478280"/>
              <a:gd name="connsiteY13" fmla="*/ 594360 h 2141220"/>
              <a:gd name="connsiteX14" fmla="*/ 685800 w 1478280"/>
              <a:gd name="connsiteY14" fmla="*/ 434340 h 2141220"/>
              <a:gd name="connsiteX15" fmla="*/ 160020 w 1478280"/>
              <a:gd name="connsiteY15" fmla="*/ 609600 h 2141220"/>
              <a:gd name="connsiteX16" fmla="*/ 0 w 1478280"/>
              <a:gd name="connsiteY16" fmla="*/ 304800 h 2141220"/>
              <a:gd name="connsiteX0" fmla="*/ 0 w 1478280"/>
              <a:gd name="connsiteY0" fmla="*/ 304800 h 2141220"/>
              <a:gd name="connsiteX1" fmla="*/ 762000 w 1478280"/>
              <a:gd name="connsiteY1" fmla="*/ 0 h 2141220"/>
              <a:gd name="connsiteX2" fmla="*/ 1478280 w 1478280"/>
              <a:gd name="connsiteY2" fmla="*/ 1744980 h 2141220"/>
              <a:gd name="connsiteX3" fmla="*/ 518160 w 1478280"/>
              <a:gd name="connsiteY3" fmla="*/ 2141220 h 2141220"/>
              <a:gd name="connsiteX4" fmla="*/ 434340 w 1478280"/>
              <a:gd name="connsiteY4" fmla="*/ 1943100 h 2141220"/>
              <a:gd name="connsiteX5" fmla="*/ 1181100 w 1478280"/>
              <a:gd name="connsiteY5" fmla="*/ 1638300 h 2141220"/>
              <a:gd name="connsiteX6" fmla="*/ 1055370 w 1478280"/>
              <a:gd name="connsiteY6" fmla="*/ 1315879 h 2141220"/>
              <a:gd name="connsiteX7" fmla="*/ 456724 w 1478280"/>
              <a:gd name="connsiteY7" fmla="*/ 1538764 h 2141220"/>
              <a:gd name="connsiteX8" fmla="*/ 364331 w 1478280"/>
              <a:gd name="connsiteY8" fmla="*/ 1351121 h 2141220"/>
              <a:gd name="connsiteX9" fmla="*/ 965835 w 1478280"/>
              <a:gd name="connsiteY9" fmla="*/ 1101090 h 2141220"/>
              <a:gd name="connsiteX10" fmla="*/ 830580 w 1478280"/>
              <a:gd name="connsiteY10" fmla="*/ 807720 h 2141220"/>
              <a:gd name="connsiteX11" fmla="*/ 236220 w 1478280"/>
              <a:gd name="connsiteY11" fmla="*/ 1013460 h 2141220"/>
              <a:gd name="connsiteX12" fmla="*/ 168592 w 1478280"/>
              <a:gd name="connsiteY12" fmla="*/ 838200 h 2141220"/>
              <a:gd name="connsiteX13" fmla="*/ 777240 w 1478280"/>
              <a:gd name="connsiteY13" fmla="*/ 594360 h 2141220"/>
              <a:gd name="connsiteX14" fmla="*/ 685800 w 1478280"/>
              <a:gd name="connsiteY14" fmla="*/ 434340 h 2141220"/>
              <a:gd name="connsiteX15" fmla="*/ 160020 w 1478280"/>
              <a:gd name="connsiteY15" fmla="*/ 609600 h 2141220"/>
              <a:gd name="connsiteX16" fmla="*/ 0 w 1478280"/>
              <a:gd name="connsiteY16" fmla="*/ 304800 h 2141220"/>
              <a:gd name="connsiteX0" fmla="*/ 0 w 1478280"/>
              <a:gd name="connsiteY0" fmla="*/ 304800 h 2141220"/>
              <a:gd name="connsiteX1" fmla="*/ 762000 w 1478280"/>
              <a:gd name="connsiteY1" fmla="*/ 0 h 2141220"/>
              <a:gd name="connsiteX2" fmla="*/ 1478280 w 1478280"/>
              <a:gd name="connsiteY2" fmla="*/ 1744980 h 2141220"/>
              <a:gd name="connsiteX3" fmla="*/ 518160 w 1478280"/>
              <a:gd name="connsiteY3" fmla="*/ 2141220 h 2141220"/>
              <a:gd name="connsiteX4" fmla="*/ 434340 w 1478280"/>
              <a:gd name="connsiteY4" fmla="*/ 1943100 h 2141220"/>
              <a:gd name="connsiteX5" fmla="*/ 1181100 w 1478280"/>
              <a:gd name="connsiteY5" fmla="*/ 1638300 h 2141220"/>
              <a:gd name="connsiteX6" fmla="*/ 1055370 w 1478280"/>
              <a:gd name="connsiteY6" fmla="*/ 1315879 h 2141220"/>
              <a:gd name="connsiteX7" fmla="*/ 456724 w 1478280"/>
              <a:gd name="connsiteY7" fmla="*/ 1538764 h 2141220"/>
              <a:gd name="connsiteX8" fmla="*/ 364331 w 1478280"/>
              <a:gd name="connsiteY8" fmla="*/ 1351121 h 2141220"/>
              <a:gd name="connsiteX9" fmla="*/ 965835 w 1478280"/>
              <a:gd name="connsiteY9" fmla="*/ 1101090 h 2141220"/>
              <a:gd name="connsiteX10" fmla="*/ 830580 w 1478280"/>
              <a:gd name="connsiteY10" fmla="*/ 807720 h 2141220"/>
              <a:gd name="connsiteX11" fmla="*/ 243364 w 1478280"/>
              <a:gd name="connsiteY11" fmla="*/ 1034891 h 2141220"/>
              <a:gd name="connsiteX12" fmla="*/ 168592 w 1478280"/>
              <a:gd name="connsiteY12" fmla="*/ 838200 h 2141220"/>
              <a:gd name="connsiteX13" fmla="*/ 777240 w 1478280"/>
              <a:gd name="connsiteY13" fmla="*/ 594360 h 2141220"/>
              <a:gd name="connsiteX14" fmla="*/ 685800 w 1478280"/>
              <a:gd name="connsiteY14" fmla="*/ 434340 h 2141220"/>
              <a:gd name="connsiteX15" fmla="*/ 160020 w 1478280"/>
              <a:gd name="connsiteY15" fmla="*/ 609600 h 2141220"/>
              <a:gd name="connsiteX16" fmla="*/ 0 w 1478280"/>
              <a:gd name="connsiteY16" fmla="*/ 304800 h 2141220"/>
              <a:gd name="connsiteX0" fmla="*/ 0 w 1478280"/>
              <a:gd name="connsiteY0" fmla="*/ 304800 h 2141220"/>
              <a:gd name="connsiteX1" fmla="*/ 762000 w 1478280"/>
              <a:gd name="connsiteY1" fmla="*/ 0 h 2141220"/>
              <a:gd name="connsiteX2" fmla="*/ 1478280 w 1478280"/>
              <a:gd name="connsiteY2" fmla="*/ 1744980 h 2141220"/>
              <a:gd name="connsiteX3" fmla="*/ 518160 w 1478280"/>
              <a:gd name="connsiteY3" fmla="*/ 2141220 h 2141220"/>
              <a:gd name="connsiteX4" fmla="*/ 434340 w 1478280"/>
              <a:gd name="connsiteY4" fmla="*/ 1943100 h 2141220"/>
              <a:gd name="connsiteX5" fmla="*/ 1181100 w 1478280"/>
              <a:gd name="connsiteY5" fmla="*/ 1638300 h 2141220"/>
              <a:gd name="connsiteX6" fmla="*/ 1055370 w 1478280"/>
              <a:gd name="connsiteY6" fmla="*/ 1315879 h 2141220"/>
              <a:gd name="connsiteX7" fmla="*/ 456724 w 1478280"/>
              <a:gd name="connsiteY7" fmla="*/ 1538764 h 2141220"/>
              <a:gd name="connsiteX8" fmla="*/ 364331 w 1478280"/>
              <a:gd name="connsiteY8" fmla="*/ 1351121 h 2141220"/>
              <a:gd name="connsiteX9" fmla="*/ 965835 w 1478280"/>
              <a:gd name="connsiteY9" fmla="*/ 1101090 h 2141220"/>
              <a:gd name="connsiteX10" fmla="*/ 830580 w 1478280"/>
              <a:gd name="connsiteY10" fmla="*/ 807720 h 2141220"/>
              <a:gd name="connsiteX11" fmla="*/ 243364 w 1478280"/>
              <a:gd name="connsiteY11" fmla="*/ 1034891 h 2141220"/>
              <a:gd name="connsiteX12" fmla="*/ 168592 w 1478280"/>
              <a:gd name="connsiteY12" fmla="*/ 838200 h 2141220"/>
              <a:gd name="connsiteX13" fmla="*/ 755809 w 1478280"/>
              <a:gd name="connsiteY13" fmla="*/ 591979 h 2141220"/>
              <a:gd name="connsiteX14" fmla="*/ 685800 w 1478280"/>
              <a:gd name="connsiteY14" fmla="*/ 434340 h 2141220"/>
              <a:gd name="connsiteX15" fmla="*/ 160020 w 1478280"/>
              <a:gd name="connsiteY15" fmla="*/ 609600 h 2141220"/>
              <a:gd name="connsiteX16" fmla="*/ 0 w 1478280"/>
              <a:gd name="connsiteY16" fmla="*/ 304800 h 2141220"/>
              <a:gd name="connsiteX0" fmla="*/ 0 w 1478280"/>
              <a:gd name="connsiteY0" fmla="*/ 304800 h 2141220"/>
              <a:gd name="connsiteX1" fmla="*/ 762000 w 1478280"/>
              <a:gd name="connsiteY1" fmla="*/ 0 h 2141220"/>
              <a:gd name="connsiteX2" fmla="*/ 1478280 w 1478280"/>
              <a:gd name="connsiteY2" fmla="*/ 1744980 h 2141220"/>
              <a:gd name="connsiteX3" fmla="*/ 518160 w 1478280"/>
              <a:gd name="connsiteY3" fmla="*/ 2141220 h 2141220"/>
              <a:gd name="connsiteX4" fmla="*/ 434340 w 1478280"/>
              <a:gd name="connsiteY4" fmla="*/ 1943100 h 2141220"/>
              <a:gd name="connsiteX5" fmla="*/ 1181100 w 1478280"/>
              <a:gd name="connsiteY5" fmla="*/ 1638300 h 2141220"/>
              <a:gd name="connsiteX6" fmla="*/ 1055370 w 1478280"/>
              <a:gd name="connsiteY6" fmla="*/ 1315879 h 2141220"/>
              <a:gd name="connsiteX7" fmla="*/ 456724 w 1478280"/>
              <a:gd name="connsiteY7" fmla="*/ 1538764 h 2141220"/>
              <a:gd name="connsiteX8" fmla="*/ 364331 w 1478280"/>
              <a:gd name="connsiteY8" fmla="*/ 1351121 h 2141220"/>
              <a:gd name="connsiteX9" fmla="*/ 965835 w 1478280"/>
              <a:gd name="connsiteY9" fmla="*/ 1101090 h 2141220"/>
              <a:gd name="connsiteX10" fmla="*/ 830580 w 1478280"/>
              <a:gd name="connsiteY10" fmla="*/ 807720 h 2141220"/>
              <a:gd name="connsiteX11" fmla="*/ 243364 w 1478280"/>
              <a:gd name="connsiteY11" fmla="*/ 1034891 h 2141220"/>
              <a:gd name="connsiteX12" fmla="*/ 159067 w 1478280"/>
              <a:gd name="connsiteY12" fmla="*/ 833438 h 2141220"/>
              <a:gd name="connsiteX13" fmla="*/ 755809 w 1478280"/>
              <a:gd name="connsiteY13" fmla="*/ 591979 h 2141220"/>
              <a:gd name="connsiteX14" fmla="*/ 685800 w 1478280"/>
              <a:gd name="connsiteY14" fmla="*/ 434340 h 2141220"/>
              <a:gd name="connsiteX15" fmla="*/ 160020 w 1478280"/>
              <a:gd name="connsiteY15" fmla="*/ 609600 h 2141220"/>
              <a:gd name="connsiteX16" fmla="*/ 0 w 1478280"/>
              <a:gd name="connsiteY16" fmla="*/ 304800 h 2141220"/>
              <a:gd name="connsiteX0" fmla="*/ 0 w 1478280"/>
              <a:gd name="connsiteY0" fmla="*/ 304800 h 2141220"/>
              <a:gd name="connsiteX1" fmla="*/ 762000 w 1478280"/>
              <a:gd name="connsiteY1" fmla="*/ 0 h 2141220"/>
              <a:gd name="connsiteX2" fmla="*/ 1478280 w 1478280"/>
              <a:gd name="connsiteY2" fmla="*/ 1744980 h 2141220"/>
              <a:gd name="connsiteX3" fmla="*/ 518160 w 1478280"/>
              <a:gd name="connsiteY3" fmla="*/ 2141220 h 2141220"/>
              <a:gd name="connsiteX4" fmla="*/ 434340 w 1478280"/>
              <a:gd name="connsiteY4" fmla="*/ 1943100 h 2141220"/>
              <a:gd name="connsiteX5" fmla="*/ 1181100 w 1478280"/>
              <a:gd name="connsiteY5" fmla="*/ 1638300 h 2141220"/>
              <a:gd name="connsiteX6" fmla="*/ 1055370 w 1478280"/>
              <a:gd name="connsiteY6" fmla="*/ 1315879 h 2141220"/>
              <a:gd name="connsiteX7" fmla="*/ 456724 w 1478280"/>
              <a:gd name="connsiteY7" fmla="*/ 1538764 h 2141220"/>
              <a:gd name="connsiteX8" fmla="*/ 364331 w 1478280"/>
              <a:gd name="connsiteY8" fmla="*/ 1351121 h 2141220"/>
              <a:gd name="connsiteX9" fmla="*/ 965835 w 1478280"/>
              <a:gd name="connsiteY9" fmla="*/ 1101090 h 2141220"/>
              <a:gd name="connsiteX10" fmla="*/ 830580 w 1478280"/>
              <a:gd name="connsiteY10" fmla="*/ 807720 h 2141220"/>
              <a:gd name="connsiteX11" fmla="*/ 243364 w 1478280"/>
              <a:gd name="connsiteY11" fmla="*/ 1034891 h 2141220"/>
              <a:gd name="connsiteX12" fmla="*/ 159067 w 1478280"/>
              <a:gd name="connsiteY12" fmla="*/ 833438 h 2141220"/>
              <a:gd name="connsiteX13" fmla="*/ 755809 w 1478280"/>
              <a:gd name="connsiteY13" fmla="*/ 591979 h 2141220"/>
              <a:gd name="connsiteX14" fmla="*/ 685800 w 1478280"/>
              <a:gd name="connsiteY14" fmla="*/ 434340 h 2141220"/>
              <a:gd name="connsiteX15" fmla="*/ 140970 w 1478280"/>
              <a:gd name="connsiteY15" fmla="*/ 621506 h 2141220"/>
              <a:gd name="connsiteX16" fmla="*/ 0 w 1478280"/>
              <a:gd name="connsiteY16" fmla="*/ 304800 h 2141220"/>
              <a:gd name="connsiteX0" fmla="*/ 0 w 1494949"/>
              <a:gd name="connsiteY0" fmla="*/ 304800 h 2141220"/>
              <a:gd name="connsiteX1" fmla="*/ 762000 w 1494949"/>
              <a:gd name="connsiteY1" fmla="*/ 0 h 2141220"/>
              <a:gd name="connsiteX2" fmla="*/ 1494949 w 1494949"/>
              <a:gd name="connsiteY2" fmla="*/ 1752124 h 2141220"/>
              <a:gd name="connsiteX3" fmla="*/ 518160 w 1494949"/>
              <a:gd name="connsiteY3" fmla="*/ 2141220 h 2141220"/>
              <a:gd name="connsiteX4" fmla="*/ 434340 w 1494949"/>
              <a:gd name="connsiteY4" fmla="*/ 1943100 h 2141220"/>
              <a:gd name="connsiteX5" fmla="*/ 1181100 w 1494949"/>
              <a:gd name="connsiteY5" fmla="*/ 1638300 h 2141220"/>
              <a:gd name="connsiteX6" fmla="*/ 1055370 w 1494949"/>
              <a:gd name="connsiteY6" fmla="*/ 1315879 h 2141220"/>
              <a:gd name="connsiteX7" fmla="*/ 456724 w 1494949"/>
              <a:gd name="connsiteY7" fmla="*/ 1538764 h 2141220"/>
              <a:gd name="connsiteX8" fmla="*/ 364331 w 1494949"/>
              <a:gd name="connsiteY8" fmla="*/ 1351121 h 2141220"/>
              <a:gd name="connsiteX9" fmla="*/ 965835 w 1494949"/>
              <a:gd name="connsiteY9" fmla="*/ 1101090 h 2141220"/>
              <a:gd name="connsiteX10" fmla="*/ 830580 w 1494949"/>
              <a:gd name="connsiteY10" fmla="*/ 807720 h 2141220"/>
              <a:gd name="connsiteX11" fmla="*/ 243364 w 1494949"/>
              <a:gd name="connsiteY11" fmla="*/ 1034891 h 2141220"/>
              <a:gd name="connsiteX12" fmla="*/ 159067 w 1494949"/>
              <a:gd name="connsiteY12" fmla="*/ 833438 h 2141220"/>
              <a:gd name="connsiteX13" fmla="*/ 755809 w 1494949"/>
              <a:gd name="connsiteY13" fmla="*/ 591979 h 2141220"/>
              <a:gd name="connsiteX14" fmla="*/ 685800 w 1494949"/>
              <a:gd name="connsiteY14" fmla="*/ 434340 h 2141220"/>
              <a:gd name="connsiteX15" fmla="*/ 140970 w 1494949"/>
              <a:gd name="connsiteY15" fmla="*/ 621506 h 2141220"/>
              <a:gd name="connsiteX16" fmla="*/ 0 w 1494949"/>
              <a:gd name="connsiteY16" fmla="*/ 304800 h 2141220"/>
              <a:gd name="connsiteX0" fmla="*/ 0 w 1497330"/>
              <a:gd name="connsiteY0" fmla="*/ 304800 h 2141220"/>
              <a:gd name="connsiteX1" fmla="*/ 762000 w 1497330"/>
              <a:gd name="connsiteY1" fmla="*/ 0 h 2141220"/>
              <a:gd name="connsiteX2" fmla="*/ 1497330 w 1497330"/>
              <a:gd name="connsiteY2" fmla="*/ 1764031 h 2141220"/>
              <a:gd name="connsiteX3" fmla="*/ 518160 w 1497330"/>
              <a:gd name="connsiteY3" fmla="*/ 2141220 h 2141220"/>
              <a:gd name="connsiteX4" fmla="*/ 434340 w 1497330"/>
              <a:gd name="connsiteY4" fmla="*/ 1943100 h 2141220"/>
              <a:gd name="connsiteX5" fmla="*/ 1181100 w 1497330"/>
              <a:gd name="connsiteY5" fmla="*/ 1638300 h 2141220"/>
              <a:gd name="connsiteX6" fmla="*/ 1055370 w 1497330"/>
              <a:gd name="connsiteY6" fmla="*/ 1315879 h 2141220"/>
              <a:gd name="connsiteX7" fmla="*/ 456724 w 1497330"/>
              <a:gd name="connsiteY7" fmla="*/ 1538764 h 2141220"/>
              <a:gd name="connsiteX8" fmla="*/ 364331 w 1497330"/>
              <a:gd name="connsiteY8" fmla="*/ 1351121 h 2141220"/>
              <a:gd name="connsiteX9" fmla="*/ 965835 w 1497330"/>
              <a:gd name="connsiteY9" fmla="*/ 1101090 h 2141220"/>
              <a:gd name="connsiteX10" fmla="*/ 830580 w 1497330"/>
              <a:gd name="connsiteY10" fmla="*/ 807720 h 2141220"/>
              <a:gd name="connsiteX11" fmla="*/ 243364 w 1497330"/>
              <a:gd name="connsiteY11" fmla="*/ 1034891 h 2141220"/>
              <a:gd name="connsiteX12" fmla="*/ 159067 w 1497330"/>
              <a:gd name="connsiteY12" fmla="*/ 833438 h 2141220"/>
              <a:gd name="connsiteX13" fmla="*/ 755809 w 1497330"/>
              <a:gd name="connsiteY13" fmla="*/ 591979 h 2141220"/>
              <a:gd name="connsiteX14" fmla="*/ 685800 w 1497330"/>
              <a:gd name="connsiteY14" fmla="*/ 434340 h 2141220"/>
              <a:gd name="connsiteX15" fmla="*/ 140970 w 1497330"/>
              <a:gd name="connsiteY15" fmla="*/ 621506 h 2141220"/>
              <a:gd name="connsiteX16" fmla="*/ 0 w 1497330"/>
              <a:gd name="connsiteY16" fmla="*/ 304800 h 2141220"/>
              <a:gd name="connsiteX0" fmla="*/ 0 w 1497330"/>
              <a:gd name="connsiteY0" fmla="*/ 304800 h 2141220"/>
              <a:gd name="connsiteX1" fmla="*/ 762000 w 1497330"/>
              <a:gd name="connsiteY1" fmla="*/ 0 h 2141220"/>
              <a:gd name="connsiteX2" fmla="*/ 1497330 w 1497330"/>
              <a:gd name="connsiteY2" fmla="*/ 1764031 h 2141220"/>
              <a:gd name="connsiteX3" fmla="*/ 518160 w 1497330"/>
              <a:gd name="connsiteY3" fmla="*/ 2141220 h 2141220"/>
              <a:gd name="connsiteX4" fmla="*/ 434340 w 1497330"/>
              <a:gd name="connsiteY4" fmla="*/ 1943100 h 2141220"/>
              <a:gd name="connsiteX5" fmla="*/ 1176338 w 1497330"/>
              <a:gd name="connsiteY5" fmla="*/ 1628775 h 2141220"/>
              <a:gd name="connsiteX6" fmla="*/ 1055370 w 1497330"/>
              <a:gd name="connsiteY6" fmla="*/ 1315879 h 2141220"/>
              <a:gd name="connsiteX7" fmla="*/ 456724 w 1497330"/>
              <a:gd name="connsiteY7" fmla="*/ 1538764 h 2141220"/>
              <a:gd name="connsiteX8" fmla="*/ 364331 w 1497330"/>
              <a:gd name="connsiteY8" fmla="*/ 1351121 h 2141220"/>
              <a:gd name="connsiteX9" fmla="*/ 965835 w 1497330"/>
              <a:gd name="connsiteY9" fmla="*/ 1101090 h 2141220"/>
              <a:gd name="connsiteX10" fmla="*/ 830580 w 1497330"/>
              <a:gd name="connsiteY10" fmla="*/ 807720 h 2141220"/>
              <a:gd name="connsiteX11" fmla="*/ 243364 w 1497330"/>
              <a:gd name="connsiteY11" fmla="*/ 1034891 h 2141220"/>
              <a:gd name="connsiteX12" fmla="*/ 159067 w 1497330"/>
              <a:gd name="connsiteY12" fmla="*/ 833438 h 2141220"/>
              <a:gd name="connsiteX13" fmla="*/ 755809 w 1497330"/>
              <a:gd name="connsiteY13" fmla="*/ 591979 h 2141220"/>
              <a:gd name="connsiteX14" fmla="*/ 685800 w 1497330"/>
              <a:gd name="connsiteY14" fmla="*/ 434340 h 2141220"/>
              <a:gd name="connsiteX15" fmla="*/ 140970 w 1497330"/>
              <a:gd name="connsiteY15" fmla="*/ 621506 h 2141220"/>
              <a:gd name="connsiteX16" fmla="*/ 0 w 1497330"/>
              <a:gd name="connsiteY16" fmla="*/ 304800 h 2141220"/>
              <a:gd name="connsiteX0" fmla="*/ 0 w 1497330"/>
              <a:gd name="connsiteY0" fmla="*/ 304800 h 2141220"/>
              <a:gd name="connsiteX1" fmla="*/ 762000 w 1497330"/>
              <a:gd name="connsiteY1" fmla="*/ 0 h 2141220"/>
              <a:gd name="connsiteX2" fmla="*/ 1497330 w 1497330"/>
              <a:gd name="connsiteY2" fmla="*/ 1764031 h 2141220"/>
              <a:gd name="connsiteX3" fmla="*/ 518160 w 1497330"/>
              <a:gd name="connsiteY3" fmla="*/ 2141220 h 2141220"/>
              <a:gd name="connsiteX4" fmla="*/ 584358 w 1497330"/>
              <a:gd name="connsiteY4" fmla="*/ 1864519 h 2141220"/>
              <a:gd name="connsiteX5" fmla="*/ 1176338 w 1497330"/>
              <a:gd name="connsiteY5" fmla="*/ 1628775 h 2141220"/>
              <a:gd name="connsiteX6" fmla="*/ 1055370 w 1497330"/>
              <a:gd name="connsiteY6" fmla="*/ 1315879 h 2141220"/>
              <a:gd name="connsiteX7" fmla="*/ 456724 w 1497330"/>
              <a:gd name="connsiteY7" fmla="*/ 1538764 h 2141220"/>
              <a:gd name="connsiteX8" fmla="*/ 364331 w 1497330"/>
              <a:gd name="connsiteY8" fmla="*/ 1351121 h 2141220"/>
              <a:gd name="connsiteX9" fmla="*/ 965835 w 1497330"/>
              <a:gd name="connsiteY9" fmla="*/ 1101090 h 2141220"/>
              <a:gd name="connsiteX10" fmla="*/ 830580 w 1497330"/>
              <a:gd name="connsiteY10" fmla="*/ 807720 h 2141220"/>
              <a:gd name="connsiteX11" fmla="*/ 243364 w 1497330"/>
              <a:gd name="connsiteY11" fmla="*/ 1034891 h 2141220"/>
              <a:gd name="connsiteX12" fmla="*/ 159067 w 1497330"/>
              <a:gd name="connsiteY12" fmla="*/ 833438 h 2141220"/>
              <a:gd name="connsiteX13" fmla="*/ 755809 w 1497330"/>
              <a:gd name="connsiteY13" fmla="*/ 591979 h 2141220"/>
              <a:gd name="connsiteX14" fmla="*/ 685800 w 1497330"/>
              <a:gd name="connsiteY14" fmla="*/ 434340 h 2141220"/>
              <a:gd name="connsiteX15" fmla="*/ 140970 w 1497330"/>
              <a:gd name="connsiteY15" fmla="*/ 621506 h 2141220"/>
              <a:gd name="connsiteX16" fmla="*/ 0 w 1497330"/>
              <a:gd name="connsiteY16" fmla="*/ 304800 h 2141220"/>
              <a:gd name="connsiteX0" fmla="*/ 0 w 1497330"/>
              <a:gd name="connsiteY0" fmla="*/ 304800 h 2081689"/>
              <a:gd name="connsiteX1" fmla="*/ 762000 w 1497330"/>
              <a:gd name="connsiteY1" fmla="*/ 0 h 2081689"/>
              <a:gd name="connsiteX2" fmla="*/ 1497330 w 1497330"/>
              <a:gd name="connsiteY2" fmla="*/ 1764031 h 2081689"/>
              <a:gd name="connsiteX3" fmla="*/ 675323 w 1497330"/>
              <a:gd name="connsiteY3" fmla="*/ 2081689 h 2081689"/>
              <a:gd name="connsiteX4" fmla="*/ 584358 w 1497330"/>
              <a:gd name="connsiteY4" fmla="*/ 1864519 h 2081689"/>
              <a:gd name="connsiteX5" fmla="*/ 1176338 w 1497330"/>
              <a:gd name="connsiteY5" fmla="*/ 1628775 h 2081689"/>
              <a:gd name="connsiteX6" fmla="*/ 1055370 w 1497330"/>
              <a:gd name="connsiteY6" fmla="*/ 1315879 h 2081689"/>
              <a:gd name="connsiteX7" fmla="*/ 456724 w 1497330"/>
              <a:gd name="connsiteY7" fmla="*/ 1538764 h 2081689"/>
              <a:gd name="connsiteX8" fmla="*/ 364331 w 1497330"/>
              <a:gd name="connsiteY8" fmla="*/ 1351121 h 2081689"/>
              <a:gd name="connsiteX9" fmla="*/ 965835 w 1497330"/>
              <a:gd name="connsiteY9" fmla="*/ 1101090 h 2081689"/>
              <a:gd name="connsiteX10" fmla="*/ 830580 w 1497330"/>
              <a:gd name="connsiteY10" fmla="*/ 807720 h 2081689"/>
              <a:gd name="connsiteX11" fmla="*/ 243364 w 1497330"/>
              <a:gd name="connsiteY11" fmla="*/ 1034891 h 2081689"/>
              <a:gd name="connsiteX12" fmla="*/ 159067 w 1497330"/>
              <a:gd name="connsiteY12" fmla="*/ 833438 h 2081689"/>
              <a:gd name="connsiteX13" fmla="*/ 755809 w 1497330"/>
              <a:gd name="connsiteY13" fmla="*/ 591979 h 2081689"/>
              <a:gd name="connsiteX14" fmla="*/ 685800 w 1497330"/>
              <a:gd name="connsiteY14" fmla="*/ 434340 h 2081689"/>
              <a:gd name="connsiteX15" fmla="*/ 140970 w 1497330"/>
              <a:gd name="connsiteY15" fmla="*/ 621506 h 2081689"/>
              <a:gd name="connsiteX16" fmla="*/ 0 w 1497330"/>
              <a:gd name="connsiteY16" fmla="*/ 304800 h 208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97330" h="2081689">
                <a:moveTo>
                  <a:pt x="0" y="304800"/>
                </a:moveTo>
                <a:lnTo>
                  <a:pt x="762000" y="0"/>
                </a:lnTo>
                <a:lnTo>
                  <a:pt x="1497330" y="1764031"/>
                </a:lnTo>
                <a:lnTo>
                  <a:pt x="675323" y="2081689"/>
                </a:lnTo>
                <a:lnTo>
                  <a:pt x="584358" y="1864519"/>
                </a:lnTo>
                <a:lnTo>
                  <a:pt x="1176338" y="1628775"/>
                </a:lnTo>
                <a:lnTo>
                  <a:pt x="1055370" y="1315879"/>
                </a:lnTo>
                <a:lnTo>
                  <a:pt x="456724" y="1538764"/>
                </a:lnTo>
                <a:lnTo>
                  <a:pt x="364331" y="1351121"/>
                </a:lnTo>
                <a:lnTo>
                  <a:pt x="965835" y="1101090"/>
                </a:lnTo>
                <a:lnTo>
                  <a:pt x="830580" y="807720"/>
                </a:lnTo>
                <a:lnTo>
                  <a:pt x="243364" y="1034891"/>
                </a:lnTo>
                <a:lnTo>
                  <a:pt x="159067" y="833438"/>
                </a:lnTo>
                <a:lnTo>
                  <a:pt x="755809" y="591979"/>
                </a:lnTo>
                <a:lnTo>
                  <a:pt x="685800" y="434340"/>
                </a:lnTo>
                <a:lnTo>
                  <a:pt x="140970" y="621506"/>
                </a:lnTo>
                <a:lnTo>
                  <a:pt x="0" y="304800"/>
                </a:lnTo>
                <a:close/>
              </a:path>
            </a:pathLst>
          </a:custGeom>
          <a:solidFill>
            <a:srgbClr val="FE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304223" y="2554604"/>
            <a:ext cx="1498282" cy="2192655"/>
          </a:xfrm>
          <a:custGeom>
            <a:avLst/>
            <a:gdLst>
              <a:gd name="connsiteX0" fmla="*/ 807720 w 1455420"/>
              <a:gd name="connsiteY0" fmla="*/ 243840 h 2164080"/>
              <a:gd name="connsiteX1" fmla="*/ 236220 w 1455420"/>
              <a:gd name="connsiteY1" fmla="*/ 518160 h 2164080"/>
              <a:gd name="connsiteX2" fmla="*/ 335280 w 1455420"/>
              <a:gd name="connsiteY2" fmla="*/ 784860 h 2164080"/>
              <a:gd name="connsiteX3" fmla="*/ 960120 w 1455420"/>
              <a:gd name="connsiteY3" fmla="*/ 556260 h 2164080"/>
              <a:gd name="connsiteX4" fmla="*/ 1013460 w 1455420"/>
              <a:gd name="connsiteY4" fmla="*/ 762000 h 2164080"/>
              <a:gd name="connsiteX5" fmla="*/ 449580 w 1455420"/>
              <a:gd name="connsiteY5" fmla="*/ 998220 h 2164080"/>
              <a:gd name="connsiteX6" fmla="*/ 541020 w 1455420"/>
              <a:gd name="connsiteY6" fmla="*/ 1303020 h 2164080"/>
              <a:gd name="connsiteX7" fmla="*/ 1135380 w 1455420"/>
              <a:gd name="connsiteY7" fmla="*/ 1074420 h 2164080"/>
              <a:gd name="connsiteX8" fmla="*/ 1203960 w 1455420"/>
              <a:gd name="connsiteY8" fmla="*/ 1287780 h 2164080"/>
              <a:gd name="connsiteX9" fmla="*/ 624840 w 1455420"/>
              <a:gd name="connsiteY9" fmla="*/ 1501140 h 2164080"/>
              <a:gd name="connsiteX10" fmla="*/ 746760 w 1455420"/>
              <a:gd name="connsiteY10" fmla="*/ 1783080 h 2164080"/>
              <a:gd name="connsiteX11" fmla="*/ 1341120 w 1455420"/>
              <a:gd name="connsiteY11" fmla="*/ 1592580 h 2164080"/>
              <a:gd name="connsiteX12" fmla="*/ 1455420 w 1455420"/>
              <a:gd name="connsiteY12" fmla="*/ 1874520 h 2164080"/>
              <a:gd name="connsiteX13" fmla="*/ 647700 w 1455420"/>
              <a:gd name="connsiteY13" fmla="*/ 2164080 h 2164080"/>
              <a:gd name="connsiteX14" fmla="*/ 0 w 1455420"/>
              <a:gd name="connsiteY14" fmla="*/ 449580 h 2164080"/>
              <a:gd name="connsiteX15" fmla="*/ 541020 w 1455420"/>
              <a:gd name="connsiteY15" fmla="*/ 152400 h 2164080"/>
              <a:gd name="connsiteX16" fmla="*/ 579120 w 1455420"/>
              <a:gd name="connsiteY16" fmla="*/ 68580 h 2164080"/>
              <a:gd name="connsiteX17" fmla="*/ 579120 w 1455420"/>
              <a:gd name="connsiteY17" fmla="*/ 68580 h 2164080"/>
              <a:gd name="connsiteX18" fmla="*/ 693420 w 1455420"/>
              <a:gd name="connsiteY18" fmla="*/ 0 h 2164080"/>
              <a:gd name="connsiteX19" fmla="*/ 807720 w 1455420"/>
              <a:gd name="connsiteY19" fmla="*/ 243840 h 2164080"/>
              <a:gd name="connsiteX0" fmla="*/ 807720 w 1455420"/>
              <a:gd name="connsiteY0" fmla="*/ 243840 h 2164080"/>
              <a:gd name="connsiteX1" fmla="*/ 236220 w 1455420"/>
              <a:gd name="connsiteY1" fmla="*/ 518160 h 2164080"/>
              <a:gd name="connsiteX2" fmla="*/ 335280 w 1455420"/>
              <a:gd name="connsiteY2" fmla="*/ 784860 h 2164080"/>
              <a:gd name="connsiteX3" fmla="*/ 960120 w 1455420"/>
              <a:gd name="connsiteY3" fmla="*/ 556260 h 2164080"/>
              <a:gd name="connsiteX4" fmla="*/ 1013460 w 1455420"/>
              <a:gd name="connsiteY4" fmla="*/ 762000 h 2164080"/>
              <a:gd name="connsiteX5" fmla="*/ 449580 w 1455420"/>
              <a:gd name="connsiteY5" fmla="*/ 998220 h 2164080"/>
              <a:gd name="connsiteX6" fmla="*/ 541020 w 1455420"/>
              <a:gd name="connsiteY6" fmla="*/ 1303020 h 2164080"/>
              <a:gd name="connsiteX7" fmla="*/ 1149667 w 1455420"/>
              <a:gd name="connsiteY7" fmla="*/ 1069657 h 2164080"/>
              <a:gd name="connsiteX8" fmla="*/ 1203960 w 1455420"/>
              <a:gd name="connsiteY8" fmla="*/ 1287780 h 2164080"/>
              <a:gd name="connsiteX9" fmla="*/ 624840 w 1455420"/>
              <a:gd name="connsiteY9" fmla="*/ 1501140 h 2164080"/>
              <a:gd name="connsiteX10" fmla="*/ 746760 w 1455420"/>
              <a:gd name="connsiteY10" fmla="*/ 1783080 h 2164080"/>
              <a:gd name="connsiteX11" fmla="*/ 1341120 w 1455420"/>
              <a:gd name="connsiteY11" fmla="*/ 1592580 h 2164080"/>
              <a:gd name="connsiteX12" fmla="*/ 1455420 w 1455420"/>
              <a:gd name="connsiteY12" fmla="*/ 1874520 h 2164080"/>
              <a:gd name="connsiteX13" fmla="*/ 647700 w 1455420"/>
              <a:gd name="connsiteY13" fmla="*/ 2164080 h 2164080"/>
              <a:gd name="connsiteX14" fmla="*/ 0 w 1455420"/>
              <a:gd name="connsiteY14" fmla="*/ 449580 h 2164080"/>
              <a:gd name="connsiteX15" fmla="*/ 541020 w 1455420"/>
              <a:gd name="connsiteY15" fmla="*/ 152400 h 2164080"/>
              <a:gd name="connsiteX16" fmla="*/ 579120 w 1455420"/>
              <a:gd name="connsiteY16" fmla="*/ 68580 h 2164080"/>
              <a:gd name="connsiteX17" fmla="*/ 579120 w 1455420"/>
              <a:gd name="connsiteY17" fmla="*/ 68580 h 2164080"/>
              <a:gd name="connsiteX18" fmla="*/ 693420 w 1455420"/>
              <a:gd name="connsiteY18" fmla="*/ 0 h 2164080"/>
              <a:gd name="connsiteX19" fmla="*/ 807720 w 1455420"/>
              <a:gd name="connsiteY19" fmla="*/ 243840 h 2164080"/>
              <a:gd name="connsiteX0" fmla="*/ 807720 w 1455420"/>
              <a:gd name="connsiteY0" fmla="*/ 243840 h 2164080"/>
              <a:gd name="connsiteX1" fmla="*/ 236220 w 1455420"/>
              <a:gd name="connsiteY1" fmla="*/ 518160 h 2164080"/>
              <a:gd name="connsiteX2" fmla="*/ 335280 w 1455420"/>
              <a:gd name="connsiteY2" fmla="*/ 784860 h 2164080"/>
              <a:gd name="connsiteX3" fmla="*/ 960120 w 1455420"/>
              <a:gd name="connsiteY3" fmla="*/ 556260 h 2164080"/>
              <a:gd name="connsiteX4" fmla="*/ 1013460 w 1455420"/>
              <a:gd name="connsiteY4" fmla="*/ 762000 h 2164080"/>
              <a:gd name="connsiteX5" fmla="*/ 449580 w 1455420"/>
              <a:gd name="connsiteY5" fmla="*/ 998220 h 2164080"/>
              <a:gd name="connsiteX6" fmla="*/ 541020 w 1455420"/>
              <a:gd name="connsiteY6" fmla="*/ 1303020 h 2164080"/>
              <a:gd name="connsiteX7" fmla="*/ 1149667 w 1455420"/>
              <a:gd name="connsiteY7" fmla="*/ 1069657 h 2164080"/>
              <a:gd name="connsiteX8" fmla="*/ 1234916 w 1455420"/>
              <a:gd name="connsiteY8" fmla="*/ 1268730 h 2164080"/>
              <a:gd name="connsiteX9" fmla="*/ 624840 w 1455420"/>
              <a:gd name="connsiteY9" fmla="*/ 1501140 h 2164080"/>
              <a:gd name="connsiteX10" fmla="*/ 746760 w 1455420"/>
              <a:gd name="connsiteY10" fmla="*/ 1783080 h 2164080"/>
              <a:gd name="connsiteX11" fmla="*/ 1341120 w 1455420"/>
              <a:gd name="connsiteY11" fmla="*/ 1592580 h 2164080"/>
              <a:gd name="connsiteX12" fmla="*/ 1455420 w 1455420"/>
              <a:gd name="connsiteY12" fmla="*/ 1874520 h 2164080"/>
              <a:gd name="connsiteX13" fmla="*/ 647700 w 1455420"/>
              <a:gd name="connsiteY13" fmla="*/ 2164080 h 2164080"/>
              <a:gd name="connsiteX14" fmla="*/ 0 w 1455420"/>
              <a:gd name="connsiteY14" fmla="*/ 449580 h 2164080"/>
              <a:gd name="connsiteX15" fmla="*/ 541020 w 1455420"/>
              <a:gd name="connsiteY15" fmla="*/ 152400 h 2164080"/>
              <a:gd name="connsiteX16" fmla="*/ 579120 w 1455420"/>
              <a:gd name="connsiteY16" fmla="*/ 68580 h 2164080"/>
              <a:gd name="connsiteX17" fmla="*/ 579120 w 1455420"/>
              <a:gd name="connsiteY17" fmla="*/ 68580 h 2164080"/>
              <a:gd name="connsiteX18" fmla="*/ 693420 w 1455420"/>
              <a:gd name="connsiteY18" fmla="*/ 0 h 2164080"/>
              <a:gd name="connsiteX19" fmla="*/ 807720 w 1455420"/>
              <a:gd name="connsiteY19" fmla="*/ 243840 h 2164080"/>
              <a:gd name="connsiteX0" fmla="*/ 807720 w 1455420"/>
              <a:gd name="connsiteY0" fmla="*/ 243840 h 2164080"/>
              <a:gd name="connsiteX1" fmla="*/ 236220 w 1455420"/>
              <a:gd name="connsiteY1" fmla="*/ 518160 h 2164080"/>
              <a:gd name="connsiteX2" fmla="*/ 335280 w 1455420"/>
              <a:gd name="connsiteY2" fmla="*/ 784860 h 2164080"/>
              <a:gd name="connsiteX3" fmla="*/ 960120 w 1455420"/>
              <a:gd name="connsiteY3" fmla="*/ 556260 h 2164080"/>
              <a:gd name="connsiteX4" fmla="*/ 1013460 w 1455420"/>
              <a:gd name="connsiteY4" fmla="*/ 762000 h 2164080"/>
              <a:gd name="connsiteX5" fmla="*/ 449580 w 1455420"/>
              <a:gd name="connsiteY5" fmla="*/ 998220 h 2164080"/>
              <a:gd name="connsiteX6" fmla="*/ 541020 w 1455420"/>
              <a:gd name="connsiteY6" fmla="*/ 1303020 h 2164080"/>
              <a:gd name="connsiteX7" fmla="*/ 1149667 w 1455420"/>
              <a:gd name="connsiteY7" fmla="*/ 1069657 h 2164080"/>
              <a:gd name="connsiteX8" fmla="*/ 1234916 w 1455420"/>
              <a:gd name="connsiteY8" fmla="*/ 1278255 h 2164080"/>
              <a:gd name="connsiteX9" fmla="*/ 624840 w 1455420"/>
              <a:gd name="connsiteY9" fmla="*/ 1501140 h 2164080"/>
              <a:gd name="connsiteX10" fmla="*/ 746760 w 1455420"/>
              <a:gd name="connsiteY10" fmla="*/ 1783080 h 2164080"/>
              <a:gd name="connsiteX11" fmla="*/ 1341120 w 1455420"/>
              <a:gd name="connsiteY11" fmla="*/ 1592580 h 2164080"/>
              <a:gd name="connsiteX12" fmla="*/ 1455420 w 1455420"/>
              <a:gd name="connsiteY12" fmla="*/ 1874520 h 2164080"/>
              <a:gd name="connsiteX13" fmla="*/ 647700 w 1455420"/>
              <a:gd name="connsiteY13" fmla="*/ 2164080 h 2164080"/>
              <a:gd name="connsiteX14" fmla="*/ 0 w 1455420"/>
              <a:gd name="connsiteY14" fmla="*/ 449580 h 2164080"/>
              <a:gd name="connsiteX15" fmla="*/ 541020 w 1455420"/>
              <a:gd name="connsiteY15" fmla="*/ 152400 h 2164080"/>
              <a:gd name="connsiteX16" fmla="*/ 579120 w 1455420"/>
              <a:gd name="connsiteY16" fmla="*/ 68580 h 2164080"/>
              <a:gd name="connsiteX17" fmla="*/ 579120 w 1455420"/>
              <a:gd name="connsiteY17" fmla="*/ 68580 h 2164080"/>
              <a:gd name="connsiteX18" fmla="*/ 693420 w 1455420"/>
              <a:gd name="connsiteY18" fmla="*/ 0 h 2164080"/>
              <a:gd name="connsiteX19" fmla="*/ 807720 w 1455420"/>
              <a:gd name="connsiteY19" fmla="*/ 243840 h 2164080"/>
              <a:gd name="connsiteX0" fmla="*/ 807720 w 1455420"/>
              <a:gd name="connsiteY0" fmla="*/ 243840 h 2164080"/>
              <a:gd name="connsiteX1" fmla="*/ 236220 w 1455420"/>
              <a:gd name="connsiteY1" fmla="*/ 518160 h 2164080"/>
              <a:gd name="connsiteX2" fmla="*/ 335280 w 1455420"/>
              <a:gd name="connsiteY2" fmla="*/ 784860 h 2164080"/>
              <a:gd name="connsiteX3" fmla="*/ 960120 w 1455420"/>
              <a:gd name="connsiteY3" fmla="*/ 556260 h 2164080"/>
              <a:gd name="connsiteX4" fmla="*/ 1013460 w 1455420"/>
              <a:gd name="connsiteY4" fmla="*/ 762000 h 2164080"/>
              <a:gd name="connsiteX5" fmla="*/ 449580 w 1455420"/>
              <a:gd name="connsiteY5" fmla="*/ 998220 h 2164080"/>
              <a:gd name="connsiteX6" fmla="*/ 541020 w 1455420"/>
              <a:gd name="connsiteY6" fmla="*/ 1303020 h 2164080"/>
              <a:gd name="connsiteX7" fmla="*/ 1149667 w 1455420"/>
              <a:gd name="connsiteY7" fmla="*/ 1069657 h 2164080"/>
              <a:gd name="connsiteX8" fmla="*/ 1234916 w 1455420"/>
              <a:gd name="connsiteY8" fmla="*/ 1278255 h 2164080"/>
              <a:gd name="connsiteX9" fmla="*/ 634365 w 1455420"/>
              <a:gd name="connsiteY9" fmla="*/ 1515428 h 2164080"/>
              <a:gd name="connsiteX10" fmla="*/ 746760 w 1455420"/>
              <a:gd name="connsiteY10" fmla="*/ 1783080 h 2164080"/>
              <a:gd name="connsiteX11" fmla="*/ 1341120 w 1455420"/>
              <a:gd name="connsiteY11" fmla="*/ 1592580 h 2164080"/>
              <a:gd name="connsiteX12" fmla="*/ 1455420 w 1455420"/>
              <a:gd name="connsiteY12" fmla="*/ 1874520 h 2164080"/>
              <a:gd name="connsiteX13" fmla="*/ 647700 w 1455420"/>
              <a:gd name="connsiteY13" fmla="*/ 2164080 h 2164080"/>
              <a:gd name="connsiteX14" fmla="*/ 0 w 1455420"/>
              <a:gd name="connsiteY14" fmla="*/ 449580 h 2164080"/>
              <a:gd name="connsiteX15" fmla="*/ 541020 w 1455420"/>
              <a:gd name="connsiteY15" fmla="*/ 152400 h 2164080"/>
              <a:gd name="connsiteX16" fmla="*/ 579120 w 1455420"/>
              <a:gd name="connsiteY16" fmla="*/ 68580 h 2164080"/>
              <a:gd name="connsiteX17" fmla="*/ 579120 w 1455420"/>
              <a:gd name="connsiteY17" fmla="*/ 68580 h 2164080"/>
              <a:gd name="connsiteX18" fmla="*/ 693420 w 1455420"/>
              <a:gd name="connsiteY18" fmla="*/ 0 h 2164080"/>
              <a:gd name="connsiteX19" fmla="*/ 807720 w 1455420"/>
              <a:gd name="connsiteY19" fmla="*/ 243840 h 2164080"/>
              <a:gd name="connsiteX0" fmla="*/ 807720 w 1455420"/>
              <a:gd name="connsiteY0" fmla="*/ 243840 h 2164080"/>
              <a:gd name="connsiteX1" fmla="*/ 236220 w 1455420"/>
              <a:gd name="connsiteY1" fmla="*/ 518160 h 2164080"/>
              <a:gd name="connsiteX2" fmla="*/ 335280 w 1455420"/>
              <a:gd name="connsiteY2" fmla="*/ 784860 h 2164080"/>
              <a:gd name="connsiteX3" fmla="*/ 960120 w 1455420"/>
              <a:gd name="connsiteY3" fmla="*/ 556260 h 2164080"/>
              <a:gd name="connsiteX4" fmla="*/ 1013460 w 1455420"/>
              <a:gd name="connsiteY4" fmla="*/ 762000 h 2164080"/>
              <a:gd name="connsiteX5" fmla="*/ 449580 w 1455420"/>
              <a:gd name="connsiteY5" fmla="*/ 998220 h 2164080"/>
              <a:gd name="connsiteX6" fmla="*/ 541020 w 1455420"/>
              <a:gd name="connsiteY6" fmla="*/ 1303020 h 2164080"/>
              <a:gd name="connsiteX7" fmla="*/ 1149667 w 1455420"/>
              <a:gd name="connsiteY7" fmla="*/ 1069657 h 2164080"/>
              <a:gd name="connsiteX8" fmla="*/ 1234916 w 1455420"/>
              <a:gd name="connsiteY8" fmla="*/ 1278255 h 2164080"/>
              <a:gd name="connsiteX9" fmla="*/ 634365 w 1455420"/>
              <a:gd name="connsiteY9" fmla="*/ 1515428 h 2164080"/>
              <a:gd name="connsiteX10" fmla="*/ 746760 w 1455420"/>
              <a:gd name="connsiteY10" fmla="*/ 1783080 h 2164080"/>
              <a:gd name="connsiteX11" fmla="*/ 1362551 w 1455420"/>
              <a:gd name="connsiteY11" fmla="*/ 1590199 h 2164080"/>
              <a:gd name="connsiteX12" fmla="*/ 1455420 w 1455420"/>
              <a:gd name="connsiteY12" fmla="*/ 1874520 h 2164080"/>
              <a:gd name="connsiteX13" fmla="*/ 647700 w 1455420"/>
              <a:gd name="connsiteY13" fmla="*/ 2164080 h 2164080"/>
              <a:gd name="connsiteX14" fmla="*/ 0 w 1455420"/>
              <a:gd name="connsiteY14" fmla="*/ 449580 h 2164080"/>
              <a:gd name="connsiteX15" fmla="*/ 541020 w 1455420"/>
              <a:gd name="connsiteY15" fmla="*/ 152400 h 2164080"/>
              <a:gd name="connsiteX16" fmla="*/ 579120 w 1455420"/>
              <a:gd name="connsiteY16" fmla="*/ 68580 h 2164080"/>
              <a:gd name="connsiteX17" fmla="*/ 579120 w 1455420"/>
              <a:gd name="connsiteY17" fmla="*/ 68580 h 2164080"/>
              <a:gd name="connsiteX18" fmla="*/ 693420 w 1455420"/>
              <a:gd name="connsiteY18" fmla="*/ 0 h 2164080"/>
              <a:gd name="connsiteX19" fmla="*/ 807720 w 1455420"/>
              <a:gd name="connsiteY19" fmla="*/ 243840 h 2164080"/>
              <a:gd name="connsiteX0" fmla="*/ 807720 w 1464945"/>
              <a:gd name="connsiteY0" fmla="*/ 243840 h 2164080"/>
              <a:gd name="connsiteX1" fmla="*/ 236220 w 1464945"/>
              <a:gd name="connsiteY1" fmla="*/ 518160 h 2164080"/>
              <a:gd name="connsiteX2" fmla="*/ 335280 w 1464945"/>
              <a:gd name="connsiteY2" fmla="*/ 784860 h 2164080"/>
              <a:gd name="connsiteX3" fmla="*/ 960120 w 1464945"/>
              <a:gd name="connsiteY3" fmla="*/ 556260 h 2164080"/>
              <a:gd name="connsiteX4" fmla="*/ 1013460 w 1464945"/>
              <a:gd name="connsiteY4" fmla="*/ 762000 h 2164080"/>
              <a:gd name="connsiteX5" fmla="*/ 449580 w 1464945"/>
              <a:gd name="connsiteY5" fmla="*/ 998220 h 2164080"/>
              <a:gd name="connsiteX6" fmla="*/ 541020 w 1464945"/>
              <a:gd name="connsiteY6" fmla="*/ 1303020 h 2164080"/>
              <a:gd name="connsiteX7" fmla="*/ 1149667 w 1464945"/>
              <a:gd name="connsiteY7" fmla="*/ 1069657 h 2164080"/>
              <a:gd name="connsiteX8" fmla="*/ 1234916 w 1464945"/>
              <a:gd name="connsiteY8" fmla="*/ 1278255 h 2164080"/>
              <a:gd name="connsiteX9" fmla="*/ 634365 w 1464945"/>
              <a:gd name="connsiteY9" fmla="*/ 1515428 h 2164080"/>
              <a:gd name="connsiteX10" fmla="*/ 746760 w 1464945"/>
              <a:gd name="connsiteY10" fmla="*/ 1783080 h 2164080"/>
              <a:gd name="connsiteX11" fmla="*/ 1362551 w 1464945"/>
              <a:gd name="connsiteY11" fmla="*/ 1590199 h 2164080"/>
              <a:gd name="connsiteX12" fmla="*/ 1464945 w 1464945"/>
              <a:gd name="connsiteY12" fmla="*/ 1869757 h 2164080"/>
              <a:gd name="connsiteX13" fmla="*/ 647700 w 1464945"/>
              <a:gd name="connsiteY13" fmla="*/ 2164080 h 2164080"/>
              <a:gd name="connsiteX14" fmla="*/ 0 w 1464945"/>
              <a:gd name="connsiteY14" fmla="*/ 449580 h 2164080"/>
              <a:gd name="connsiteX15" fmla="*/ 541020 w 1464945"/>
              <a:gd name="connsiteY15" fmla="*/ 152400 h 2164080"/>
              <a:gd name="connsiteX16" fmla="*/ 579120 w 1464945"/>
              <a:gd name="connsiteY16" fmla="*/ 68580 h 2164080"/>
              <a:gd name="connsiteX17" fmla="*/ 579120 w 1464945"/>
              <a:gd name="connsiteY17" fmla="*/ 68580 h 2164080"/>
              <a:gd name="connsiteX18" fmla="*/ 693420 w 1464945"/>
              <a:gd name="connsiteY18" fmla="*/ 0 h 2164080"/>
              <a:gd name="connsiteX19" fmla="*/ 807720 w 1464945"/>
              <a:gd name="connsiteY19" fmla="*/ 243840 h 2164080"/>
              <a:gd name="connsiteX0" fmla="*/ 807720 w 1464945"/>
              <a:gd name="connsiteY0" fmla="*/ 243840 h 2164080"/>
              <a:gd name="connsiteX1" fmla="*/ 236220 w 1464945"/>
              <a:gd name="connsiteY1" fmla="*/ 518160 h 2164080"/>
              <a:gd name="connsiteX2" fmla="*/ 335280 w 1464945"/>
              <a:gd name="connsiteY2" fmla="*/ 784860 h 2164080"/>
              <a:gd name="connsiteX3" fmla="*/ 960120 w 1464945"/>
              <a:gd name="connsiteY3" fmla="*/ 556260 h 2164080"/>
              <a:gd name="connsiteX4" fmla="*/ 1013460 w 1464945"/>
              <a:gd name="connsiteY4" fmla="*/ 762000 h 2164080"/>
              <a:gd name="connsiteX5" fmla="*/ 428148 w 1464945"/>
              <a:gd name="connsiteY5" fmla="*/ 1010127 h 2164080"/>
              <a:gd name="connsiteX6" fmla="*/ 541020 w 1464945"/>
              <a:gd name="connsiteY6" fmla="*/ 1303020 h 2164080"/>
              <a:gd name="connsiteX7" fmla="*/ 1149667 w 1464945"/>
              <a:gd name="connsiteY7" fmla="*/ 1069657 h 2164080"/>
              <a:gd name="connsiteX8" fmla="*/ 1234916 w 1464945"/>
              <a:gd name="connsiteY8" fmla="*/ 1278255 h 2164080"/>
              <a:gd name="connsiteX9" fmla="*/ 634365 w 1464945"/>
              <a:gd name="connsiteY9" fmla="*/ 1515428 h 2164080"/>
              <a:gd name="connsiteX10" fmla="*/ 746760 w 1464945"/>
              <a:gd name="connsiteY10" fmla="*/ 1783080 h 2164080"/>
              <a:gd name="connsiteX11" fmla="*/ 1362551 w 1464945"/>
              <a:gd name="connsiteY11" fmla="*/ 1590199 h 2164080"/>
              <a:gd name="connsiteX12" fmla="*/ 1464945 w 1464945"/>
              <a:gd name="connsiteY12" fmla="*/ 1869757 h 2164080"/>
              <a:gd name="connsiteX13" fmla="*/ 647700 w 1464945"/>
              <a:gd name="connsiteY13" fmla="*/ 2164080 h 2164080"/>
              <a:gd name="connsiteX14" fmla="*/ 0 w 1464945"/>
              <a:gd name="connsiteY14" fmla="*/ 449580 h 2164080"/>
              <a:gd name="connsiteX15" fmla="*/ 541020 w 1464945"/>
              <a:gd name="connsiteY15" fmla="*/ 152400 h 2164080"/>
              <a:gd name="connsiteX16" fmla="*/ 579120 w 1464945"/>
              <a:gd name="connsiteY16" fmla="*/ 68580 h 2164080"/>
              <a:gd name="connsiteX17" fmla="*/ 579120 w 1464945"/>
              <a:gd name="connsiteY17" fmla="*/ 68580 h 2164080"/>
              <a:gd name="connsiteX18" fmla="*/ 693420 w 1464945"/>
              <a:gd name="connsiteY18" fmla="*/ 0 h 2164080"/>
              <a:gd name="connsiteX19" fmla="*/ 807720 w 1464945"/>
              <a:gd name="connsiteY19" fmla="*/ 243840 h 2164080"/>
              <a:gd name="connsiteX0" fmla="*/ 807720 w 1464945"/>
              <a:gd name="connsiteY0" fmla="*/ 243840 h 2164080"/>
              <a:gd name="connsiteX1" fmla="*/ 236220 w 1464945"/>
              <a:gd name="connsiteY1" fmla="*/ 518160 h 2164080"/>
              <a:gd name="connsiteX2" fmla="*/ 335280 w 1464945"/>
              <a:gd name="connsiteY2" fmla="*/ 784860 h 2164080"/>
              <a:gd name="connsiteX3" fmla="*/ 960120 w 1464945"/>
              <a:gd name="connsiteY3" fmla="*/ 556260 h 2164080"/>
              <a:gd name="connsiteX4" fmla="*/ 1013460 w 1464945"/>
              <a:gd name="connsiteY4" fmla="*/ 762000 h 2164080"/>
              <a:gd name="connsiteX5" fmla="*/ 428148 w 1464945"/>
              <a:gd name="connsiteY5" fmla="*/ 1010127 h 2164080"/>
              <a:gd name="connsiteX6" fmla="*/ 541020 w 1464945"/>
              <a:gd name="connsiteY6" fmla="*/ 1314927 h 2164080"/>
              <a:gd name="connsiteX7" fmla="*/ 1149667 w 1464945"/>
              <a:gd name="connsiteY7" fmla="*/ 1069657 h 2164080"/>
              <a:gd name="connsiteX8" fmla="*/ 1234916 w 1464945"/>
              <a:gd name="connsiteY8" fmla="*/ 1278255 h 2164080"/>
              <a:gd name="connsiteX9" fmla="*/ 634365 w 1464945"/>
              <a:gd name="connsiteY9" fmla="*/ 1515428 h 2164080"/>
              <a:gd name="connsiteX10" fmla="*/ 746760 w 1464945"/>
              <a:gd name="connsiteY10" fmla="*/ 1783080 h 2164080"/>
              <a:gd name="connsiteX11" fmla="*/ 1362551 w 1464945"/>
              <a:gd name="connsiteY11" fmla="*/ 1590199 h 2164080"/>
              <a:gd name="connsiteX12" fmla="*/ 1464945 w 1464945"/>
              <a:gd name="connsiteY12" fmla="*/ 1869757 h 2164080"/>
              <a:gd name="connsiteX13" fmla="*/ 647700 w 1464945"/>
              <a:gd name="connsiteY13" fmla="*/ 2164080 h 2164080"/>
              <a:gd name="connsiteX14" fmla="*/ 0 w 1464945"/>
              <a:gd name="connsiteY14" fmla="*/ 449580 h 2164080"/>
              <a:gd name="connsiteX15" fmla="*/ 541020 w 1464945"/>
              <a:gd name="connsiteY15" fmla="*/ 152400 h 2164080"/>
              <a:gd name="connsiteX16" fmla="*/ 579120 w 1464945"/>
              <a:gd name="connsiteY16" fmla="*/ 68580 h 2164080"/>
              <a:gd name="connsiteX17" fmla="*/ 579120 w 1464945"/>
              <a:gd name="connsiteY17" fmla="*/ 68580 h 2164080"/>
              <a:gd name="connsiteX18" fmla="*/ 693420 w 1464945"/>
              <a:gd name="connsiteY18" fmla="*/ 0 h 2164080"/>
              <a:gd name="connsiteX19" fmla="*/ 807720 w 1464945"/>
              <a:gd name="connsiteY19" fmla="*/ 243840 h 2164080"/>
              <a:gd name="connsiteX0" fmla="*/ 807720 w 1464945"/>
              <a:gd name="connsiteY0" fmla="*/ 243840 h 2164080"/>
              <a:gd name="connsiteX1" fmla="*/ 236220 w 1464945"/>
              <a:gd name="connsiteY1" fmla="*/ 518160 h 2164080"/>
              <a:gd name="connsiteX2" fmla="*/ 335280 w 1464945"/>
              <a:gd name="connsiteY2" fmla="*/ 784860 h 2164080"/>
              <a:gd name="connsiteX3" fmla="*/ 960120 w 1464945"/>
              <a:gd name="connsiteY3" fmla="*/ 556260 h 2164080"/>
              <a:gd name="connsiteX4" fmla="*/ 1042035 w 1464945"/>
              <a:gd name="connsiteY4" fmla="*/ 752475 h 2164080"/>
              <a:gd name="connsiteX5" fmla="*/ 428148 w 1464945"/>
              <a:gd name="connsiteY5" fmla="*/ 1010127 h 2164080"/>
              <a:gd name="connsiteX6" fmla="*/ 541020 w 1464945"/>
              <a:gd name="connsiteY6" fmla="*/ 1314927 h 2164080"/>
              <a:gd name="connsiteX7" fmla="*/ 1149667 w 1464945"/>
              <a:gd name="connsiteY7" fmla="*/ 1069657 h 2164080"/>
              <a:gd name="connsiteX8" fmla="*/ 1234916 w 1464945"/>
              <a:gd name="connsiteY8" fmla="*/ 1278255 h 2164080"/>
              <a:gd name="connsiteX9" fmla="*/ 634365 w 1464945"/>
              <a:gd name="connsiteY9" fmla="*/ 1515428 h 2164080"/>
              <a:gd name="connsiteX10" fmla="*/ 746760 w 1464945"/>
              <a:gd name="connsiteY10" fmla="*/ 1783080 h 2164080"/>
              <a:gd name="connsiteX11" fmla="*/ 1362551 w 1464945"/>
              <a:gd name="connsiteY11" fmla="*/ 1590199 h 2164080"/>
              <a:gd name="connsiteX12" fmla="*/ 1464945 w 1464945"/>
              <a:gd name="connsiteY12" fmla="*/ 1869757 h 2164080"/>
              <a:gd name="connsiteX13" fmla="*/ 647700 w 1464945"/>
              <a:gd name="connsiteY13" fmla="*/ 2164080 h 2164080"/>
              <a:gd name="connsiteX14" fmla="*/ 0 w 1464945"/>
              <a:gd name="connsiteY14" fmla="*/ 449580 h 2164080"/>
              <a:gd name="connsiteX15" fmla="*/ 541020 w 1464945"/>
              <a:gd name="connsiteY15" fmla="*/ 152400 h 2164080"/>
              <a:gd name="connsiteX16" fmla="*/ 579120 w 1464945"/>
              <a:gd name="connsiteY16" fmla="*/ 68580 h 2164080"/>
              <a:gd name="connsiteX17" fmla="*/ 579120 w 1464945"/>
              <a:gd name="connsiteY17" fmla="*/ 68580 h 2164080"/>
              <a:gd name="connsiteX18" fmla="*/ 693420 w 1464945"/>
              <a:gd name="connsiteY18" fmla="*/ 0 h 2164080"/>
              <a:gd name="connsiteX19" fmla="*/ 807720 w 1464945"/>
              <a:gd name="connsiteY19" fmla="*/ 243840 h 2164080"/>
              <a:gd name="connsiteX0" fmla="*/ 807720 w 1464945"/>
              <a:gd name="connsiteY0" fmla="*/ 243840 h 2164080"/>
              <a:gd name="connsiteX1" fmla="*/ 236220 w 1464945"/>
              <a:gd name="connsiteY1" fmla="*/ 518160 h 2164080"/>
              <a:gd name="connsiteX2" fmla="*/ 335280 w 1464945"/>
              <a:gd name="connsiteY2" fmla="*/ 799147 h 2164080"/>
              <a:gd name="connsiteX3" fmla="*/ 960120 w 1464945"/>
              <a:gd name="connsiteY3" fmla="*/ 556260 h 2164080"/>
              <a:gd name="connsiteX4" fmla="*/ 1042035 w 1464945"/>
              <a:gd name="connsiteY4" fmla="*/ 752475 h 2164080"/>
              <a:gd name="connsiteX5" fmla="*/ 428148 w 1464945"/>
              <a:gd name="connsiteY5" fmla="*/ 1010127 h 2164080"/>
              <a:gd name="connsiteX6" fmla="*/ 541020 w 1464945"/>
              <a:gd name="connsiteY6" fmla="*/ 1314927 h 2164080"/>
              <a:gd name="connsiteX7" fmla="*/ 1149667 w 1464945"/>
              <a:gd name="connsiteY7" fmla="*/ 1069657 h 2164080"/>
              <a:gd name="connsiteX8" fmla="*/ 1234916 w 1464945"/>
              <a:gd name="connsiteY8" fmla="*/ 1278255 h 2164080"/>
              <a:gd name="connsiteX9" fmla="*/ 634365 w 1464945"/>
              <a:gd name="connsiteY9" fmla="*/ 1515428 h 2164080"/>
              <a:gd name="connsiteX10" fmla="*/ 746760 w 1464945"/>
              <a:gd name="connsiteY10" fmla="*/ 1783080 h 2164080"/>
              <a:gd name="connsiteX11" fmla="*/ 1362551 w 1464945"/>
              <a:gd name="connsiteY11" fmla="*/ 1590199 h 2164080"/>
              <a:gd name="connsiteX12" fmla="*/ 1464945 w 1464945"/>
              <a:gd name="connsiteY12" fmla="*/ 1869757 h 2164080"/>
              <a:gd name="connsiteX13" fmla="*/ 647700 w 1464945"/>
              <a:gd name="connsiteY13" fmla="*/ 2164080 h 2164080"/>
              <a:gd name="connsiteX14" fmla="*/ 0 w 1464945"/>
              <a:gd name="connsiteY14" fmla="*/ 449580 h 2164080"/>
              <a:gd name="connsiteX15" fmla="*/ 541020 w 1464945"/>
              <a:gd name="connsiteY15" fmla="*/ 152400 h 2164080"/>
              <a:gd name="connsiteX16" fmla="*/ 579120 w 1464945"/>
              <a:gd name="connsiteY16" fmla="*/ 68580 h 2164080"/>
              <a:gd name="connsiteX17" fmla="*/ 579120 w 1464945"/>
              <a:gd name="connsiteY17" fmla="*/ 68580 h 2164080"/>
              <a:gd name="connsiteX18" fmla="*/ 693420 w 1464945"/>
              <a:gd name="connsiteY18" fmla="*/ 0 h 2164080"/>
              <a:gd name="connsiteX19" fmla="*/ 807720 w 1464945"/>
              <a:gd name="connsiteY19" fmla="*/ 243840 h 2164080"/>
              <a:gd name="connsiteX0" fmla="*/ 807720 w 1464945"/>
              <a:gd name="connsiteY0" fmla="*/ 243840 h 2164080"/>
              <a:gd name="connsiteX1" fmla="*/ 639128 w 1464945"/>
              <a:gd name="connsiteY1" fmla="*/ 310039 h 2164080"/>
              <a:gd name="connsiteX2" fmla="*/ 236220 w 1464945"/>
              <a:gd name="connsiteY2" fmla="*/ 518160 h 2164080"/>
              <a:gd name="connsiteX3" fmla="*/ 335280 w 1464945"/>
              <a:gd name="connsiteY3" fmla="*/ 799147 h 2164080"/>
              <a:gd name="connsiteX4" fmla="*/ 960120 w 1464945"/>
              <a:gd name="connsiteY4" fmla="*/ 556260 h 2164080"/>
              <a:gd name="connsiteX5" fmla="*/ 1042035 w 1464945"/>
              <a:gd name="connsiteY5" fmla="*/ 752475 h 2164080"/>
              <a:gd name="connsiteX6" fmla="*/ 428148 w 1464945"/>
              <a:gd name="connsiteY6" fmla="*/ 1010127 h 2164080"/>
              <a:gd name="connsiteX7" fmla="*/ 541020 w 1464945"/>
              <a:gd name="connsiteY7" fmla="*/ 1314927 h 2164080"/>
              <a:gd name="connsiteX8" fmla="*/ 1149667 w 1464945"/>
              <a:gd name="connsiteY8" fmla="*/ 1069657 h 2164080"/>
              <a:gd name="connsiteX9" fmla="*/ 1234916 w 1464945"/>
              <a:gd name="connsiteY9" fmla="*/ 1278255 h 2164080"/>
              <a:gd name="connsiteX10" fmla="*/ 634365 w 1464945"/>
              <a:gd name="connsiteY10" fmla="*/ 1515428 h 2164080"/>
              <a:gd name="connsiteX11" fmla="*/ 746760 w 1464945"/>
              <a:gd name="connsiteY11" fmla="*/ 1783080 h 2164080"/>
              <a:gd name="connsiteX12" fmla="*/ 1362551 w 1464945"/>
              <a:gd name="connsiteY12" fmla="*/ 1590199 h 2164080"/>
              <a:gd name="connsiteX13" fmla="*/ 1464945 w 1464945"/>
              <a:gd name="connsiteY13" fmla="*/ 1869757 h 2164080"/>
              <a:gd name="connsiteX14" fmla="*/ 647700 w 1464945"/>
              <a:gd name="connsiteY14" fmla="*/ 2164080 h 2164080"/>
              <a:gd name="connsiteX15" fmla="*/ 0 w 1464945"/>
              <a:gd name="connsiteY15" fmla="*/ 449580 h 2164080"/>
              <a:gd name="connsiteX16" fmla="*/ 541020 w 1464945"/>
              <a:gd name="connsiteY16" fmla="*/ 152400 h 2164080"/>
              <a:gd name="connsiteX17" fmla="*/ 579120 w 1464945"/>
              <a:gd name="connsiteY17" fmla="*/ 68580 h 2164080"/>
              <a:gd name="connsiteX18" fmla="*/ 579120 w 1464945"/>
              <a:gd name="connsiteY18" fmla="*/ 68580 h 2164080"/>
              <a:gd name="connsiteX19" fmla="*/ 693420 w 1464945"/>
              <a:gd name="connsiteY19" fmla="*/ 0 h 2164080"/>
              <a:gd name="connsiteX20" fmla="*/ 807720 w 1464945"/>
              <a:gd name="connsiteY20" fmla="*/ 243840 h 2164080"/>
              <a:gd name="connsiteX0" fmla="*/ 807720 w 1464945"/>
              <a:gd name="connsiteY0" fmla="*/ 243840 h 2164080"/>
              <a:gd name="connsiteX1" fmla="*/ 639128 w 1464945"/>
              <a:gd name="connsiteY1" fmla="*/ 310039 h 2164080"/>
              <a:gd name="connsiteX2" fmla="*/ 641509 w 1464945"/>
              <a:gd name="connsiteY2" fmla="*/ 338614 h 2164080"/>
              <a:gd name="connsiteX3" fmla="*/ 236220 w 1464945"/>
              <a:gd name="connsiteY3" fmla="*/ 518160 h 2164080"/>
              <a:gd name="connsiteX4" fmla="*/ 335280 w 1464945"/>
              <a:gd name="connsiteY4" fmla="*/ 799147 h 2164080"/>
              <a:gd name="connsiteX5" fmla="*/ 960120 w 1464945"/>
              <a:gd name="connsiteY5" fmla="*/ 556260 h 2164080"/>
              <a:gd name="connsiteX6" fmla="*/ 1042035 w 1464945"/>
              <a:gd name="connsiteY6" fmla="*/ 752475 h 2164080"/>
              <a:gd name="connsiteX7" fmla="*/ 428148 w 1464945"/>
              <a:gd name="connsiteY7" fmla="*/ 1010127 h 2164080"/>
              <a:gd name="connsiteX8" fmla="*/ 541020 w 1464945"/>
              <a:gd name="connsiteY8" fmla="*/ 1314927 h 2164080"/>
              <a:gd name="connsiteX9" fmla="*/ 1149667 w 1464945"/>
              <a:gd name="connsiteY9" fmla="*/ 1069657 h 2164080"/>
              <a:gd name="connsiteX10" fmla="*/ 1234916 w 1464945"/>
              <a:gd name="connsiteY10" fmla="*/ 1278255 h 2164080"/>
              <a:gd name="connsiteX11" fmla="*/ 634365 w 1464945"/>
              <a:gd name="connsiteY11" fmla="*/ 1515428 h 2164080"/>
              <a:gd name="connsiteX12" fmla="*/ 746760 w 1464945"/>
              <a:gd name="connsiteY12" fmla="*/ 1783080 h 2164080"/>
              <a:gd name="connsiteX13" fmla="*/ 1362551 w 1464945"/>
              <a:gd name="connsiteY13" fmla="*/ 1590199 h 2164080"/>
              <a:gd name="connsiteX14" fmla="*/ 1464945 w 1464945"/>
              <a:gd name="connsiteY14" fmla="*/ 1869757 h 2164080"/>
              <a:gd name="connsiteX15" fmla="*/ 647700 w 1464945"/>
              <a:gd name="connsiteY15" fmla="*/ 2164080 h 2164080"/>
              <a:gd name="connsiteX16" fmla="*/ 0 w 1464945"/>
              <a:gd name="connsiteY16" fmla="*/ 449580 h 2164080"/>
              <a:gd name="connsiteX17" fmla="*/ 541020 w 1464945"/>
              <a:gd name="connsiteY17" fmla="*/ 152400 h 2164080"/>
              <a:gd name="connsiteX18" fmla="*/ 579120 w 1464945"/>
              <a:gd name="connsiteY18" fmla="*/ 68580 h 2164080"/>
              <a:gd name="connsiteX19" fmla="*/ 579120 w 1464945"/>
              <a:gd name="connsiteY19" fmla="*/ 68580 h 2164080"/>
              <a:gd name="connsiteX20" fmla="*/ 693420 w 1464945"/>
              <a:gd name="connsiteY20" fmla="*/ 0 h 2164080"/>
              <a:gd name="connsiteX21" fmla="*/ 807720 w 1464945"/>
              <a:gd name="connsiteY21" fmla="*/ 243840 h 2164080"/>
              <a:gd name="connsiteX0" fmla="*/ 807720 w 1464945"/>
              <a:gd name="connsiteY0" fmla="*/ 243840 h 2164080"/>
              <a:gd name="connsiteX1" fmla="*/ 639128 w 1464945"/>
              <a:gd name="connsiteY1" fmla="*/ 310039 h 2164080"/>
              <a:gd name="connsiteX2" fmla="*/ 641509 w 1464945"/>
              <a:gd name="connsiteY2" fmla="*/ 338614 h 2164080"/>
              <a:gd name="connsiteX3" fmla="*/ 236220 w 1464945"/>
              <a:gd name="connsiteY3" fmla="*/ 518160 h 2164080"/>
              <a:gd name="connsiteX4" fmla="*/ 335280 w 1464945"/>
              <a:gd name="connsiteY4" fmla="*/ 799147 h 2164080"/>
              <a:gd name="connsiteX5" fmla="*/ 960120 w 1464945"/>
              <a:gd name="connsiteY5" fmla="*/ 556260 h 2164080"/>
              <a:gd name="connsiteX6" fmla="*/ 1042035 w 1464945"/>
              <a:gd name="connsiteY6" fmla="*/ 752475 h 2164080"/>
              <a:gd name="connsiteX7" fmla="*/ 428148 w 1464945"/>
              <a:gd name="connsiteY7" fmla="*/ 1010127 h 2164080"/>
              <a:gd name="connsiteX8" fmla="*/ 541020 w 1464945"/>
              <a:gd name="connsiteY8" fmla="*/ 1314927 h 2164080"/>
              <a:gd name="connsiteX9" fmla="*/ 1149667 w 1464945"/>
              <a:gd name="connsiteY9" fmla="*/ 1069657 h 2164080"/>
              <a:gd name="connsiteX10" fmla="*/ 1234916 w 1464945"/>
              <a:gd name="connsiteY10" fmla="*/ 1278255 h 2164080"/>
              <a:gd name="connsiteX11" fmla="*/ 634365 w 1464945"/>
              <a:gd name="connsiteY11" fmla="*/ 1515428 h 2164080"/>
              <a:gd name="connsiteX12" fmla="*/ 746760 w 1464945"/>
              <a:gd name="connsiteY12" fmla="*/ 1783080 h 2164080"/>
              <a:gd name="connsiteX13" fmla="*/ 1362551 w 1464945"/>
              <a:gd name="connsiteY13" fmla="*/ 1590199 h 2164080"/>
              <a:gd name="connsiteX14" fmla="*/ 1464945 w 1464945"/>
              <a:gd name="connsiteY14" fmla="*/ 1869757 h 2164080"/>
              <a:gd name="connsiteX15" fmla="*/ 647700 w 1464945"/>
              <a:gd name="connsiteY15" fmla="*/ 2164080 h 2164080"/>
              <a:gd name="connsiteX16" fmla="*/ 0 w 1464945"/>
              <a:gd name="connsiteY16" fmla="*/ 449580 h 2164080"/>
              <a:gd name="connsiteX17" fmla="*/ 541020 w 1464945"/>
              <a:gd name="connsiteY17" fmla="*/ 152400 h 2164080"/>
              <a:gd name="connsiteX18" fmla="*/ 579120 w 1464945"/>
              <a:gd name="connsiteY18" fmla="*/ 68580 h 2164080"/>
              <a:gd name="connsiteX19" fmla="*/ 579120 w 1464945"/>
              <a:gd name="connsiteY19" fmla="*/ 68580 h 2164080"/>
              <a:gd name="connsiteX20" fmla="*/ 693420 w 1464945"/>
              <a:gd name="connsiteY20" fmla="*/ 0 h 2164080"/>
              <a:gd name="connsiteX21" fmla="*/ 807720 w 1464945"/>
              <a:gd name="connsiteY21" fmla="*/ 243840 h 2164080"/>
              <a:gd name="connsiteX0" fmla="*/ 807720 w 1464945"/>
              <a:gd name="connsiteY0" fmla="*/ 243840 h 2164080"/>
              <a:gd name="connsiteX1" fmla="*/ 639128 w 1464945"/>
              <a:gd name="connsiteY1" fmla="*/ 310039 h 2164080"/>
              <a:gd name="connsiteX2" fmla="*/ 641509 w 1464945"/>
              <a:gd name="connsiteY2" fmla="*/ 338614 h 2164080"/>
              <a:gd name="connsiteX3" fmla="*/ 236220 w 1464945"/>
              <a:gd name="connsiteY3" fmla="*/ 518160 h 2164080"/>
              <a:gd name="connsiteX4" fmla="*/ 335280 w 1464945"/>
              <a:gd name="connsiteY4" fmla="*/ 799147 h 2164080"/>
              <a:gd name="connsiteX5" fmla="*/ 960120 w 1464945"/>
              <a:gd name="connsiteY5" fmla="*/ 556260 h 2164080"/>
              <a:gd name="connsiteX6" fmla="*/ 1042035 w 1464945"/>
              <a:gd name="connsiteY6" fmla="*/ 752475 h 2164080"/>
              <a:gd name="connsiteX7" fmla="*/ 428148 w 1464945"/>
              <a:gd name="connsiteY7" fmla="*/ 1010127 h 2164080"/>
              <a:gd name="connsiteX8" fmla="*/ 541020 w 1464945"/>
              <a:gd name="connsiteY8" fmla="*/ 1314927 h 2164080"/>
              <a:gd name="connsiteX9" fmla="*/ 1149667 w 1464945"/>
              <a:gd name="connsiteY9" fmla="*/ 1069657 h 2164080"/>
              <a:gd name="connsiteX10" fmla="*/ 1234916 w 1464945"/>
              <a:gd name="connsiteY10" fmla="*/ 1278255 h 2164080"/>
              <a:gd name="connsiteX11" fmla="*/ 634365 w 1464945"/>
              <a:gd name="connsiteY11" fmla="*/ 1515428 h 2164080"/>
              <a:gd name="connsiteX12" fmla="*/ 746760 w 1464945"/>
              <a:gd name="connsiteY12" fmla="*/ 1783080 h 2164080"/>
              <a:gd name="connsiteX13" fmla="*/ 1362551 w 1464945"/>
              <a:gd name="connsiteY13" fmla="*/ 1590199 h 2164080"/>
              <a:gd name="connsiteX14" fmla="*/ 1464945 w 1464945"/>
              <a:gd name="connsiteY14" fmla="*/ 1869757 h 2164080"/>
              <a:gd name="connsiteX15" fmla="*/ 647700 w 1464945"/>
              <a:gd name="connsiteY15" fmla="*/ 2164080 h 2164080"/>
              <a:gd name="connsiteX16" fmla="*/ 0 w 1464945"/>
              <a:gd name="connsiteY16" fmla="*/ 449580 h 2164080"/>
              <a:gd name="connsiteX17" fmla="*/ 541020 w 1464945"/>
              <a:gd name="connsiteY17" fmla="*/ 152400 h 2164080"/>
              <a:gd name="connsiteX18" fmla="*/ 579120 w 1464945"/>
              <a:gd name="connsiteY18" fmla="*/ 68580 h 2164080"/>
              <a:gd name="connsiteX19" fmla="*/ 579120 w 1464945"/>
              <a:gd name="connsiteY19" fmla="*/ 68580 h 2164080"/>
              <a:gd name="connsiteX20" fmla="*/ 693420 w 1464945"/>
              <a:gd name="connsiteY20" fmla="*/ 0 h 2164080"/>
              <a:gd name="connsiteX21" fmla="*/ 807720 w 1464945"/>
              <a:gd name="connsiteY21" fmla="*/ 243840 h 2164080"/>
              <a:gd name="connsiteX0" fmla="*/ 788670 w 1464945"/>
              <a:gd name="connsiteY0" fmla="*/ 241459 h 2164080"/>
              <a:gd name="connsiteX1" fmla="*/ 639128 w 1464945"/>
              <a:gd name="connsiteY1" fmla="*/ 310039 h 2164080"/>
              <a:gd name="connsiteX2" fmla="*/ 641509 w 1464945"/>
              <a:gd name="connsiteY2" fmla="*/ 338614 h 2164080"/>
              <a:gd name="connsiteX3" fmla="*/ 236220 w 1464945"/>
              <a:gd name="connsiteY3" fmla="*/ 518160 h 2164080"/>
              <a:gd name="connsiteX4" fmla="*/ 335280 w 1464945"/>
              <a:gd name="connsiteY4" fmla="*/ 799147 h 2164080"/>
              <a:gd name="connsiteX5" fmla="*/ 960120 w 1464945"/>
              <a:gd name="connsiteY5" fmla="*/ 556260 h 2164080"/>
              <a:gd name="connsiteX6" fmla="*/ 1042035 w 1464945"/>
              <a:gd name="connsiteY6" fmla="*/ 752475 h 2164080"/>
              <a:gd name="connsiteX7" fmla="*/ 428148 w 1464945"/>
              <a:gd name="connsiteY7" fmla="*/ 1010127 h 2164080"/>
              <a:gd name="connsiteX8" fmla="*/ 541020 w 1464945"/>
              <a:gd name="connsiteY8" fmla="*/ 1314927 h 2164080"/>
              <a:gd name="connsiteX9" fmla="*/ 1149667 w 1464945"/>
              <a:gd name="connsiteY9" fmla="*/ 1069657 h 2164080"/>
              <a:gd name="connsiteX10" fmla="*/ 1234916 w 1464945"/>
              <a:gd name="connsiteY10" fmla="*/ 1278255 h 2164080"/>
              <a:gd name="connsiteX11" fmla="*/ 634365 w 1464945"/>
              <a:gd name="connsiteY11" fmla="*/ 1515428 h 2164080"/>
              <a:gd name="connsiteX12" fmla="*/ 746760 w 1464945"/>
              <a:gd name="connsiteY12" fmla="*/ 1783080 h 2164080"/>
              <a:gd name="connsiteX13" fmla="*/ 1362551 w 1464945"/>
              <a:gd name="connsiteY13" fmla="*/ 1590199 h 2164080"/>
              <a:gd name="connsiteX14" fmla="*/ 1464945 w 1464945"/>
              <a:gd name="connsiteY14" fmla="*/ 1869757 h 2164080"/>
              <a:gd name="connsiteX15" fmla="*/ 647700 w 1464945"/>
              <a:gd name="connsiteY15" fmla="*/ 2164080 h 2164080"/>
              <a:gd name="connsiteX16" fmla="*/ 0 w 1464945"/>
              <a:gd name="connsiteY16" fmla="*/ 449580 h 2164080"/>
              <a:gd name="connsiteX17" fmla="*/ 541020 w 1464945"/>
              <a:gd name="connsiteY17" fmla="*/ 152400 h 2164080"/>
              <a:gd name="connsiteX18" fmla="*/ 579120 w 1464945"/>
              <a:gd name="connsiteY18" fmla="*/ 68580 h 2164080"/>
              <a:gd name="connsiteX19" fmla="*/ 579120 w 1464945"/>
              <a:gd name="connsiteY19" fmla="*/ 68580 h 2164080"/>
              <a:gd name="connsiteX20" fmla="*/ 693420 w 1464945"/>
              <a:gd name="connsiteY20" fmla="*/ 0 h 2164080"/>
              <a:gd name="connsiteX21" fmla="*/ 788670 w 1464945"/>
              <a:gd name="connsiteY21" fmla="*/ 241459 h 2164080"/>
              <a:gd name="connsiteX0" fmla="*/ 788670 w 1464945"/>
              <a:gd name="connsiteY0" fmla="*/ 270034 h 2192655"/>
              <a:gd name="connsiteX1" fmla="*/ 639128 w 1464945"/>
              <a:gd name="connsiteY1" fmla="*/ 338614 h 2192655"/>
              <a:gd name="connsiteX2" fmla="*/ 641509 w 1464945"/>
              <a:gd name="connsiteY2" fmla="*/ 367189 h 2192655"/>
              <a:gd name="connsiteX3" fmla="*/ 236220 w 1464945"/>
              <a:gd name="connsiteY3" fmla="*/ 546735 h 2192655"/>
              <a:gd name="connsiteX4" fmla="*/ 335280 w 1464945"/>
              <a:gd name="connsiteY4" fmla="*/ 827722 h 2192655"/>
              <a:gd name="connsiteX5" fmla="*/ 960120 w 1464945"/>
              <a:gd name="connsiteY5" fmla="*/ 584835 h 2192655"/>
              <a:gd name="connsiteX6" fmla="*/ 1042035 w 1464945"/>
              <a:gd name="connsiteY6" fmla="*/ 781050 h 2192655"/>
              <a:gd name="connsiteX7" fmla="*/ 428148 w 1464945"/>
              <a:gd name="connsiteY7" fmla="*/ 1038702 h 2192655"/>
              <a:gd name="connsiteX8" fmla="*/ 541020 w 1464945"/>
              <a:gd name="connsiteY8" fmla="*/ 1343502 h 2192655"/>
              <a:gd name="connsiteX9" fmla="*/ 1149667 w 1464945"/>
              <a:gd name="connsiteY9" fmla="*/ 1098232 h 2192655"/>
              <a:gd name="connsiteX10" fmla="*/ 1234916 w 1464945"/>
              <a:gd name="connsiteY10" fmla="*/ 1306830 h 2192655"/>
              <a:gd name="connsiteX11" fmla="*/ 634365 w 1464945"/>
              <a:gd name="connsiteY11" fmla="*/ 1544003 h 2192655"/>
              <a:gd name="connsiteX12" fmla="*/ 746760 w 1464945"/>
              <a:gd name="connsiteY12" fmla="*/ 1811655 h 2192655"/>
              <a:gd name="connsiteX13" fmla="*/ 1362551 w 1464945"/>
              <a:gd name="connsiteY13" fmla="*/ 1618774 h 2192655"/>
              <a:gd name="connsiteX14" fmla="*/ 1464945 w 1464945"/>
              <a:gd name="connsiteY14" fmla="*/ 1898332 h 2192655"/>
              <a:gd name="connsiteX15" fmla="*/ 647700 w 1464945"/>
              <a:gd name="connsiteY15" fmla="*/ 2192655 h 2192655"/>
              <a:gd name="connsiteX16" fmla="*/ 0 w 1464945"/>
              <a:gd name="connsiteY16" fmla="*/ 478155 h 2192655"/>
              <a:gd name="connsiteX17" fmla="*/ 541020 w 1464945"/>
              <a:gd name="connsiteY17" fmla="*/ 180975 h 2192655"/>
              <a:gd name="connsiteX18" fmla="*/ 579120 w 1464945"/>
              <a:gd name="connsiteY18" fmla="*/ 97155 h 2192655"/>
              <a:gd name="connsiteX19" fmla="*/ 579120 w 1464945"/>
              <a:gd name="connsiteY19" fmla="*/ 97155 h 2192655"/>
              <a:gd name="connsiteX20" fmla="*/ 698182 w 1464945"/>
              <a:gd name="connsiteY20" fmla="*/ 0 h 2192655"/>
              <a:gd name="connsiteX21" fmla="*/ 788670 w 1464945"/>
              <a:gd name="connsiteY21" fmla="*/ 270034 h 2192655"/>
              <a:gd name="connsiteX0" fmla="*/ 788670 w 1464945"/>
              <a:gd name="connsiteY0" fmla="*/ 270034 h 2192655"/>
              <a:gd name="connsiteX1" fmla="*/ 639128 w 1464945"/>
              <a:gd name="connsiteY1" fmla="*/ 338614 h 2192655"/>
              <a:gd name="connsiteX2" fmla="*/ 641509 w 1464945"/>
              <a:gd name="connsiteY2" fmla="*/ 367189 h 2192655"/>
              <a:gd name="connsiteX3" fmla="*/ 236220 w 1464945"/>
              <a:gd name="connsiteY3" fmla="*/ 546735 h 2192655"/>
              <a:gd name="connsiteX4" fmla="*/ 335280 w 1464945"/>
              <a:gd name="connsiteY4" fmla="*/ 827722 h 2192655"/>
              <a:gd name="connsiteX5" fmla="*/ 960120 w 1464945"/>
              <a:gd name="connsiteY5" fmla="*/ 584835 h 2192655"/>
              <a:gd name="connsiteX6" fmla="*/ 1042035 w 1464945"/>
              <a:gd name="connsiteY6" fmla="*/ 781050 h 2192655"/>
              <a:gd name="connsiteX7" fmla="*/ 428148 w 1464945"/>
              <a:gd name="connsiteY7" fmla="*/ 1038702 h 2192655"/>
              <a:gd name="connsiteX8" fmla="*/ 541020 w 1464945"/>
              <a:gd name="connsiteY8" fmla="*/ 1343502 h 2192655"/>
              <a:gd name="connsiteX9" fmla="*/ 1149667 w 1464945"/>
              <a:gd name="connsiteY9" fmla="*/ 1098232 h 2192655"/>
              <a:gd name="connsiteX10" fmla="*/ 1234916 w 1464945"/>
              <a:gd name="connsiteY10" fmla="*/ 1306830 h 2192655"/>
              <a:gd name="connsiteX11" fmla="*/ 634365 w 1464945"/>
              <a:gd name="connsiteY11" fmla="*/ 1544003 h 2192655"/>
              <a:gd name="connsiteX12" fmla="*/ 746760 w 1464945"/>
              <a:gd name="connsiteY12" fmla="*/ 1811655 h 2192655"/>
              <a:gd name="connsiteX13" fmla="*/ 1362551 w 1464945"/>
              <a:gd name="connsiteY13" fmla="*/ 1618774 h 2192655"/>
              <a:gd name="connsiteX14" fmla="*/ 1464945 w 1464945"/>
              <a:gd name="connsiteY14" fmla="*/ 1898332 h 2192655"/>
              <a:gd name="connsiteX15" fmla="*/ 647700 w 1464945"/>
              <a:gd name="connsiteY15" fmla="*/ 2192655 h 2192655"/>
              <a:gd name="connsiteX16" fmla="*/ 0 w 1464945"/>
              <a:gd name="connsiteY16" fmla="*/ 478155 h 2192655"/>
              <a:gd name="connsiteX17" fmla="*/ 541020 w 1464945"/>
              <a:gd name="connsiteY17" fmla="*/ 180975 h 2192655"/>
              <a:gd name="connsiteX18" fmla="*/ 579120 w 1464945"/>
              <a:gd name="connsiteY18" fmla="*/ 97155 h 2192655"/>
              <a:gd name="connsiteX19" fmla="*/ 533876 w 1464945"/>
              <a:gd name="connsiteY19" fmla="*/ 68580 h 2192655"/>
              <a:gd name="connsiteX20" fmla="*/ 698182 w 1464945"/>
              <a:gd name="connsiteY20" fmla="*/ 0 h 2192655"/>
              <a:gd name="connsiteX21" fmla="*/ 788670 w 1464945"/>
              <a:gd name="connsiteY21" fmla="*/ 270034 h 2192655"/>
              <a:gd name="connsiteX0" fmla="*/ 788670 w 1464945"/>
              <a:gd name="connsiteY0" fmla="*/ 270034 h 2192655"/>
              <a:gd name="connsiteX1" fmla="*/ 639128 w 1464945"/>
              <a:gd name="connsiteY1" fmla="*/ 338614 h 2192655"/>
              <a:gd name="connsiteX2" fmla="*/ 641509 w 1464945"/>
              <a:gd name="connsiteY2" fmla="*/ 367189 h 2192655"/>
              <a:gd name="connsiteX3" fmla="*/ 236220 w 1464945"/>
              <a:gd name="connsiteY3" fmla="*/ 546735 h 2192655"/>
              <a:gd name="connsiteX4" fmla="*/ 335280 w 1464945"/>
              <a:gd name="connsiteY4" fmla="*/ 827722 h 2192655"/>
              <a:gd name="connsiteX5" fmla="*/ 960120 w 1464945"/>
              <a:gd name="connsiteY5" fmla="*/ 584835 h 2192655"/>
              <a:gd name="connsiteX6" fmla="*/ 1042035 w 1464945"/>
              <a:gd name="connsiteY6" fmla="*/ 781050 h 2192655"/>
              <a:gd name="connsiteX7" fmla="*/ 428148 w 1464945"/>
              <a:gd name="connsiteY7" fmla="*/ 1038702 h 2192655"/>
              <a:gd name="connsiteX8" fmla="*/ 541020 w 1464945"/>
              <a:gd name="connsiteY8" fmla="*/ 1343502 h 2192655"/>
              <a:gd name="connsiteX9" fmla="*/ 1149667 w 1464945"/>
              <a:gd name="connsiteY9" fmla="*/ 1098232 h 2192655"/>
              <a:gd name="connsiteX10" fmla="*/ 1234916 w 1464945"/>
              <a:gd name="connsiteY10" fmla="*/ 1306830 h 2192655"/>
              <a:gd name="connsiteX11" fmla="*/ 634365 w 1464945"/>
              <a:gd name="connsiteY11" fmla="*/ 1544003 h 2192655"/>
              <a:gd name="connsiteX12" fmla="*/ 746760 w 1464945"/>
              <a:gd name="connsiteY12" fmla="*/ 1811655 h 2192655"/>
              <a:gd name="connsiteX13" fmla="*/ 1362551 w 1464945"/>
              <a:gd name="connsiteY13" fmla="*/ 1618774 h 2192655"/>
              <a:gd name="connsiteX14" fmla="*/ 1464945 w 1464945"/>
              <a:gd name="connsiteY14" fmla="*/ 1898332 h 2192655"/>
              <a:gd name="connsiteX15" fmla="*/ 647700 w 1464945"/>
              <a:gd name="connsiteY15" fmla="*/ 2192655 h 2192655"/>
              <a:gd name="connsiteX16" fmla="*/ 0 w 1464945"/>
              <a:gd name="connsiteY16" fmla="*/ 478155 h 2192655"/>
              <a:gd name="connsiteX17" fmla="*/ 541020 w 1464945"/>
              <a:gd name="connsiteY17" fmla="*/ 180975 h 2192655"/>
              <a:gd name="connsiteX18" fmla="*/ 533876 w 1464945"/>
              <a:gd name="connsiteY18" fmla="*/ 68580 h 2192655"/>
              <a:gd name="connsiteX19" fmla="*/ 698182 w 1464945"/>
              <a:gd name="connsiteY19" fmla="*/ 0 h 2192655"/>
              <a:gd name="connsiteX20" fmla="*/ 788670 w 1464945"/>
              <a:gd name="connsiteY20" fmla="*/ 270034 h 2192655"/>
              <a:gd name="connsiteX0" fmla="*/ 788670 w 1464945"/>
              <a:gd name="connsiteY0" fmla="*/ 270034 h 2192655"/>
              <a:gd name="connsiteX1" fmla="*/ 639128 w 1464945"/>
              <a:gd name="connsiteY1" fmla="*/ 338614 h 2192655"/>
              <a:gd name="connsiteX2" fmla="*/ 641509 w 1464945"/>
              <a:gd name="connsiteY2" fmla="*/ 367189 h 2192655"/>
              <a:gd name="connsiteX3" fmla="*/ 236220 w 1464945"/>
              <a:gd name="connsiteY3" fmla="*/ 546735 h 2192655"/>
              <a:gd name="connsiteX4" fmla="*/ 335280 w 1464945"/>
              <a:gd name="connsiteY4" fmla="*/ 827722 h 2192655"/>
              <a:gd name="connsiteX5" fmla="*/ 960120 w 1464945"/>
              <a:gd name="connsiteY5" fmla="*/ 584835 h 2192655"/>
              <a:gd name="connsiteX6" fmla="*/ 1042035 w 1464945"/>
              <a:gd name="connsiteY6" fmla="*/ 781050 h 2192655"/>
              <a:gd name="connsiteX7" fmla="*/ 428148 w 1464945"/>
              <a:gd name="connsiteY7" fmla="*/ 1038702 h 2192655"/>
              <a:gd name="connsiteX8" fmla="*/ 541020 w 1464945"/>
              <a:gd name="connsiteY8" fmla="*/ 1343502 h 2192655"/>
              <a:gd name="connsiteX9" fmla="*/ 1149667 w 1464945"/>
              <a:gd name="connsiteY9" fmla="*/ 1098232 h 2192655"/>
              <a:gd name="connsiteX10" fmla="*/ 1234916 w 1464945"/>
              <a:gd name="connsiteY10" fmla="*/ 1306830 h 2192655"/>
              <a:gd name="connsiteX11" fmla="*/ 634365 w 1464945"/>
              <a:gd name="connsiteY11" fmla="*/ 1544003 h 2192655"/>
              <a:gd name="connsiteX12" fmla="*/ 746760 w 1464945"/>
              <a:gd name="connsiteY12" fmla="*/ 1811655 h 2192655"/>
              <a:gd name="connsiteX13" fmla="*/ 1362551 w 1464945"/>
              <a:gd name="connsiteY13" fmla="*/ 1618774 h 2192655"/>
              <a:gd name="connsiteX14" fmla="*/ 1464945 w 1464945"/>
              <a:gd name="connsiteY14" fmla="*/ 1898332 h 2192655"/>
              <a:gd name="connsiteX15" fmla="*/ 647700 w 1464945"/>
              <a:gd name="connsiteY15" fmla="*/ 2192655 h 2192655"/>
              <a:gd name="connsiteX16" fmla="*/ 0 w 1464945"/>
              <a:gd name="connsiteY16" fmla="*/ 478155 h 2192655"/>
              <a:gd name="connsiteX17" fmla="*/ 541020 w 1464945"/>
              <a:gd name="connsiteY17" fmla="*/ 180975 h 2192655"/>
              <a:gd name="connsiteX18" fmla="*/ 533876 w 1464945"/>
              <a:gd name="connsiteY18" fmla="*/ 68580 h 2192655"/>
              <a:gd name="connsiteX19" fmla="*/ 698182 w 1464945"/>
              <a:gd name="connsiteY19" fmla="*/ 0 h 2192655"/>
              <a:gd name="connsiteX20" fmla="*/ 788670 w 1464945"/>
              <a:gd name="connsiteY20" fmla="*/ 270034 h 2192655"/>
              <a:gd name="connsiteX0" fmla="*/ 788670 w 1464945"/>
              <a:gd name="connsiteY0" fmla="*/ 270034 h 2192655"/>
              <a:gd name="connsiteX1" fmla="*/ 639128 w 1464945"/>
              <a:gd name="connsiteY1" fmla="*/ 338614 h 2192655"/>
              <a:gd name="connsiteX2" fmla="*/ 641509 w 1464945"/>
              <a:gd name="connsiteY2" fmla="*/ 367189 h 2192655"/>
              <a:gd name="connsiteX3" fmla="*/ 236220 w 1464945"/>
              <a:gd name="connsiteY3" fmla="*/ 546735 h 2192655"/>
              <a:gd name="connsiteX4" fmla="*/ 335280 w 1464945"/>
              <a:gd name="connsiteY4" fmla="*/ 827722 h 2192655"/>
              <a:gd name="connsiteX5" fmla="*/ 960120 w 1464945"/>
              <a:gd name="connsiteY5" fmla="*/ 584835 h 2192655"/>
              <a:gd name="connsiteX6" fmla="*/ 1042035 w 1464945"/>
              <a:gd name="connsiteY6" fmla="*/ 781050 h 2192655"/>
              <a:gd name="connsiteX7" fmla="*/ 428148 w 1464945"/>
              <a:gd name="connsiteY7" fmla="*/ 1038702 h 2192655"/>
              <a:gd name="connsiteX8" fmla="*/ 541020 w 1464945"/>
              <a:gd name="connsiteY8" fmla="*/ 1343502 h 2192655"/>
              <a:gd name="connsiteX9" fmla="*/ 1149667 w 1464945"/>
              <a:gd name="connsiteY9" fmla="*/ 1098232 h 2192655"/>
              <a:gd name="connsiteX10" fmla="*/ 1234916 w 1464945"/>
              <a:gd name="connsiteY10" fmla="*/ 1306830 h 2192655"/>
              <a:gd name="connsiteX11" fmla="*/ 634365 w 1464945"/>
              <a:gd name="connsiteY11" fmla="*/ 1544003 h 2192655"/>
              <a:gd name="connsiteX12" fmla="*/ 746760 w 1464945"/>
              <a:gd name="connsiteY12" fmla="*/ 1811655 h 2192655"/>
              <a:gd name="connsiteX13" fmla="*/ 1362551 w 1464945"/>
              <a:gd name="connsiteY13" fmla="*/ 1618774 h 2192655"/>
              <a:gd name="connsiteX14" fmla="*/ 1464945 w 1464945"/>
              <a:gd name="connsiteY14" fmla="*/ 1898332 h 2192655"/>
              <a:gd name="connsiteX15" fmla="*/ 647700 w 1464945"/>
              <a:gd name="connsiteY15" fmla="*/ 2192655 h 2192655"/>
              <a:gd name="connsiteX16" fmla="*/ 0 w 1464945"/>
              <a:gd name="connsiteY16" fmla="*/ 478155 h 2192655"/>
              <a:gd name="connsiteX17" fmla="*/ 541020 w 1464945"/>
              <a:gd name="connsiteY17" fmla="*/ 180975 h 2192655"/>
              <a:gd name="connsiteX18" fmla="*/ 533876 w 1464945"/>
              <a:gd name="connsiteY18" fmla="*/ 68580 h 2192655"/>
              <a:gd name="connsiteX19" fmla="*/ 698182 w 1464945"/>
              <a:gd name="connsiteY19" fmla="*/ 0 h 2192655"/>
              <a:gd name="connsiteX20" fmla="*/ 788670 w 1464945"/>
              <a:gd name="connsiteY20" fmla="*/ 270034 h 2192655"/>
              <a:gd name="connsiteX0" fmla="*/ 822007 w 1498282"/>
              <a:gd name="connsiteY0" fmla="*/ 270034 h 2192655"/>
              <a:gd name="connsiteX1" fmla="*/ 672465 w 1498282"/>
              <a:gd name="connsiteY1" fmla="*/ 338614 h 2192655"/>
              <a:gd name="connsiteX2" fmla="*/ 674846 w 1498282"/>
              <a:gd name="connsiteY2" fmla="*/ 367189 h 2192655"/>
              <a:gd name="connsiteX3" fmla="*/ 269557 w 1498282"/>
              <a:gd name="connsiteY3" fmla="*/ 546735 h 2192655"/>
              <a:gd name="connsiteX4" fmla="*/ 368617 w 1498282"/>
              <a:gd name="connsiteY4" fmla="*/ 827722 h 2192655"/>
              <a:gd name="connsiteX5" fmla="*/ 993457 w 1498282"/>
              <a:gd name="connsiteY5" fmla="*/ 584835 h 2192655"/>
              <a:gd name="connsiteX6" fmla="*/ 1075372 w 1498282"/>
              <a:gd name="connsiteY6" fmla="*/ 781050 h 2192655"/>
              <a:gd name="connsiteX7" fmla="*/ 461485 w 1498282"/>
              <a:gd name="connsiteY7" fmla="*/ 1038702 h 2192655"/>
              <a:gd name="connsiteX8" fmla="*/ 574357 w 1498282"/>
              <a:gd name="connsiteY8" fmla="*/ 1343502 h 2192655"/>
              <a:gd name="connsiteX9" fmla="*/ 1183004 w 1498282"/>
              <a:gd name="connsiteY9" fmla="*/ 1098232 h 2192655"/>
              <a:gd name="connsiteX10" fmla="*/ 1268253 w 1498282"/>
              <a:gd name="connsiteY10" fmla="*/ 1306830 h 2192655"/>
              <a:gd name="connsiteX11" fmla="*/ 667702 w 1498282"/>
              <a:gd name="connsiteY11" fmla="*/ 1544003 h 2192655"/>
              <a:gd name="connsiteX12" fmla="*/ 780097 w 1498282"/>
              <a:gd name="connsiteY12" fmla="*/ 1811655 h 2192655"/>
              <a:gd name="connsiteX13" fmla="*/ 1395888 w 1498282"/>
              <a:gd name="connsiteY13" fmla="*/ 1618774 h 2192655"/>
              <a:gd name="connsiteX14" fmla="*/ 1498282 w 1498282"/>
              <a:gd name="connsiteY14" fmla="*/ 1898332 h 2192655"/>
              <a:gd name="connsiteX15" fmla="*/ 681037 w 1498282"/>
              <a:gd name="connsiteY15" fmla="*/ 2192655 h 2192655"/>
              <a:gd name="connsiteX16" fmla="*/ 0 w 1498282"/>
              <a:gd name="connsiteY16" fmla="*/ 463868 h 2192655"/>
              <a:gd name="connsiteX17" fmla="*/ 574357 w 1498282"/>
              <a:gd name="connsiteY17" fmla="*/ 180975 h 2192655"/>
              <a:gd name="connsiteX18" fmla="*/ 567213 w 1498282"/>
              <a:gd name="connsiteY18" fmla="*/ 68580 h 2192655"/>
              <a:gd name="connsiteX19" fmla="*/ 731519 w 1498282"/>
              <a:gd name="connsiteY19" fmla="*/ 0 h 2192655"/>
              <a:gd name="connsiteX20" fmla="*/ 822007 w 1498282"/>
              <a:gd name="connsiteY20" fmla="*/ 270034 h 219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98282" h="2192655">
                <a:moveTo>
                  <a:pt x="822007" y="270034"/>
                </a:moveTo>
                <a:cubicBezTo>
                  <a:pt x="775335" y="293688"/>
                  <a:pt x="719137" y="314960"/>
                  <a:pt x="672465" y="338614"/>
                </a:cubicBezTo>
                <a:cubicBezTo>
                  <a:pt x="675640" y="357664"/>
                  <a:pt x="671672" y="355283"/>
                  <a:pt x="674846" y="367189"/>
                </a:cubicBezTo>
                <a:lnTo>
                  <a:pt x="269557" y="546735"/>
                </a:lnTo>
                <a:lnTo>
                  <a:pt x="368617" y="827722"/>
                </a:lnTo>
                <a:lnTo>
                  <a:pt x="993457" y="584835"/>
                </a:lnTo>
                <a:lnTo>
                  <a:pt x="1075372" y="781050"/>
                </a:lnTo>
                <a:lnTo>
                  <a:pt x="461485" y="1038702"/>
                </a:lnTo>
                <a:lnTo>
                  <a:pt x="574357" y="1343502"/>
                </a:lnTo>
                <a:lnTo>
                  <a:pt x="1183004" y="1098232"/>
                </a:lnTo>
                <a:lnTo>
                  <a:pt x="1268253" y="1306830"/>
                </a:lnTo>
                <a:lnTo>
                  <a:pt x="667702" y="1544003"/>
                </a:lnTo>
                <a:lnTo>
                  <a:pt x="780097" y="1811655"/>
                </a:lnTo>
                <a:lnTo>
                  <a:pt x="1395888" y="1618774"/>
                </a:lnTo>
                <a:lnTo>
                  <a:pt x="1498282" y="1898332"/>
                </a:lnTo>
                <a:lnTo>
                  <a:pt x="681037" y="2192655"/>
                </a:lnTo>
                <a:lnTo>
                  <a:pt x="0" y="463868"/>
                </a:lnTo>
                <a:lnTo>
                  <a:pt x="574357" y="180975"/>
                </a:lnTo>
                <a:cubicBezTo>
                  <a:pt x="563323" y="167482"/>
                  <a:pt x="557687" y="108267"/>
                  <a:pt x="567213" y="68580"/>
                </a:cubicBezTo>
                <a:lnTo>
                  <a:pt x="731519" y="0"/>
                </a:lnTo>
                <a:lnTo>
                  <a:pt x="822007" y="270034"/>
                </a:lnTo>
                <a:close/>
              </a:path>
            </a:pathLst>
          </a:custGeom>
          <a:solidFill>
            <a:srgbClr val="FE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Box 16"/>
          <p:cNvSpPr txBox="1">
            <a:spLocks noChangeArrowheads="1"/>
          </p:cNvSpPr>
          <p:nvPr/>
        </p:nvSpPr>
        <p:spPr bwMode="auto">
          <a:xfrm>
            <a:off x="4360759" y="4537097"/>
            <a:ext cx="1605452" cy="707886"/>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dirty="0">
                <a:solidFill>
                  <a:sysClr val="window" lastClr="FFFFFF"/>
                </a:solidFill>
                <a:effectLst>
                  <a:glow rad="76200">
                    <a:sysClr val="windowText" lastClr="000000">
                      <a:alpha val="60000"/>
                    </a:sysClr>
                  </a:glow>
                </a:effectLst>
                <a:latin typeface="Calibri" pitchFamily="34" charset="0"/>
                <a:cs typeface="Calibri" pitchFamily="34" charset="0"/>
              </a:rPr>
              <a:t>gate chambers</a:t>
            </a:r>
            <a:endPar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endParaRPr>
          </a:p>
        </p:txBody>
      </p:sp>
      <p:sp>
        <p:nvSpPr>
          <p:cNvPr id="15" name="Line 9"/>
          <p:cNvSpPr>
            <a:spLocks noChangeShapeType="1"/>
          </p:cNvSpPr>
          <p:nvPr/>
        </p:nvSpPr>
        <p:spPr bwMode="auto">
          <a:xfrm flipV="1">
            <a:off x="5300862" y="3629817"/>
            <a:ext cx="223638" cy="785860"/>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Line 9"/>
          <p:cNvSpPr>
            <a:spLocks noChangeShapeType="1"/>
          </p:cNvSpPr>
          <p:nvPr/>
        </p:nvSpPr>
        <p:spPr bwMode="auto">
          <a:xfrm flipH="1" flipV="1">
            <a:off x="4360758" y="4177187"/>
            <a:ext cx="441745" cy="359909"/>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932594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n with arms upraised at Western Wall, tb0926030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Man with arms upraised at Western Wall</a:t>
            </a:r>
          </a:p>
        </p:txBody>
      </p:sp>
      <p:sp>
        <p:nvSpPr>
          <p:cNvPr id="3" name="Text Placeholder 2"/>
          <p:cNvSpPr>
            <a:spLocks noGrp="1"/>
          </p:cNvSpPr>
          <p:nvPr>
            <p:ph type="body" sz="quarter" idx="12"/>
          </p:nvPr>
        </p:nvSpPr>
        <p:spPr/>
        <p:txBody>
          <a:bodyPr/>
          <a:lstStyle/>
          <a:p>
            <a:r>
              <a:rPr lang="en-US" dirty="0"/>
              <a:t>9:3</a:t>
            </a:r>
          </a:p>
        </p:txBody>
      </p:sp>
      <p:sp>
        <p:nvSpPr>
          <p:cNvPr id="4" name="Title 3"/>
          <p:cNvSpPr>
            <a:spLocks noGrp="1"/>
          </p:cNvSpPr>
          <p:nvPr>
            <p:ph type="title"/>
          </p:nvPr>
        </p:nvSpPr>
        <p:spPr/>
        <p:txBody>
          <a:bodyPr/>
          <a:lstStyle/>
          <a:p>
            <a:r>
              <a:rPr lang="en-US" dirty="0"/>
              <a:t>Then Yahweh said, “I have heard your prayer and your supplication”</a:t>
            </a:r>
          </a:p>
        </p:txBody>
      </p:sp>
    </p:spTree>
    <p:extLst>
      <p:ext uri="{BB962C8B-B14F-4D97-AF65-F5344CB8AC3E}">
        <p14:creationId xmlns:p14="http://schemas.microsoft.com/office/powerpoint/2010/main" val="190172148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Solomonic three-chambered gate at Gezer, 10th century BC</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And he built Hazor, Megiddo, and Gezer</a:t>
            </a:r>
          </a:p>
        </p:txBody>
      </p:sp>
      <p:pic>
        <p:nvPicPr>
          <p:cNvPr id="6" name="Picture 2" descr="C:\Users\Kris\Documents\Bolen\01b PLBL, PCB size\04 Judah and the Dead Sea\Shephelah-Gezer\Gezer Solomonic three-chambered gate, tbs44259009.jpg"/>
          <p:cNvPicPr>
            <a:picLocks noChangeAspect="1" noChangeArrowheads="1"/>
          </p:cNvPicPr>
          <p:nvPr/>
        </p:nvPicPr>
        <p:blipFill>
          <a:blip r:embed="rId3">
            <a:extLst>
              <a:ext uri="{BEBA8EAE-BF5A-486C-A8C5-ECC9F3942E4B}">
                <a14:imgProps xmlns:a14="http://schemas.microsoft.com/office/drawing/2010/main">
                  <a14:imgLayer r:embed="rId4">
                    <a14:imgEffect>
                      <a14:saturation sat="140000"/>
                    </a14:imgEffect>
                  </a14:imgLayer>
                </a14:imgProps>
              </a:ext>
              <a:ext uri="{28A0092B-C50C-407E-A947-70E740481C1C}">
                <a14:useLocalDpi xmlns:a14="http://schemas.microsoft.com/office/drawing/2010/main" val="0"/>
              </a:ext>
            </a:extLst>
          </a:blip>
          <a:srcRect/>
          <a:stretch>
            <a:fillRect/>
          </a:stretch>
        </p:blipFill>
        <p:spPr bwMode="auto">
          <a:xfrm>
            <a:off x="0" y="355600"/>
            <a:ext cx="9144000" cy="6145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62499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ezer Solomonic gate, tb010412768.jpg"/>
          <p:cNvPicPr>
            <a:picLocks noChangeAspect="1"/>
          </p:cNvPicPr>
          <p:nvPr/>
        </p:nvPicPr>
        <p:blipFill rotWithShape="1">
          <a:blip r:embed="rId3">
            <a:extLst>
              <a:ext uri="{28A0092B-C50C-407E-A947-70E740481C1C}">
                <a14:useLocalDpi xmlns:a14="http://schemas.microsoft.com/office/drawing/2010/main" val="0"/>
              </a:ext>
            </a:extLst>
          </a:blip>
          <a:srcRect r="928"/>
          <a:stretch/>
        </p:blipFill>
        <p:spPr>
          <a:xfrm>
            <a:off x="0" y="369332"/>
            <a:ext cx="9144000" cy="6183868"/>
          </a:xfrm>
          <a:prstGeom prst="rect">
            <a:avLst/>
          </a:prstGeom>
        </p:spPr>
      </p:pic>
      <p:sp>
        <p:nvSpPr>
          <p:cNvPr id="2" name="Text Placeholder 1"/>
          <p:cNvSpPr>
            <a:spLocks noGrp="1"/>
          </p:cNvSpPr>
          <p:nvPr>
            <p:ph type="body" sz="quarter" idx="10"/>
          </p:nvPr>
        </p:nvSpPr>
        <p:spPr/>
        <p:txBody>
          <a:bodyPr/>
          <a:lstStyle/>
          <a:p>
            <a:r>
              <a:rPr lang="en-US" dirty="0"/>
              <a:t>Solomonic gate chambers at Gezer, 10th century BC</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And he built Hazor, Megiddo, and Gezer</a:t>
            </a:r>
          </a:p>
        </p:txBody>
      </p:sp>
    </p:spTree>
    <p:extLst>
      <p:ext uri="{BB962C8B-B14F-4D97-AF65-F5344CB8AC3E}">
        <p14:creationId xmlns:p14="http://schemas.microsoft.com/office/powerpoint/2010/main" val="422404011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Casemate wall at Gezer (from the east)</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And he built Hazor, Megiddo, and Gezer</a:t>
            </a:r>
          </a:p>
        </p:txBody>
      </p:sp>
      <p:pic>
        <p:nvPicPr>
          <p:cNvPr id="6" name="Picture 5" descr="Gezer casemate wall from east, tb0705061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126480"/>
          </a:xfrm>
          <a:prstGeom prst="rect">
            <a:avLst/>
          </a:prstGeom>
        </p:spPr>
      </p:pic>
    </p:spTree>
    <p:extLst>
      <p:ext uri="{BB962C8B-B14F-4D97-AF65-F5344CB8AC3E}">
        <p14:creationId xmlns:p14="http://schemas.microsoft.com/office/powerpoint/2010/main" val="33344430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2. Pane 1050-951.jpg"/>
          <p:cNvPicPr>
            <a:picLocks noChangeAspect="1"/>
          </p:cNvPicPr>
          <p:nvPr/>
        </p:nvPicPr>
        <p:blipFill rotWithShape="1">
          <a:blip r:embed="rId3" cstate="print">
            <a:extLst>
              <a:ext uri="{28A0092B-C50C-407E-A947-70E740481C1C}">
                <a14:useLocalDpi xmlns:a14="http://schemas.microsoft.com/office/drawing/2010/main" val="0"/>
              </a:ext>
            </a:extLst>
          </a:blip>
          <a:srcRect t="48864"/>
          <a:stretch/>
        </p:blipFill>
        <p:spPr>
          <a:xfrm>
            <a:off x="0" y="381000"/>
            <a:ext cx="9144000" cy="1580443"/>
          </a:xfrm>
          <a:prstGeom prst="rect">
            <a:avLst/>
          </a:prstGeom>
          <a:ln>
            <a:noFill/>
          </a:ln>
          <a:effectLst>
            <a:outerShdw blurRad="292100" dist="139700" dir="2700000" algn="tl" rotWithShape="0">
              <a:srgbClr val="333333">
                <a:alpha val="65000"/>
              </a:srgbClr>
            </a:outerShdw>
          </a:effectLst>
        </p:spPr>
      </p:pic>
      <p:sp>
        <p:nvSpPr>
          <p:cNvPr id="2" name="Text Placeholder 1"/>
          <p:cNvSpPr>
            <a:spLocks noGrp="1"/>
          </p:cNvSpPr>
          <p:nvPr>
            <p:ph type="body" sz="quarter" idx="10"/>
          </p:nvPr>
        </p:nvSpPr>
        <p:spPr/>
        <p:txBody>
          <a:bodyPr/>
          <a:lstStyle/>
          <a:p>
            <a:r>
              <a:rPr lang="en-US" dirty="0"/>
              <a:t>Regnal Chronology of the reign of Solomon</a:t>
            </a:r>
          </a:p>
        </p:txBody>
      </p:sp>
      <p:sp>
        <p:nvSpPr>
          <p:cNvPr id="3" name="Text Placeholder 2"/>
          <p:cNvSpPr>
            <a:spLocks noGrp="1"/>
          </p:cNvSpPr>
          <p:nvPr>
            <p:ph type="body" sz="quarter" idx="12"/>
          </p:nvPr>
        </p:nvSpPr>
        <p:spPr/>
        <p:txBody>
          <a:bodyPr/>
          <a:lstStyle/>
          <a:p>
            <a:r>
              <a:rPr lang="en-US" dirty="0"/>
              <a:t>9:16</a:t>
            </a:r>
          </a:p>
        </p:txBody>
      </p:sp>
      <p:sp>
        <p:nvSpPr>
          <p:cNvPr id="4" name="Title 3"/>
          <p:cNvSpPr>
            <a:spLocks noGrp="1"/>
          </p:cNvSpPr>
          <p:nvPr>
            <p:ph type="title"/>
          </p:nvPr>
        </p:nvSpPr>
        <p:spPr/>
        <p:txBody>
          <a:bodyPr/>
          <a:lstStyle/>
          <a:p>
            <a:r>
              <a:rPr lang="en-US" dirty="0"/>
              <a:t>Pharaoh king of Egypt had taken Gezer, burned it with fire, and killed the Canaanites</a:t>
            </a:r>
          </a:p>
        </p:txBody>
      </p:sp>
      <p:pic>
        <p:nvPicPr>
          <p:cNvPr id="8" name="Picture 7" descr="Screen Shot 2016-01-18 at 3.47.45 P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19600"/>
            <a:ext cx="4292957" cy="1219200"/>
          </a:xfrm>
          <a:prstGeom prst="rect">
            <a:avLst/>
          </a:prstGeom>
          <a:ln>
            <a:noFill/>
          </a:ln>
          <a:effectLst>
            <a:outerShdw blurRad="292100" dist="139700" dir="2700000" algn="tl" rotWithShape="0">
              <a:srgbClr val="333333">
                <a:alpha val="65000"/>
              </a:srgbClr>
            </a:outerShdw>
          </a:effectLst>
        </p:spPr>
      </p:pic>
      <p:pic>
        <p:nvPicPr>
          <p:cNvPr id="11" name="Picture 10" descr="3. Pane 950-90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05000"/>
            <a:ext cx="9144000" cy="2427732"/>
          </a:xfrm>
          <a:prstGeom prst="rect">
            <a:avLst/>
          </a:prstGeom>
        </p:spPr>
      </p:pic>
      <p:pic>
        <p:nvPicPr>
          <p:cNvPr id="12" name="Picture 11" descr="Dynasties of Israel and Judah.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715000"/>
            <a:ext cx="6781363" cy="762000"/>
          </a:xfrm>
          <a:prstGeom prst="rect">
            <a:avLst/>
          </a:prstGeom>
        </p:spPr>
      </p:pic>
      <p:pic>
        <p:nvPicPr>
          <p:cNvPr id="13" name="Picture 12" descr="Screen Shot 2016-01-19 at 10.26.40 AM.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07599" y="4428595"/>
            <a:ext cx="2098001" cy="1210205"/>
          </a:xfrm>
          <a:prstGeom prst="rect">
            <a:avLst/>
          </a:prstGeom>
        </p:spPr>
      </p:pic>
      <p:pic>
        <p:nvPicPr>
          <p:cNvPr id="14" name="Picture 13" descr="Screen Shot 2016-01-19 at 10.26.04 AM.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8000" y="4419601"/>
            <a:ext cx="2234513" cy="2133599"/>
          </a:xfrm>
          <a:prstGeom prst="rect">
            <a:avLst/>
          </a:prstGeom>
        </p:spPr>
      </p:pic>
      <p:sp>
        <p:nvSpPr>
          <p:cNvPr id="15" name="Rectangle 14"/>
          <p:cNvSpPr/>
          <p:nvPr/>
        </p:nvSpPr>
        <p:spPr>
          <a:xfrm>
            <a:off x="3886200" y="381000"/>
            <a:ext cx="5029200" cy="1371600"/>
          </a:xfrm>
          <a:prstGeom prst="rect">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a:solidFill>
                <a:prstClr val="black"/>
              </a:solidFill>
              <a:latin typeface="Calibri"/>
            </a:endParaRPr>
          </a:p>
        </p:txBody>
      </p:sp>
    </p:spTree>
    <p:extLst>
      <p:ext uri="{BB962C8B-B14F-4D97-AF65-F5344CB8AC3E}">
        <p14:creationId xmlns:p14="http://schemas.microsoft.com/office/powerpoint/2010/main" val="417978690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FFDC6F-D6FB-4220-AC64-8BDD49CB66F6}"/>
              </a:ext>
            </a:extLst>
          </p:cNvPr>
          <p:cNvPicPr>
            <a:picLocks noChangeAspect="1"/>
          </p:cNvPicPr>
          <p:nvPr/>
        </p:nvPicPr>
        <p:blipFill rotWithShape="1">
          <a:blip r:embed="rId3">
            <a:extLst>
              <a:ext uri="{28A0092B-C50C-407E-A947-70E740481C1C}">
                <a14:useLocalDpi xmlns:a14="http://schemas.microsoft.com/office/drawing/2010/main" val="0"/>
              </a:ext>
            </a:extLst>
          </a:blip>
          <a:srcRect t="11460"/>
          <a:stretch/>
        </p:blipFill>
        <p:spPr>
          <a:xfrm>
            <a:off x="0" y="171449"/>
            <a:ext cx="9144000" cy="6515101"/>
          </a:xfrm>
          <a:prstGeom prst="rect">
            <a:avLst/>
          </a:prstGeom>
        </p:spPr>
      </p:pic>
      <p:sp>
        <p:nvSpPr>
          <p:cNvPr id="2" name="Text Placeholder 1"/>
          <p:cNvSpPr>
            <a:spLocks noGrp="1"/>
          </p:cNvSpPr>
          <p:nvPr>
            <p:ph type="body" sz="quarter" idx="10"/>
          </p:nvPr>
        </p:nvSpPr>
        <p:spPr/>
        <p:txBody>
          <a:bodyPr/>
          <a:lstStyle/>
          <a:p>
            <a:r>
              <a:rPr lang="en-US" dirty="0"/>
              <a:t>Sphinx of the Egyptian Pharaoh </a:t>
            </a:r>
            <a:r>
              <a:rPr lang="en-US" dirty="0" err="1"/>
              <a:t>Siamun</a:t>
            </a:r>
            <a:r>
              <a:rPr lang="en-US" dirty="0"/>
              <a:t>, 10th century BC</a:t>
            </a:r>
          </a:p>
        </p:txBody>
      </p:sp>
      <p:sp>
        <p:nvSpPr>
          <p:cNvPr id="3" name="Text Placeholder 2"/>
          <p:cNvSpPr>
            <a:spLocks noGrp="1"/>
          </p:cNvSpPr>
          <p:nvPr>
            <p:ph type="body" sz="quarter" idx="12"/>
          </p:nvPr>
        </p:nvSpPr>
        <p:spPr/>
        <p:txBody>
          <a:bodyPr/>
          <a:lstStyle/>
          <a:p>
            <a:r>
              <a:rPr lang="en-US" dirty="0"/>
              <a:t>9:16</a:t>
            </a:r>
          </a:p>
        </p:txBody>
      </p:sp>
      <p:sp>
        <p:nvSpPr>
          <p:cNvPr id="4" name="Title 3"/>
          <p:cNvSpPr>
            <a:spLocks noGrp="1"/>
          </p:cNvSpPr>
          <p:nvPr>
            <p:ph type="title"/>
          </p:nvPr>
        </p:nvSpPr>
        <p:spPr/>
        <p:txBody>
          <a:bodyPr/>
          <a:lstStyle/>
          <a:p>
            <a:r>
              <a:rPr lang="en-US" dirty="0"/>
              <a:t>Pharaoh king of Egypt had taken Gezer, burned it with fire, and killed the Canaanites</a:t>
            </a:r>
          </a:p>
        </p:txBody>
      </p:sp>
    </p:spTree>
    <p:extLst>
      <p:ext uri="{BB962C8B-B14F-4D97-AF65-F5344CB8AC3E}">
        <p14:creationId xmlns:p14="http://schemas.microsoft.com/office/powerpoint/2010/main" val="40877073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wnloads\1280px-DintelDeAnjefenmutNombresDeSiamón_(4528807097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The names of Siamun on the lintel of a temple doorway, from Memphis, 10th century BC</a:t>
            </a:r>
          </a:p>
        </p:txBody>
      </p:sp>
      <p:sp>
        <p:nvSpPr>
          <p:cNvPr id="3" name="Text Placeholder 2"/>
          <p:cNvSpPr>
            <a:spLocks noGrp="1"/>
          </p:cNvSpPr>
          <p:nvPr>
            <p:ph type="body" sz="quarter" idx="12"/>
          </p:nvPr>
        </p:nvSpPr>
        <p:spPr/>
        <p:txBody>
          <a:bodyPr/>
          <a:lstStyle/>
          <a:p>
            <a:r>
              <a:rPr lang="en-US" dirty="0"/>
              <a:t>9:16</a:t>
            </a:r>
          </a:p>
        </p:txBody>
      </p:sp>
      <p:sp>
        <p:nvSpPr>
          <p:cNvPr id="4" name="Title 3"/>
          <p:cNvSpPr>
            <a:spLocks noGrp="1"/>
          </p:cNvSpPr>
          <p:nvPr>
            <p:ph type="title"/>
          </p:nvPr>
        </p:nvSpPr>
        <p:spPr/>
        <p:txBody>
          <a:bodyPr/>
          <a:lstStyle/>
          <a:p>
            <a:r>
              <a:rPr lang="en-US" dirty="0"/>
              <a:t>Pharaoh king of Egypt had taken Gezer, burned it with fire, and killed the Canaanites</a:t>
            </a:r>
          </a:p>
        </p:txBody>
      </p:sp>
    </p:spTree>
    <p:extLst>
      <p:ext uri="{BB962C8B-B14F-4D97-AF65-F5344CB8AC3E}">
        <p14:creationId xmlns:p14="http://schemas.microsoft.com/office/powerpoint/2010/main" val="96510519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Solomonic gate at Gezer (from the northeast)</a:t>
            </a:r>
          </a:p>
        </p:txBody>
      </p:sp>
      <p:sp>
        <p:nvSpPr>
          <p:cNvPr id="3" name="Text Placeholder 2"/>
          <p:cNvSpPr>
            <a:spLocks noGrp="1"/>
          </p:cNvSpPr>
          <p:nvPr>
            <p:ph type="body" sz="quarter" idx="12"/>
          </p:nvPr>
        </p:nvSpPr>
        <p:spPr/>
        <p:txBody>
          <a:bodyPr/>
          <a:lstStyle/>
          <a:p>
            <a:r>
              <a:rPr lang="en-US" dirty="0"/>
              <a:t>9:16</a:t>
            </a:r>
          </a:p>
        </p:txBody>
      </p:sp>
      <p:sp>
        <p:nvSpPr>
          <p:cNvPr id="4" name="Title 3"/>
          <p:cNvSpPr>
            <a:spLocks noGrp="1"/>
          </p:cNvSpPr>
          <p:nvPr>
            <p:ph type="title"/>
          </p:nvPr>
        </p:nvSpPr>
        <p:spPr/>
        <p:txBody>
          <a:bodyPr/>
          <a:lstStyle/>
          <a:p>
            <a:r>
              <a:rPr lang="en-US" dirty="0"/>
              <a:t>Pharaoh king of Egypt had taken Gezer, burned it with fire, and killed the Canaanites</a:t>
            </a:r>
          </a:p>
        </p:txBody>
      </p:sp>
      <p:pic>
        <p:nvPicPr>
          <p:cNvPr id="5" name="Picture 4" descr="Gezer Solomonic gate from northeast, tb0406073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126480"/>
          </a:xfrm>
          <a:prstGeom prst="rect">
            <a:avLst/>
          </a:prstGeom>
        </p:spPr>
      </p:pic>
    </p:spTree>
    <p:extLst>
      <p:ext uri="{BB962C8B-B14F-4D97-AF65-F5344CB8AC3E}">
        <p14:creationId xmlns:p14="http://schemas.microsoft.com/office/powerpoint/2010/main" val="238217888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Burning village in the Shephelah of Judah</a:t>
            </a:r>
          </a:p>
        </p:txBody>
      </p:sp>
      <p:sp>
        <p:nvSpPr>
          <p:cNvPr id="4" name="Text Placeholder 3"/>
          <p:cNvSpPr>
            <a:spLocks noGrp="1"/>
          </p:cNvSpPr>
          <p:nvPr>
            <p:ph type="body" sz="quarter" idx="12"/>
          </p:nvPr>
        </p:nvSpPr>
        <p:spPr/>
        <p:txBody>
          <a:bodyPr/>
          <a:lstStyle/>
          <a:p>
            <a:r>
              <a:rPr lang="en-US" dirty="0"/>
              <a:t>9:16</a:t>
            </a:r>
          </a:p>
        </p:txBody>
      </p:sp>
      <p:sp>
        <p:nvSpPr>
          <p:cNvPr id="2" name="Title 1"/>
          <p:cNvSpPr>
            <a:spLocks noGrp="1"/>
          </p:cNvSpPr>
          <p:nvPr>
            <p:ph type="title"/>
          </p:nvPr>
        </p:nvSpPr>
        <p:spPr/>
        <p:txBody>
          <a:bodyPr/>
          <a:lstStyle/>
          <a:p>
            <a:r>
              <a:rPr lang="en-US" dirty="0"/>
              <a:t>Pharaoh king of Egypt had taken Gezer, burned it with fire, and killed the Canaanites</a:t>
            </a:r>
          </a:p>
        </p:txBody>
      </p:sp>
      <p:pic>
        <p:nvPicPr>
          <p:cNvPr id="1026" name="Picture 2" descr="C:\Users\Kris\Documents\Bolen\02 HVHL\47 Early 20th Century History\1929 Arab Riots and Aftermath\1929 riots, Artuf burning, Jewish colony, mat03043.jpg"/>
          <p:cNvPicPr>
            <a:picLocks noChangeAspect="1" noChangeArrowheads="1"/>
          </p:cNvPicPr>
          <p:nvPr/>
        </p:nvPicPr>
        <p:blipFill rotWithShape="1">
          <a:blip r:embed="rId3">
            <a:extLst>
              <a:ext uri="{28A0092B-C50C-407E-A947-70E740481C1C}">
                <a14:useLocalDpi xmlns:a14="http://schemas.microsoft.com/office/drawing/2010/main" val="0"/>
              </a:ext>
            </a:extLst>
          </a:blip>
          <a:srcRect l="1271"/>
          <a:stretch/>
        </p:blipFill>
        <p:spPr bwMode="auto">
          <a:xfrm>
            <a:off x="0" y="369333"/>
            <a:ext cx="9144000" cy="615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73616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cuments\Bolen\PCB size\British Museum-pcb\Assyria\Balawat, Assyrians besiege burning Urartian city on bronze gate bands of Shalmaneser III, fire,  adr1805194217.jpg"/>
          <p:cNvPicPr>
            <a:picLocks noChangeAspect="1" noChangeArrowheads="1"/>
          </p:cNvPicPr>
          <p:nvPr/>
        </p:nvPicPr>
        <p:blipFill rotWithShape="1">
          <a:blip r:embed="rId3">
            <a:extLst>
              <a:ext uri="{28A0092B-C50C-407E-A947-70E740481C1C}">
                <a14:useLocalDpi xmlns:a14="http://schemas.microsoft.com/office/drawing/2010/main" val="0"/>
              </a:ext>
            </a:extLst>
          </a:blip>
          <a:srcRect r="7982"/>
          <a:stretch/>
        </p:blipFill>
        <p:spPr bwMode="auto">
          <a:xfrm>
            <a:off x="-1" y="369332"/>
            <a:ext cx="9144001" cy="615034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p:cNvSpPr>
            <a:spLocks noGrp="1"/>
          </p:cNvSpPr>
          <p:nvPr>
            <p:ph type="body" sz="quarter" idx="10"/>
          </p:nvPr>
        </p:nvSpPr>
        <p:spPr/>
        <p:txBody>
          <a:bodyPr/>
          <a:lstStyle/>
          <a:p>
            <a:r>
              <a:rPr lang="en-US" dirty="0"/>
              <a:t>Assyrians besieging and burning an Urartian city, reign of Shalmaneser III, 9th century BC</a:t>
            </a:r>
          </a:p>
        </p:txBody>
      </p:sp>
      <p:sp>
        <p:nvSpPr>
          <p:cNvPr id="9" name="Text Placeholder 8"/>
          <p:cNvSpPr>
            <a:spLocks noGrp="1"/>
          </p:cNvSpPr>
          <p:nvPr>
            <p:ph type="body" sz="quarter" idx="12"/>
          </p:nvPr>
        </p:nvSpPr>
        <p:spPr/>
        <p:txBody>
          <a:bodyPr/>
          <a:lstStyle/>
          <a:p>
            <a:r>
              <a:rPr lang="en-US" dirty="0"/>
              <a:t>9:16</a:t>
            </a:r>
          </a:p>
        </p:txBody>
      </p:sp>
      <p:sp>
        <p:nvSpPr>
          <p:cNvPr id="4" name="Title 3"/>
          <p:cNvSpPr>
            <a:spLocks noGrp="1"/>
          </p:cNvSpPr>
          <p:nvPr>
            <p:ph type="title"/>
          </p:nvPr>
        </p:nvSpPr>
        <p:spPr/>
        <p:txBody>
          <a:bodyPr/>
          <a:lstStyle/>
          <a:p>
            <a:r>
              <a:rPr lang="en-US" dirty="0"/>
              <a:t>Pharaoh king of Egypt had taken Gezer, burned it with fire, and killed the Canaanites</a:t>
            </a:r>
          </a:p>
        </p:txBody>
      </p:sp>
    </p:spTree>
    <p:extLst>
      <p:ext uri="{BB962C8B-B14F-4D97-AF65-F5344CB8AC3E}">
        <p14:creationId xmlns:p14="http://schemas.microsoft.com/office/powerpoint/2010/main" val="356233324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City set on fire, from Khorsabad, reign of Sargon II</a:t>
            </a:r>
          </a:p>
        </p:txBody>
      </p:sp>
      <p:sp>
        <p:nvSpPr>
          <p:cNvPr id="3" name="Text Placeholder 2"/>
          <p:cNvSpPr>
            <a:spLocks noGrp="1"/>
          </p:cNvSpPr>
          <p:nvPr>
            <p:ph type="body" sz="quarter" idx="12"/>
          </p:nvPr>
        </p:nvSpPr>
        <p:spPr/>
        <p:txBody>
          <a:bodyPr/>
          <a:lstStyle/>
          <a:p>
            <a:r>
              <a:rPr lang="en-US" dirty="0"/>
              <a:t>9:16</a:t>
            </a:r>
          </a:p>
        </p:txBody>
      </p:sp>
      <p:sp>
        <p:nvSpPr>
          <p:cNvPr id="4" name="Title 3"/>
          <p:cNvSpPr>
            <a:spLocks noGrp="1"/>
          </p:cNvSpPr>
          <p:nvPr>
            <p:ph type="title"/>
          </p:nvPr>
        </p:nvSpPr>
        <p:spPr/>
        <p:txBody>
          <a:bodyPr/>
          <a:lstStyle/>
          <a:p>
            <a:r>
              <a:rPr lang="en-US" dirty="0"/>
              <a:t>Pharaoh king of Egypt had taken Gezer, burned it with fire, and killed the Canaanites</a:t>
            </a:r>
          </a:p>
        </p:txBody>
      </p:sp>
      <p:pic>
        <p:nvPicPr>
          <p:cNvPr id="6" name="Picture 5" descr="City set on fire - Sargon II Khorsabad-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1866"/>
            <a:ext cx="9144000" cy="5605272"/>
          </a:xfrm>
          <a:prstGeom prst="rect">
            <a:avLst/>
          </a:prstGeom>
        </p:spPr>
      </p:pic>
    </p:spTree>
    <p:extLst>
      <p:ext uri="{BB962C8B-B14F-4D97-AF65-F5344CB8AC3E}">
        <p14:creationId xmlns:p14="http://schemas.microsoft.com/office/powerpoint/2010/main" val="1776165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amaritan Passover, prayer on holy rock, prostrate, mat0187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Samaritans praying on Mount Gerizim during Passover</a:t>
            </a:r>
          </a:p>
        </p:txBody>
      </p:sp>
      <p:sp>
        <p:nvSpPr>
          <p:cNvPr id="3" name="Text Placeholder 2"/>
          <p:cNvSpPr>
            <a:spLocks noGrp="1"/>
          </p:cNvSpPr>
          <p:nvPr>
            <p:ph type="body" sz="quarter" idx="12"/>
          </p:nvPr>
        </p:nvSpPr>
        <p:spPr/>
        <p:txBody>
          <a:bodyPr/>
          <a:lstStyle/>
          <a:p>
            <a:r>
              <a:rPr lang="en-US" dirty="0"/>
              <a:t>9:3</a:t>
            </a:r>
          </a:p>
        </p:txBody>
      </p:sp>
      <p:sp>
        <p:nvSpPr>
          <p:cNvPr id="4" name="Title 3"/>
          <p:cNvSpPr>
            <a:spLocks noGrp="1"/>
          </p:cNvSpPr>
          <p:nvPr>
            <p:ph type="title"/>
          </p:nvPr>
        </p:nvSpPr>
        <p:spPr/>
        <p:txBody>
          <a:bodyPr/>
          <a:lstStyle/>
          <a:p>
            <a:r>
              <a:rPr lang="en-US" dirty="0"/>
              <a:t>Then Yahweh said, “I have heard your prayer and your supplication”</a:t>
            </a:r>
          </a:p>
        </p:txBody>
      </p:sp>
    </p:spTree>
    <p:extLst>
      <p:ext uri="{BB962C8B-B14F-4D97-AF65-F5344CB8AC3E}">
        <p14:creationId xmlns:p14="http://schemas.microsoft.com/office/powerpoint/2010/main" val="366711977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Asiatic soldiers trampled by royal chariot, from el-</a:t>
            </a:r>
            <a:r>
              <a:rPr lang="en-US" dirty="0" err="1"/>
              <a:t>Asasif</a:t>
            </a:r>
            <a:r>
              <a:rPr lang="en-US" dirty="0"/>
              <a:t>, 15th century BC</a:t>
            </a:r>
          </a:p>
        </p:txBody>
      </p:sp>
      <p:sp>
        <p:nvSpPr>
          <p:cNvPr id="3" name="Text Placeholder 2"/>
          <p:cNvSpPr>
            <a:spLocks noGrp="1"/>
          </p:cNvSpPr>
          <p:nvPr>
            <p:ph type="body" sz="quarter" idx="12"/>
          </p:nvPr>
        </p:nvSpPr>
        <p:spPr/>
        <p:txBody>
          <a:bodyPr/>
          <a:lstStyle/>
          <a:p>
            <a:r>
              <a:rPr lang="en-US" dirty="0"/>
              <a:t>9:16</a:t>
            </a:r>
          </a:p>
        </p:txBody>
      </p:sp>
      <p:sp>
        <p:nvSpPr>
          <p:cNvPr id="4" name="Title 3"/>
          <p:cNvSpPr>
            <a:spLocks noGrp="1"/>
          </p:cNvSpPr>
          <p:nvPr>
            <p:ph type="title"/>
          </p:nvPr>
        </p:nvSpPr>
        <p:spPr/>
        <p:txBody>
          <a:bodyPr/>
          <a:lstStyle/>
          <a:p>
            <a:r>
              <a:rPr lang="en-US" dirty="0"/>
              <a:t>Pharaoh king of Egypt had taken Gezer, burned it with fire, and killed the Canaanites</a:t>
            </a:r>
          </a:p>
        </p:txBody>
      </p:sp>
      <p:pic>
        <p:nvPicPr>
          <p:cNvPr id="6" name="Picture 5" descr="A picture containing table, cake, food, photo&#10;&#10;Description automatically generated">
            <a:extLst>
              <a:ext uri="{FF2B5EF4-FFF2-40B4-BE49-F238E27FC236}">
                <a16:creationId xmlns:a16="http://schemas.microsoft.com/office/drawing/2014/main" id="{18201F25-3B85-4AA2-A306-73B46B507E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1832"/>
            <a:ext cx="9144000" cy="4974336"/>
          </a:xfrm>
          <a:prstGeom prst="rect">
            <a:avLst/>
          </a:prstGeom>
        </p:spPr>
      </p:pic>
    </p:spTree>
    <p:extLst>
      <p:ext uri="{BB962C8B-B14F-4D97-AF65-F5344CB8AC3E}">
        <p14:creationId xmlns:p14="http://schemas.microsoft.com/office/powerpoint/2010/main" val="360435072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Kris\Documents\Bolen\PCB size\Getty Villa\Assyrian reliefs\Relief of attack on enemy town, Assyrian, from central palace at Nimrud, 730-727 BC, tb100919410.jpg"/>
          <p:cNvPicPr>
            <a:picLocks noChangeAspect="1" noChangeArrowheads="1"/>
          </p:cNvPicPr>
          <p:nvPr/>
        </p:nvPicPr>
        <p:blipFill rotWithShape="1">
          <a:blip r:embed="rId3">
            <a:extLst>
              <a:ext uri="{28A0092B-C50C-407E-A947-70E740481C1C}">
                <a14:useLocalDpi xmlns:a14="http://schemas.microsoft.com/office/drawing/2010/main" val="0"/>
              </a:ext>
            </a:extLst>
          </a:blip>
          <a:srcRect r="7143"/>
          <a:stretch/>
        </p:blipFill>
        <p:spPr bwMode="auto">
          <a:xfrm>
            <a:off x="0" y="158262"/>
            <a:ext cx="9144000" cy="6518764"/>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Assyrian soldier killing enemies, from the central palace at Nimrud, circa 730–727 BC</a:t>
            </a:r>
          </a:p>
        </p:txBody>
      </p:sp>
      <p:sp>
        <p:nvSpPr>
          <p:cNvPr id="3" name="Text Placeholder 2"/>
          <p:cNvSpPr>
            <a:spLocks noGrp="1"/>
          </p:cNvSpPr>
          <p:nvPr>
            <p:ph type="body" sz="quarter" idx="12"/>
          </p:nvPr>
        </p:nvSpPr>
        <p:spPr/>
        <p:txBody>
          <a:bodyPr/>
          <a:lstStyle/>
          <a:p>
            <a:r>
              <a:rPr lang="en-US" dirty="0"/>
              <a:t>9:16</a:t>
            </a:r>
          </a:p>
        </p:txBody>
      </p:sp>
      <p:sp>
        <p:nvSpPr>
          <p:cNvPr id="4" name="Title 3"/>
          <p:cNvSpPr>
            <a:spLocks noGrp="1"/>
          </p:cNvSpPr>
          <p:nvPr>
            <p:ph type="title"/>
          </p:nvPr>
        </p:nvSpPr>
        <p:spPr/>
        <p:txBody>
          <a:bodyPr/>
          <a:lstStyle/>
          <a:p>
            <a:r>
              <a:rPr lang="en-US" dirty="0"/>
              <a:t>Pharaoh king of Egypt had taken Gezer, burned it with fire, and killed the Canaanites</a:t>
            </a:r>
          </a:p>
        </p:txBody>
      </p:sp>
    </p:spTree>
    <p:extLst>
      <p:ext uri="{BB962C8B-B14F-4D97-AF65-F5344CB8AC3E}">
        <p14:creationId xmlns:p14="http://schemas.microsoft.com/office/powerpoint/2010/main" val="201150710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young women of Ramallah wearing dowry headdress, mat06845.jpg"/>
          <p:cNvPicPr>
            <a:picLocks noChangeAspect="1"/>
          </p:cNvPicPr>
          <p:nvPr/>
        </p:nvPicPr>
        <p:blipFill rotWithShape="1">
          <a:blip r:embed="rId3">
            <a:extLst>
              <a:ext uri="{28A0092B-C50C-407E-A947-70E740481C1C}">
                <a14:useLocalDpi xmlns:a14="http://schemas.microsoft.com/office/drawing/2010/main" val="0"/>
              </a:ext>
            </a:extLst>
          </a:blip>
          <a:srcRect t="8943"/>
          <a:stretch/>
        </p:blipFill>
        <p:spPr>
          <a:xfrm>
            <a:off x="1696288" y="0"/>
            <a:ext cx="5751424" cy="6705600"/>
          </a:xfrm>
          <a:prstGeom prst="rect">
            <a:avLst/>
          </a:prstGeom>
        </p:spPr>
      </p:pic>
      <p:sp>
        <p:nvSpPr>
          <p:cNvPr id="2" name="Text Placeholder 1"/>
          <p:cNvSpPr>
            <a:spLocks noGrp="1"/>
          </p:cNvSpPr>
          <p:nvPr>
            <p:ph type="body" sz="quarter" idx="10"/>
          </p:nvPr>
        </p:nvSpPr>
        <p:spPr/>
        <p:txBody>
          <a:bodyPr/>
          <a:lstStyle/>
          <a:p>
            <a:r>
              <a:rPr lang="en-US" dirty="0"/>
              <a:t>Two young women of Ramallah wearing dowry headdress</a:t>
            </a:r>
          </a:p>
        </p:txBody>
      </p:sp>
      <p:sp>
        <p:nvSpPr>
          <p:cNvPr id="3" name="Text Placeholder 2"/>
          <p:cNvSpPr>
            <a:spLocks noGrp="1"/>
          </p:cNvSpPr>
          <p:nvPr>
            <p:ph type="body" sz="quarter" idx="12"/>
          </p:nvPr>
        </p:nvSpPr>
        <p:spPr/>
        <p:txBody>
          <a:bodyPr/>
          <a:lstStyle/>
          <a:p>
            <a:r>
              <a:rPr lang="en-US" dirty="0"/>
              <a:t>9:16</a:t>
            </a:r>
          </a:p>
        </p:txBody>
      </p:sp>
      <p:sp>
        <p:nvSpPr>
          <p:cNvPr id="4" name="Title 3"/>
          <p:cNvSpPr>
            <a:spLocks noGrp="1"/>
          </p:cNvSpPr>
          <p:nvPr>
            <p:ph type="title"/>
          </p:nvPr>
        </p:nvSpPr>
        <p:spPr/>
        <p:txBody>
          <a:bodyPr/>
          <a:lstStyle/>
          <a:p>
            <a:r>
              <a:rPr lang="en-US" dirty="0"/>
              <a:t>And he gave it as a dowry to his daughter, Solomon’s wife</a:t>
            </a:r>
          </a:p>
        </p:txBody>
      </p:sp>
    </p:spTree>
    <p:extLst>
      <p:ext uri="{BB962C8B-B14F-4D97-AF65-F5344CB8AC3E}">
        <p14:creationId xmlns:p14="http://schemas.microsoft.com/office/powerpoint/2010/main" val="55055198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ele fragment of Sheshonq I aka Shishak from Megiddo, tb042403133bl.jpg"/>
          <p:cNvPicPr>
            <a:picLocks noChangeAspect="1"/>
          </p:cNvPicPr>
          <p:nvPr/>
        </p:nvPicPr>
        <p:blipFill rotWithShape="1">
          <a:blip r:embed="rId3" cstate="print">
            <a:extLst>
              <a:ext uri="{28A0092B-C50C-407E-A947-70E740481C1C}">
                <a14:useLocalDpi xmlns:a14="http://schemas.microsoft.com/office/drawing/2010/main" val="0"/>
              </a:ext>
            </a:extLst>
          </a:blip>
          <a:srcRect b="4176"/>
          <a:stretch/>
        </p:blipFill>
        <p:spPr>
          <a:xfrm>
            <a:off x="1219200" y="0"/>
            <a:ext cx="6555651" cy="6858000"/>
          </a:xfrm>
          <a:prstGeom prst="rect">
            <a:avLst/>
          </a:prstGeom>
        </p:spPr>
      </p:pic>
      <p:sp>
        <p:nvSpPr>
          <p:cNvPr id="2" name="Text Placeholder 1"/>
          <p:cNvSpPr>
            <a:spLocks noGrp="1"/>
          </p:cNvSpPr>
          <p:nvPr>
            <p:ph type="body" sz="quarter" idx="10"/>
          </p:nvPr>
        </p:nvSpPr>
        <p:spPr/>
        <p:txBody>
          <a:bodyPr/>
          <a:lstStyle/>
          <a:p>
            <a:r>
              <a:rPr lang="en-US" dirty="0"/>
              <a:t>Stele fragment of Sheshonq I (Shishak) from Megiddo, 10th century BC</a:t>
            </a:r>
          </a:p>
        </p:txBody>
      </p:sp>
      <p:sp>
        <p:nvSpPr>
          <p:cNvPr id="3" name="Text Placeholder 2"/>
          <p:cNvSpPr>
            <a:spLocks noGrp="1"/>
          </p:cNvSpPr>
          <p:nvPr>
            <p:ph type="body" sz="quarter" idx="12"/>
          </p:nvPr>
        </p:nvSpPr>
        <p:spPr/>
        <p:txBody>
          <a:bodyPr/>
          <a:lstStyle/>
          <a:p>
            <a:r>
              <a:rPr lang="en-US" dirty="0"/>
              <a:t>9:16</a:t>
            </a:r>
          </a:p>
        </p:txBody>
      </p:sp>
      <p:sp>
        <p:nvSpPr>
          <p:cNvPr id="4" name="Title 3"/>
          <p:cNvSpPr>
            <a:spLocks noGrp="1"/>
          </p:cNvSpPr>
          <p:nvPr>
            <p:ph type="title"/>
          </p:nvPr>
        </p:nvSpPr>
        <p:spPr/>
        <p:txBody>
          <a:bodyPr/>
          <a:lstStyle/>
          <a:p>
            <a:r>
              <a:rPr lang="en-US" dirty="0"/>
              <a:t>And he gave it as a dowry to his daughter, Solomon’s wife</a:t>
            </a:r>
          </a:p>
        </p:txBody>
      </p:sp>
    </p:spTree>
    <p:extLst>
      <p:ext uri="{BB962C8B-B14F-4D97-AF65-F5344CB8AC3E}">
        <p14:creationId xmlns:p14="http://schemas.microsoft.com/office/powerpoint/2010/main" val="8286295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eth Horon ridge route aerial from east, ws0924143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Beth-</a:t>
            </a:r>
            <a:r>
              <a:rPr lang="en-US" dirty="0" err="1"/>
              <a:t>horon</a:t>
            </a:r>
            <a:r>
              <a:rPr lang="en-US" dirty="0"/>
              <a:t> Ridge Route, looking toward Gezer (aerial view from the east)</a:t>
            </a:r>
          </a:p>
        </p:txBody>
      </p:sp>
      <p:sp>
        <p:nvSpPr>
          <p:cNvPr id="3" name="Text Placeholder 2"/>
          <p:cNvSpPr>
            <a:spLocks noGrp="1"/>
          </p:cNvSpPr>
          <p:nvPr>
            <p:ph type="body" sz="quarter" idx="12"/>
          </p:nvPr>
        </p:nvSpPr>
        <p:spPr/>
        <p:txBody>
          <a:bodyPr/>
          <a:lstStyle/>
          <a:p>
            <a:r>
              <a:rPr lang="en-US" dirty="0"/>
              <a:t>9:17</a:t>
            </a:r>
          </a:p>
        </p:txBody>
      </p:sp>
      <p:sp>
        <p:nvSpPr>
          <p:cNvPr id="4" name="Title 3"/>
          <p:cNvSpPr>
            <a:spLocks noGrp="1"/>
          </p:cNvSpPr>
          <p:nvPr>
            <p:ph type="title"/>
          </p:nvPr>
        </p:nvSpPr>
        <p:spPr/>
        <p:txBody>
          <a:bodyPr/>
          <a:lstStyle/>
          <a:p>
            <a:r>
              <a:rPr lang="en-US" dirty="0"/>
              <a:t>Then Solomon rebuilt Gezer and Lower Beth-horon</a:t>
            </a:r>
          </a:p>
        </p:txBody>
      </p:sp>
    </p:spTree>
    <p:extLst>
      <p:ext uri="{BB962C8B-B14F-4D97-AF65-F5344CB8AC3E}">
        <p14:creationId xmlns:p14="http://schemas.microsoft.com/office/powerpoint/2010/main" val="283542011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eth Horon ridge route aerial from east, ws0924143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Beth-</a:t>
            </a:r>
            <a:r>
              <a:rPr lang="en-US" dirty="0" err="1"/>
              <a:t>horon</a:t>
            </a:r>
            <a:r>
              <a:rPr lang="en-US" dirty="0"/>
              <a:t> Ridge Route, looking toward Gezer (aerial view from the east)</a:t>
            </a:r>
          </a:p>
        </p:txBody>
      </p:sp>
      <p:sp>
        <p:nvSpPr>
          <p:cNvPr id="3" name="Text Placeholder 2"/>
          <p:cNvSpPr>
            <a:spLocks noGrp="1"/>
          </p:cNvSpPr>
          <p:nvPr>
            <p:ph type="body" sz="quarter" idx="12"/>
          </p:nvPr>
        </p:nvSpPr>
        <p:spPr/>
        <p:txBody>
          <a:bodyPr/>
          <a:lstStyle/>
          <a:p>
            <a:r>
              <a:rPr lang="en-US" dirty="0"/>
              <a:t>9:17</a:t>
            </a:r>
          </a:p>
        </p:txBody>
      </p:sp>
      <p:sp>
        <p:nvSpPr>
          <p:cNvPr id="4" name="Title 3"/>
          <p:cNvSpPr>
            <a:spLocks noGrp="1"/>
          </p:cNvSpPr>
          <p:nvPr>
            <p:ph type="title"/>
          </p:nvPr>
        </p:nvSpPr>
        <p:spPr/>
        <p:txBody>
          <a:bodyPr/>
          <a:lstStyle/>
          <a:p>
            <a:r>
              <a:rPr lang="en-US" dirty="0"/>
              <a:t>Then Solomon rebuilt Gezer and Lower Beth-horon</a:t>
            </a:r>
          </a:p>
        </p:txBody>
      </p:sp>
      <p:sp>
        <p:nvSpPr>
          <p:cNvPr id="6" name="Text Box 16"/>
          <p:cNvSpPr txBox="1">
            <a:spLocks noChangeArrowheads="1"/>
          </p:cNvSpPr>
          <p:nvPr/>
        </p:nvSpPr>
        <p:spPr bwMode="auto">
          <a:xfrm>
            <a:off x="3322371" y="1809690"/>
            <a:ext cx="792429"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Gezer</a:t>
            </a:r>
          </a:p>
        </p:txBody>
      </p:sp>
      <p:sp>
        <p:nvSpPr>
          <p:cNvPr id="7" name="Oval 6"/>
          <p:cNvSpPr/>
          <p:nvPr/>
        </p:nvSpPr>
        <p:spPr>
          <a:xfrm>
            <a:off x="4114800" y="2057400"/>
            <a:ext cx="762000" cy="228600"/>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8" name="Text Box 16"/>
          <p:cNvSpPr txBox="1">
            <a:spLocks noChangeArrowheads="1"/>
          </p:cNvSpPr>
          <p:nvPr/>
        </p:nvSpPr>
        <p:spPr bwMode="auto">
          <a:xfrm>
            <a:off x="7023776" y="1578114"/>
            <a:ext cx="1605452" cy="707886"/>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dirty="0">
                <a:solidFill>
                  <a:sysClr val="window" lastClr="FFFFFF"/>
                </a:solidFill>
                <a:effectLst>
                  <a:glow rad="76200">
                    <a:sysClr val="windowText" lastClr="000000">
                      <a:alpha val="60000"/>
                    </a:sysClr>
                  </a:glow>
                </a:effectLst>
                <a:latin typeface="Calibri" pitchFamily="34" charset="0"/>
                <a:cs typeface="Calibri" pitchFamily="34" charset="0"/>
              </a:rPr>
              <a:t>Lower </a:t>
            </a:r>
          </a:p>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dirty="0">
                <a:solidFill>
                  <a:sysClr val="window" lastClr="FFFFFF"/>
                </a:solidFill>
                <a:effectLst>
                  <a:glow rad="76200">
                    <a:sysClr val="windowText" lastClr="000000">
                      <a:alpha val="60000"/>
                    </a:sysClr>
                  </a:glow>
                </a:effectLst>
                <a:latin typeface="Calibri" pitchFamily="34" charset="0"/>
                <a:cs typeface="Calibri" pitchFamily="34" charset="0"/>
              </a:rPr>
              <a:t>Beth-horon</a:t>
            </a:r>
            <a:endPar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endParaRPr>
          </a:p>
        </p:txBody>
      </p:sp>
      <p:sp>
        <p:nvSpPr>
          <p:cNvPr id="9" name="Line 9"/>
          <p:cNvSpPr>
            <a:spLocks noChangeShapeType="1"/>
          </p:cNvSpPr>
          <p:nvPr/>
        </p:nvSpPr>
        <p:spPr bwMode="auto">
          <a:xfrm>
            <a:off x="7959852" y="2286000"/>
            <a:ext cx="1065966" cy="723960"/>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47874854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39" descr="Beth Horon ridge aerial from west, tb q010703102"/>
          <p:cNvPicPr preferRelativeResize="0">
            <a:picLocks noChangeAspect="1" noChangeArrowheads="1"/>
          </p:cNvPicPr>
          <p:nvPr>
            <p:custDataLst>
              <p:tags r:id="rId1"/>
            </p:custDataLst>
          </p:nvPr>
        </p:nvPicPr>
        <p:blipFill>
          <a:blip r:embed="rId4" cstate="print"/>
          <a:srcRect/>
          <a:stretch>
            <a:fillRect/>
          </a:stretch>
        </p:blipFill>
        <p:spPr bwMode="auto">
          <a:xfrm>
            <a:off x="0" y="0"/>
            <a:ext cx="9144000" cy="6861175"/>
          </a:xfrm>
          <a:prstGeom prst="rect">
            <a:avLst/>
          </a:prstGeom>
          <a:noFill/>
          <a:ln w="9525">
            <a:noFill/>
            <a:miter lim="800000"/>
            <a:headEnd/>
            <a:tailEnd/>
          </a:ln>
        </p:spPr>
      </p:pic>
      <p:sp>
        <p:nvSpPr>
          <p:cNvPr id="2" name="Text Placeholder 1"/>
          <p:cNvSpPr>
            <a:spLocks noGrp="1"/>
          </p:cNvSpPr>
          <p:nvPr>
            <p:ph type="body" sz="quarter" idx="10"/>
          </p:nvPr>
        </p:nvSpPr>
        <p:spPr/>
        <p:txBody>
          <a:bodyPr/>
          <a:lstStyle/>
          <a:p>
            <a:r>
              <a:rPr lang="en-US" dirty="0"/>
              <a:t>Beth-</a:t>
            </a:r>
            <a:r>
              <a:rPr lang="en-US" dirty="0" err="1"/>
              <a:t>horon</a:t>
            </a:r>
            <a:r>
              <a:rPr lang="en-US" dirty="0"/>
              <a:t> ridge (aerial view from the west)</a:t>
            </a:r>
          </a:p>
        </p:txBody>
      </p:sp>
      <p:sp>
        <p:nvSpPr>
          <p:cNvPr id="3" name="Text Placeholder 2"/>
          <p:cNvSpPr>
            <a:spLocks noGrp="1"/>
          </p:cNvSpPr>
          <p:nvPr>
            <p:ph type="body" sz="quarter" idx="12"/>
          </p:nvPr>
        </p:nvSpPr>
        <p:spPr/>
        <p:txBody>
          <a:bodyPr/>
          <a:lstStyle/>
          <a:p>
            <a:r>
              <a:rPr lang="en-US" dirty="0"/>
              <a:t>9:17</a:t>
            </a:r>
          </a:p>
        </p:txBody>
      </p:sp>
      <p:sp>
        <p:nvSpPr>
          <p:cNvPr id="4" name="Title 3"/>
          <p:cNvSpPr>
            <a:spLocks noGrp="1"/>
          </p:cNvSpPr>
          <p:nvPr>
            <p:ph type="title"/>
          </p:nvPr>
        </p:nvSpPr>
        <p:spPr/>
        <p:txBody>
          <a:bodyPr/>
          <a:lstStyle/>
          <a:p>
            <a:r>
              <a:rPr lang="en-US" dirty="0"/>
              <a:t>Then Solomon rebuilt Gezer and Lower Beth-horon</a:t>
            </a:r>
          </a:p>
        </p:txBody>
      </p:sp>
    </p:spTree>
    <p:extLst>
      <p:ext uri="{BB962C8B-B14F-4D97-AF65-F5344CB8AC3E}">
        <p14:creationId xmlns:p14="http://schemas.microsoft.com/office/powerpoint/2010/main" val="75279174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39" descr="Beth Horon ridge aerial from west, tb q010703102"/>
          <p:cNvPicPr preferRelativeResize="0">
            <a:picLocks noChangeAspect="1" noChangeArrowheads="1"/>
          </p:cNvPicPr>
          <p:nvPr>
            <p:custDataLst>
              <p:tags r:id="rId1"/>
            </p:custDataLst>
          </p:nvPr>
        </p:nvPicPr>
        <p:blipFill>
          <a:blip r:embed="rId4" cstate="print"/>
          <a:srcRect/>
          <a:stretch>
            <a:fillRect/>
          </a:stretch>
        </p:blipFill>
        <p:spPr bwMode="auto">
          <a:xfrm>
            <a:off x="0" y="0"/>
            <a:ext cx="9144000" cy="6861175"/>
          </a:xfrm>
          <a:prstGeom prst="rect">
            <a:avLst/>
          </a:prstGeom>
          <a:noFill/>
          <a:ln w="9525">
            <a:noFill/>
            <a:miter lim="800000"/>
            <a:headEnd/>
            <a:tailEnd/>
          </a:ln>
        </p:spPr>
      </p:pic>
      <p:sp>
        <p:nvSpPr>
          <p:cNvPr id="2" name="Text Placeholder 1"/>
          <p:cNvSpPr>
            <a:spLocks noGrp="1"/>
          </p:cNvSpPr>
          <p:nvPr>
            <p:ph type="body" sz="quarter" idx="10"/>
          </p:nvPr>
        </p:nvSpPr>
        <p:spPr/>
        <p:txBody>
          <a:bodyPr/>
          <a:lstStyle/>
          <a:p>
            <a:r>
              <a:rPr lang="en-US" dirty="0"/>
              <a:t>Beth-</a:t>
            </a:r>
            <a:r>
              <a:rPr lang="en-US" dirty="0" err="1"/>
              <a:t>horon</a:t>
            </a:r>
            <a:r>
              <a:rPr lang="en-US" dirty="0"/>
              <a:t> ridge (aerial view from the west)</a:t>
            </a:r>
          </a:p>
        </p:txBody>
      </p:sp>
      <p:sp>
        <p:nvSpPr>
          <p:cNvPr id="3" name="Text Placeholder 2"/>
          <p:cNvSpPr>
            <a:spLocks noGrp="1"/>
          </p:cNvSpPr>
          <p:nvPr>
            <p:ph type="body" sz="quarter" idx="12"/>
          </p:nvPr>
        </p:nvSpPr>
        <p:spPr/>
        <p:txBody>
          <a:bodyPr/>
          <a:lstStyle/>
          <a:p>
            <a:r>
              <a:rPr lang="en-US" dirty="0"/>
              <a:t>9:17</a:t>
            </a:r>
          </a:p>
        </p:txBody>
      </p:sp>
      <p:sp>
        <p:nvSpPr>
          <p:cNvPr id="4" name="Title 3"/>
          <p:cNvSpPr>
            <a:spLocks noGrp="1"/>
          </p:cNvSpPr>
          <p:nvPr>
            <p:ph type="title"/>
          </p:nvPr>
        </p:nvSpPr>
        <p:spPr/>
        <p:txBody>
          <a:bodyPr/>
          <a:lstStyle/>
          <a:p>
            <a:r>
              <a:rPr lang="en-US" dirty="0"/>
              <a:t>Then Solomon rebuilt Gezer and Lower Beth-horon</a:t>
            </a:r>
          </a:p>
        </p:txBody>
      </p:sp>
      <p:sp>
        <p:nvSpPr>
          <p:cNvPr id="24" name="Line 1029"/>
          <p:cNvSpPr>
            <a:spLocks noChangeShapeType="1"/>
          </p:cNvSpPr>
          <p:nvPr/>
        </p:nvSpPr>
        <p:spPr bwMode="auto">
          <a:xfrm>
            <a:off x="2667000" y="2921000"/>
            <a:ext cx="228600" cy="2794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itchFamily="34" charset="0"/>
              <a:cs typeface="+mn-cs"/>
            </a:endParaRPr>
          </a:p>
        </p:txBody>
      </p:sp>
      <p:sp>
        <p:nvSpPr>
          <p:cNvPr id="25" name="Line 1030"/>
          <p:cNvSpPr>
            <a:spLocks noChangeShapeType="1"/>
          </p:cNvSpPr>
          <p:nvPr/>
        </p:nvSpPr>
        <p:spPr bwMode="auto">
          <a:xfrm>
            <a:off x="5029200" y="2362200"/>
            <a:ext cx="152400" cy="3048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itchFamily="34" charset="0"/>
              <a:cs typeface="+mn-cs"/>
            </a:endParaRPr>
          </a:p>
        </p:txBody>
      </p:sp>
      <p:sp>
        <p:nvSpPr>
          <p:cNvPr id="26" name="Text Box 1033"/>
          <p:cNvSpPr txBox="1">
            <a:spLocks noChangeArrowheads="1"/>
          </p:cNvSpPr>
          <p:nvPr/>
        </p:nvSpPr>
        <p:spPr bwMode="auto">
          <a:xfrm>
            <a:off x="3302000" y="2066835"/>
            <a:ext cx="2138983"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FF"/>
                </a:solidFill>
                <a:effectLst>
                  <a:glow rad="76200">
                    <a:srgbClr val="000000">
                      <a:alpha val="60000"/>
                    </a:srgbClr>
                  </a:glow>
                </a:effectLst>
                <a:uLnTx/>
                <a:uFillTx/>
                <a:latin typeface="Calibri" pitchFamily="34" charset="0"/>
                <a:cs typeface="Calibri" pitchFamily="34" charset="0"/>
              </a:rPr>
              <a:t>Upper Beth-</a:t>
            </a:r>
            <a:r>
              <a:rPr kumimoji="0" lang="en-US" sz="2000" b="0" i="0" u="none" strike="noStrike" kern="0" cap="none" spc="0" normalizeH="0" baseline="0" noProof="0" err="1">
                <a:ln>
                  <a:noFill/>
                </a:ln>
                <a:solidFill>
                  <a:srgbClr val="FFFFFF"/>
                </a:solidFill>
                <a:effectLst>
                  <a:glow rad="76200">
                    <a:srgbClr val="000000">
                      <a:alpha val="60000"/>
                    </a:srgbClr>
                  </a:glow>
                </a:effectLst>
                <a:uLnTx/>
                <a:uFillTx/>
                <a:latin typeface="Calibri" pitchFamily="34" charset="0"/>
                <a:cs typeface="Calibri" pitchFamily="34" charset="0"/>
              </a:rPr>
              <a:t>horon</a:t>
            </a:r>
            <a:endParaRPr kumimoji="0" lang="en-US" sz="2000" b="0" i="0" u="none" strike="noStrike" kern="0" cap="none" spc="0" normalizeH="0" baseline="0" noProof="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27" name="Text Box 1034"/>
          <p:cNvSpPr txBox="1">
            <a:spLocks noChangeArrowheads="1"/>
          </p:cNvSpPr>
          <p:nvPr/>
        </p:nvSpPr>
        <p:spPr bwMode="auto">
          <a:xfrm>
            <a:off x="655205" y="2549435"/>
            <a:ext cx="2126095"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FF"/>
                </a:solidFill>
                <a:effectLst>
                  <a:glow rad="76200">
                    <a:srgbClr val="000000">
                      <a:alpha val="60000"/>
                    </a:srgbClr>
                  </a:glow>
                </a:effectLst>
                <a:uLnTx/>
                <a:uFillTx/>
                <a:latin typeface="Calibri" pitchFamily="34" charset="0"/>
                <a:cs typeface="Calibri" pitchFamily="34" charset="0"/>
              </a:rPr>
              <a:t>Lower Beth-</a:t>
            </a:r>
            <a:r>
              <a:rPr kumimoji="0" lang="en-US" sz="2000" b="0" i="0" u="none" strike="noStrike" kern="0" cap="none" spc="0" normalizeH="0" baseline="0" noProof="0" err="1">
                <a:ln>
                  <a:noFill/>
                </a:ln>
                <a:solidFill>
                  <a:srgbClr val="FFFFFF"/>
                </a:solidFill>
                <a:effectLst>
                  <a:glow rad="76200">
                    <a:srgbClr val="000000">
                      <a:alpha val="60000"/>
                    </a:srgbClr>
                  </a:glow>
                </a:effectLst>
                <a:uLnTx/>
                <a:uFillTx/>
                <a:latin typeface="Calibri" pitchFamily="34" charset="0"/>
                <a:cs typeface="Calibri" pitchFamily="34" charset="0"/>
              </a:rPr>
              <a:t>horon</a:t>
            </a:r>
            <a:endParaRPr kumimoji="0" lang="en-US" sz="2000" b="0" i="0" u="none" strike="noStrike" kern="0" cap="none" spc="0" normalizeH="0" baseline="0" noProof="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28" name="Line 1035"/>
          <p:cNvSpPr>
            <a:spLocks noChangeShapeType="1"/>
          </p:cNvSpPr>
          <p:nvPr/>
        </p:nvSpPr>
        <p:spPr bwMode="auto">
          <a:xfrm>
            <a:off x="8763000" y="1676400"/>
            <a:ext cx="304800" cy="4572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itchFamily="34" charset="0"/>
              <a:cs typeface="+mn-cs"/>
            </a:endParaRPr>
          </a:p>
        </p:txBody>
      </p:sp>
      <p:sp>
        <p:nvSpPr>
          <p:cNvPr id="29" name="Text Box 1036"/>
          <p:cNvSpPr txBox="1">
            <a:spLocks noChangeArrowheads="1"/>
          </p:cNvSpPr>
          <p:nvPr/>
        </p:nvSpPr>
        <p:spPr bwMode="auto">
          <a:xfrm>
            <a:off x="7986975" y="1276290"/>
            <a:ext cx="938077"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FF"/>
                </a:solidFill>
                <a:effectLst>
                  <a:glow rad="76200">
                    <a:srgbClr val="000000">
                      <a:alpha val="60000"/>
                    </a:srgbClr>
                  </a:glow>
                </a:effectLst>
                <a:uLnTx/>
                <a:uFillTx/>
                <a:latin typeface="Calibri" pitchFamily="34" charset="0"/>
                <a:cs typeface="Calibri" pitchFamily="34" charset="0"/>
              </a:rPr>
              <a:t>Gibeon</a:t>
            </a:r>
          </a:p>
        </p:txBody>
      </p:sp>
      <p:sp>
        <p:nvSpPr>
          <p:cNvPr id="30" name="Text Box 1038"/>
          <p:cNvSpPr txBox="1">
            <a:spLocks noChangeArrowheads="1"/>
          </p:cNvSpPr>
          <p:nvPr/>
        </p:nvSpPr>
        <p:spPr bwMode="auto">
          <a:xfrm>
            <a:off x="3352299" y="5562600"/>
            <a:ext cx="906017" cy="707886"/>
          </a:xfrm>
          <a:prstGeom prst="rect">
            <a:avLst/>
          </a:prstGeom>
          <a:noFill/>
          <a:ln w="9525">
            <a:noFill/>
            <a:miter lim="800000"/>
            <a:headEnd/>
            <a:tailEnd/>
          </a:ln>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err="1">
                <a:ln>
                  <a:noFill/>
                </a:ln>
                <a:solidFill>
                  <a:srgbClr val="FFFFFF"/>
                </a:solidFill>
                <a:effectLst>
                  <a:glow rad="76200">
                    <a:srgbClr val="000000">
                      <a:alpha val="60000"/>
                    </a:srgbClr>
                  </a:glow>
                </a:effectLst>
                <a:uLnTx/>
                <a:uFillTx/>
                <a:latin typeface="Calibri" pitchFamily="34" charset="0"/>
                <a:cs typeface="Calibri" pitchFamily="34" charset="0"/>
              </a:rPr>
              <a:t>Aijalon</a:t>
            </a:r>
            <a:endParaRPr kumimoji="0" lang="en-US" sz="2000" b="0" i="0" u="none" strike="noStrike" kern="0" cap="none" spc="0" normalizeH="0" baseline="0" noProof="0">
              <a:ln>
                <a:noFill/>
              </a:ln>
              <a:solidFill>
                <a:srgbClr val="FFFFFF"/>
              </a:solidFill>
              <a:effectLst>
                <a:glow rad="76200">
                  <a:srgbClr val="000000">
                    <a:alpha val="60000"/>
                  </a:srgbClr>
                </a:glow>
              </a:effectLst>
              <a:uLnTx/>
              <a:uFillTx/>
              <a:latin typeface="Calibri" pitchFamily="34" charset="0"/>
              <a:cs typeface="Calibri"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FF"/>
                </a:solidFill>
                <a:effectLst>
                  <a:glow rad="76200">
                    <a:srgbClr val="000000">
                      <a:alpha val="60000"/>
                    </a:srgbClr>
                  </a:glow>
                </a:effectLst>
                <a:uLnTx/>
                <a:uFillTx/>
                <a:latin typeface="Calibri" pitchFamily="34" charset="0"/>
                <a:cs typeface="Calibri" pitchFamily="34" charset="0"/>
              </a:rPr>
              <a:t>Valley</a:t>
            </a:r>
          </a:p>
        </p:txBody>
      </p:sp>
      <p:sp>
        <p:nvSpPr>
          <p:cNvPr id="31" name="Freeform 30"/>
          <p:cNvSpPr/>
          <p:nvPr/>
        </p:nvSpPr>
        <p:spPr>
          <a:xfrm>
            <a:off x="3287198" y="2296024"/>
            <a:ext cx="5850450" cy="3330076"/>
          </a:xfrm>
          <a:custGeom>
            <a:avLst/>
            <a:gdLst>
              <a:gd name="connsiteX0" fmla="*/ 5702300 w 5702300"/>
              <a:gd name="connsiteY0" fmla="*/ 25400 h 3327400"/>
              <a:gd name="connsiteX1" fmla="*/ 4953000 w 5702300"/>
              <a:gd name="connsiteY1" fmla="*/ 0 h 3327400"/>
              <a:gd name="connsiteX2" fmla="*/ 3695700 w 5702300"/>
              <a:gd name="connsiteY2" fmla="*/ 114300 h 3327400"/>
              <a:gd name="connsiteX3" fmla="*/ 3302000 w 5702300"/>
              <a:gd name="connsiteY3" fmla="*/ 406400 h 3327400"/>
              <a:gd name="connsiteX4" fmla="*/ 2235200 w 5702300"/>
              <a:gd name="connsiteY4" fmla="*/ 444500 h 3327400"/>
              <a:gd name="connsiteX5" fmla="*/ 1778000 w 5702300"/>
              <a:gd name="connsiteY5" fmla="*/ 482600 h 3327400"/>
              <a:gd name="connsiteX6" fmla="*/ 1092200 w 5702300"/>
              <a:gd name="connsiteY6" fmla="*/ 622300 h 3327400"/>
              <a:gd name="connsiteX7" fmla="*/ 520700 w 5702300"/>
              <a:gd name="connsiteY7" fmla="*/ 1028700 h 3327400"/>
              <a:gd name="connsiteX8" fmla="*/ 165100 w 5702300"/>
              <a:gd name="connsiteY8" fmla="*/ 1193800 h 3327400"/>
              <a:gd name="connsiteX9" fmla="*/ 0 w 5702300"/>
              <a:gd name="connsiteY9" fmla="*/ 1549400 h 3327400"/>
              <a:gd name="connsiteX10" fmla="*/ 1930400 w 5702300"/>
              <a:gd name="connsiteY10" fmla="*/ 2336800 h 3327400"/>
              <a:gd name="connsiteX11" fmla="*/ 4724400 w 5702300"/>
              <a:gd name="connsiteY11" fmla="*/ 3048000 h 3327400"/>
              <a:gd name="connsiteX12" fmla="*/ 5626100 w 5702300"/>
              <a:gd name="connsiteY12" fmla="*/ 3327400 h 3327400"/>
              <a:gd name="connsiteX0" fmla="*/ 5702300 w 5702300"/>
              <a:gd name="connsiteY0" fmla="*/ 25400 h 3327400"/>
              <a:gd name="connsiteX1" fmla="*/ 4953000 w 5702300"/>
              <a:gd name="connsiteY1" fmla="*/ 0 h 3327400"/>
              <a:gd name="connsiteX2" fmla="*/ 3695700 w 5702300"/>
              <a:gd name="connsiteY2" fmla="*/ 114300 h 3327400"/>
              <a:gd name="connsiteX3" fmla="*/ 3302000 w 5702300"/>
              <a:gd name="connsiteY3" fmla="*/ 406400 h 3327400"/>
              <a:gd name="connsiteX4" fmla="*/ 2235200 w 5702300"/>
              <a:gd name="connsiteY4" fmla="*/ 444500 h 3327400"/>
              <a:gd name="connsiteX5" fmla="*/ 1778000 w 5702300"/>
              <a:gd name="connsiteY5" fmla="*/ 482600 h 3327400"/>
              <a:gd name="connsiteX6" fmla="*/ 1092200 w 5702300"/>
              <a:gd name="connsiteY6" fmla="*/ 622300 h 3327400"/>
              <a:gd name="connsiteX7" fmla="*/ 520700 w 5702300"/>
              <a:gd name="connsiteY7" fmla="*/ 1028700 h 3327400"/>
              <a:gd name="connsiteX8" fmla="*/ 165100 w 5702300"/>
              <a:gd name="connsiteY8" fmla="*/ 1193800 h 3327400"/>
              <a:gd name="connsiteX9" fmla="*/ 0 w 5702300"/>
              <a:gd name="connsiteY9" fmla="*/ 1549400 h 3327400"/>
              <a:gd name="connsiteX10" fmla="*/ 1930400 w 5702300"/>
              <a:gd name="connsiteY10" fmla="*/ 2336800 h 3327400"/>
              <a:gd name="connsiteX11" fmla="*/ 4724400 w 5702300"/>
              <a:gd name="connsiteY11" fmla="*/ 3048000 h 3327400"/>
              <a:gd name="connsiteX12" fmla="*/ 5626100 w 5702300"/>
              <a:gd name="connsiteY12" fmla="*/ 3327400 h 3327400"/>
              <a:gd name="connsiteX0" fmla="*/ 5702300 w 5702300"/>
              <a:gd name="connsiteY0" fmla="*/ 25400 h 3327400"/>
              <a:gd name="connsiteX1" fmla="*/ 4953000 w 5702300"/>
              <a:gd name="connsiteY1" fmla="*/ 0 h 3327400"/>
              <a:gd name="connsiteX2" fmla="*/ 3695700 w 5702300"/>
              <a:gd name="connsiteY2" fmla="*/ 114300 h 3327400"/>
              <a:gd name="connsiteX3" fmla="*/ 3302000 w 5702300"/>
              <a:gd name="connsiteY3" fmla="*/ 406400 h 3327400"/>
              <a:gd name="connsiteX4" fmla="*/ 2235200 w 5702300"/>
              <a:gd name="connsiteY4" fmla="*/ 444500 h 3327400"/>
              <a:gd name="connsiteX5" fmla="*/ 1778000 w 5702300"/>
              <a:gd name="connsiteY5" fmla="*/ 482600 h 3327400"/>
              <a:gd name="connsiteX6" fmla="*/ 1092200 w 5702300"/>
              <a:gd name="connsiteY6" fmla="*/ 622300 h 3327400"/>
              <a:gd name="connsiteX7" fmla="*/ 520700 w 5702300"/>
              <a:gd name="connsiteY7" fmla="*/ 1028700 h 3327400"/>
              <a:gd name="connsiteX8" fmla="*/ 165100 w 5702300"/>
              <a:gd name="connsiteY8" fmla="*/ 1193800 h 3327400"/>
              <a:gd name="connsiteX9" fmla="*/ 0 w 5702300"/>
              <a:gd name="connsiteY9" fmla="*/ 1549400 h 3327400"/>
              <a:gd name="connsiteX10" fmla="*/ 1930400 w 5702300"/>
              <a:gd name="connsiteY10" fmla="*/ 2336800 h 3327400"/>
              <a:gd name="connsiteX11" fmla="*/ 4724400 w 5702300"/>
              <a:gd name="connsiteY11" fmla="*/ 3048000 h 3327400"/>
              <a:gd name="connsiteX12" fmla="*/ 5626100 w 5702300"/>
              <a:gd name="connsiteY12" fmla="*/ 3327400 h 3327400"/>
              <a:gd name="connsiteX0" fmla="*/ 5702300 w 5702300"/>
              <a:gd name="connsiteY0" fmla="*/ 25400 h 3327400"/>
              <a:gd name="connsiteX1" fmla="*/ 4953000 w 5702300"/>
              <a:gd name="connsiteY1" fmla="*/ 0 h 3327400"/>
              <a:gd name="connsiteX2" fmla="*/ 3695700 w 5702300"/>
              <a:gd name="connsiteY2" fmla="*/ 114300 h 3327400"/>
              <a:gd name="connsiteX3" fmla="*/ 3302000 w 5702300"/>
              <a:gd name="connsiteY3" fmla="*/ 406400 h 3327400"/>
              <a:gd name="connsiteX4" fmla="*/ 2235200 w 5702300"/>
              <a:gd name="connsiteY4" fmla="*/ 444500 h 3327400"/>
              <a:gd name="connsiteX5" fmla="*/ 1092200 w 5702300"/>
              <a:gd name="connsiteY5" fmla="*/ 622300 h 3327400"/>
              <a:gd name="connsiteX6" fmla="*/ 520700 w 5702300"/>
              <a:gd name="connsiteY6" fmla="*/ 1028700 h 3327400"/>
              <a:gd name="connsiteX7" fmla="*/ 165100 w 5702300"/>
              <a:gd name="connsiteY7" fmla="*/ 1193800 h 3327400"/>
              <a:gd name="connsiteX8" fmla="*/ 0 w 5702300"/>
              <a:gd name="connsiteY8" fmla="*/ 1549400 h 3327400"/>
              <a:gd name="connsiteX9" fmla="*/ 1930400 w 5702300"/>
              <a:gd name="connsiteY9" fmla="*/ 2336800 h 3327400"/>
              <a:gd name="connsiteX10" fmla="*/ 4724400 w 5702300"/>
              <a:gd name="connsiteY10" fmla="*/ 3048000 h 3327400"/>
              <a:gd name="connsiteX11" fmla="*/ 5626100 w 5702300"/>
              <a:gd name="connsiteY11" fmla="*/ 3327400 h 3327400"/>
              <a:gd name="connsiteX0" fmla="*/ 5702300 w 5702300"/>
              <a:gd name="connsiteY0" fmla="*/ 25400 h 3327400"/>
              <a:gd name="connsiteX1" fmla="*/ 4953000 w 5702300"/>
              <a:gd name="connsiteY1" fmla="*/ 0 h 3327400"/>
              <a:gd name="connsiteX2" fmla="*/ 3695700 w 5702300"/>
              <a:gd name="connsiteY2" fmla="*/ 114300 h 3327400"/>
              <a:gd name="connsiteX3" fmla="*/ 3302000 w 5702300"/>
              <a:gd name="connsiteY3" fmla="*/ 406400 h 3327400"/>
              <a:gd name="connsiteX4" fmla="*/ 2235200 w 5702300"/>
              <a:gd name="connsiteY4" fmla="*/ 444500 h 3327400"/>
              <a:gd name="connsiteX5" fmla="*/ 1092200 w 5702300"/>
              <a:gd name="connsiteY5" fmla="*/ 622300 h 3327400"/>
              <a:gd name="connsiteX6" fmla="*/ 520700 w 5702300"/>
              <a:gd name="connsiteY6" fmla="*/ 1028700 h 3327400"/>
              <a:gd name="connsiteX7" fmla="*/ 165100 w 5702300"/>
              <a:gd name="connsiteY7" fmla="*/ 1193800 h 3327400"/>
              <a:gd name="connsiteX8" fmla="*/ 0 w 5702300"/>
              <a:gd name="connsiteY8" fmla="*/ 1549400 h 3327400"/>
              <a:gd name="connsiteX9" fmla="*/ 1930400 w 5702300"/>
              <a:gd name="connsiteY9" fmla="*/ 2336800 h 3327400"/>
              <a:gd name="connsiteX10" fmla="*/ 4724400 w 5702300"/>
              <a:gd name="connsiteY10" fmla="*/ 3048000 h 3327400"/>
              <a:gd name="connsiteX11" fmla="*/ 5626100 w 5702300"/>
              <a:gd name="connsiteY11" fmla="*/ 3327400 h 3327400"/>
              <a:gd name="connsiteX0" fmla="*/ 5702300 w 5702300"/>
              <a:gd name="connsiteY0" fmla="*/ 25400 h 3327400"/>
              <a:gd name="connsiteX1" fmla="*/ 4953000 w 5702300"/>
              <a:gd name="connsiteY1" fmla="*/ 0 h 3327400"/>
              <a:gd name="connsiteX2" fmla="*/ 3695700 w 5702300"/>
              <a:gd name="connsiteY2" fmla="*/ 114300 h 3327400"/>
              <a:gd name="connsiteX3" fmla="*/ 3302000 w 5702300"/>
              <a:gd name="connsiteY3" fmla="*/ 406400 h 3327400"/>
              <a:gd name="connsiteX4" fmla="*/ 2235200 w 5702300"/>
              <a:gd name="connsiteY4" fmla="*/ 444500 h 3327400"/>
              <a:gd name="connsiteX5" fmla="*/ 1092200 w 5702300"/>
              <a:gd name="connsiteY5" fmla="*/ 622300 h 3327400"/>
              <a:gd name="connsiteX6" fmla="*/ 520700 w 5702300"/>
              <a:gd name="connsiteY6" fmla="*/ 1028700 h 3327400"/>
              <a:gd name="connsiteX7" fmla="*/ 165100 w 5702300"/>
              <a:gd name="connsiteY7" fmla="*/ 1193800 h 3327400"/>
              <a:gd name="connsiteX8" fmla="*/ 0 w 5702300"/>
              <a:gd name="connsiteY8" fmla="*/ 1549400 h 3327400"/>
              <a:gd name="connsiteX9" fmla="*/ 1930400 w 5702300"/>
              <a:gd name="connsiteY9" fmla="*/ 2336800 h 3327400"/>
              <a:gd name="connsiteX10" fmla="*/ 4724400 w 5702300"/>
              <a:gd name="connsiteY10" fmla="*/ 3048000 h 3327400"/>
              <a:gd name="connsiteX11" fmla="*/ 5626100 w 5702300"/>
              <a:gd name="connsiteY11" fmla="*/ 3327400 h 3327400"/>
              <a:gd name="connsiteX0" fmla="*/ 5702300 w 5702300"/>
              <a:gd name="connsiteY0" fmla="*/ 25400 h 3327400"/>
              <a:gd name="connsiteX1" fmla="*/ 4953000 w 5702300"/>
              <a:gd name="connsiteY1" fmla="*/ 0 h 3327400"/>
              <a:gd name="connsiteX2" fmla="*/ 3695700 w 5702300"/>
              <a:gd name="connsiteY2" fmla="*/ 114300 h 3327400"/>
              <a:gd name="connsiteX3" fmla="*/ 3302000 w 5702300"/>
              <a:gd name="connsiteY3" fmla="*/ 406400 h 3327400"/>
              <a:gd name="connsiteX4" fmla="*/ 2235200 w 5702300"/>
              <a:gd name="connsiteY4" fmla="*/ 444500 h 3327400"/>
              <a:gd name="connsiteX5" fmla="*/ 1092200 w 5702300"/>
              <a:gd name="connsiteY5" fmla="*/ 622300 h 3327400"/>
              <a:gd name="connsiteX6" fmla="*/ 520700 w 5702300"/>
              <a:gd name="connsiteY6" fmla="*/ 1028700 h 3327400"/>
              <a:gd name="connsiteX7" fmla="*/ 165100 w 5702300"/>
              <a:gd name="connsiteY7" fmla="*/ 1193800 h 3327400"/>
              <a:gd name="connsiteX8" fmla="*/ 0 w 5702300"/>
              <a:gd name="connsiteY8" fmla="*/ 1549400 h 3327400"/>
              <a:gd name="connsiteX9" fmla="*/ 1930400 w 5702300"/>
              <a:gd name="connsiteY9" fmla="*/ 2336800 h 3327400"/>
              <a:gd name="connsiteX10" fmla="*/ 4724400 w 5702300"/>
              <a:gd name="connsiteY10" fmla="*/ 3048000 h 3327400"/>
              <a:gd name="connsiteX11" fmla="*/ 5626100 w 5702300"/>
              <a:gd name="connsiteY11" fmla="*/ 3327400 h 3327400"/>
              <a:gd name="connsiteX0" fmla="*/ 5702300 w 5702300"/>
              <a:gd name="connsiteY0" fmla="*/ 25400 h 3327400"/>
              <a:gd name="connsiteX1" fmla="*/ 4953000 w 5702300"/>
              <a:gd name="connsiteY1" fmla="*/ 0 h 3327400"/>
              <a:gd name="connsiteX2" fmla="*/ 3695700 w 5702300"/>
              <a:gd name="connsiteY2" fmla="*/ 114300 h 3327400"/>
              <a:gd name="connsiteX3" fmla="*/ 3302000 w 5702300"/>
              <a:gd name="connsiteY3" fmla="*/ 406400 h 3327400"/>
              <a:gd name="connsiteX4" fmla="*/ 2235200 w 5702300"/>
              <a:gd name="connsiteY4" fmla="*/ 444500 h 3327400"/>
              <a:gd name="connsiteX5" fmla="*/ 1092200 w 5702300"/>
              <a:gd name="connsiteY5" fmla="*/ 736600 h 3327400"/>
              <a:gd name="connsiteX6" fmla="*/ 520700 w 5702300"/>
              <a:gd name="connsiteY6" fmla="*/ 1028700 h 3327400"/>
              <a:gd name="connsiteX7" fmla="*/ 165100 w 5702300"/>
              <a:gd name="connsiteY7" fmla="*/ 1193800 h 3327400"/>
              <a:gd name="connsiteX8" fmla="*/ 0 w 5702300"/>
              <a:gd name="connsiteY8" fmla="*/ 1549400 h 3327400"/>
              <a:gd name="connsiteX9" fmla="*/ 1930400 w 5702300"/>
              <a:gd name="connsiteY9" fmla="*/ 2336800 h 3327400"/>
              <a:gd name="connsiteX10" fmla="*/ 4724400 w 5702300"/>
              <a:gd name="connsiteY10" fmla="*/ 3048000 h 3327400"/>
              <a:gd name="connsiteX11" fmla="*/ 5626100 w 5702300"/>
              <a:gd name="connsiteY11" fmla="*/ 3327400 h 3327400"/>
              <a:gd name="connsiteX0" fmla="*/ 5702300 w 5702300"/>
              <a:gd name="connsiteY0" fmla="*/ 25400 h 3327400"/>
              <a:gd name="connsiteX1" fmla="*/ 4953000 w 5702300"/>
              <a:gd name="connsiteY1" fmla="*/ 0 h 3327400"/>
              <a:gd name="connsiteX2" fmla="*/ 3695700 w 5702300"/>
              <a:gd name="connsiteY2" fmla="*/ 114300 h 3327400"/>
              <a:gd name="connsiteX3" fmla="*/ 3302000 w 5702300"/>
              <a:gd name="connsiteY3" fmla="*/ 406400 h 3327400"/>
              <a:gd name="connsiteX4" fmla="*/ 2235200 w 5702300"/>
              <a:gd name="connsiteY4" fmla="*/ 444500 h 3327400"/>
              <a:gd name="connsiteX5" fmla="*/ 1092200 w 5702300"/>
              <a:gd name="connsiteY5" fmla="*/ 736600 h 3327400"/>
              <a:gd name="connsiteX6" fmla="*/ 520700 w 5702300"/>
              <a:gd name="connsiteY6" fmla="*/ 1028700 h 3327400"/>
              <a:gd name="connsiteX7" fmla="*/ 165100 w 5702300"/>
              <a:gd name="connsiteY7" fmla="*/ 1193800 h 3327400"/>
              <a:gd name="connsiteX8" fmla="*/ 0 w 5702300"/>
              <a:gd name="connsiteY8" fmla="*/ 1549400 h 3327400"/>
              <a:gd name="connsiteX9" fmla="*/ 1930400 w 5702300"/>
              <a:gd name="connsiteY9" fmla="*/ 2336800 h 3327400"/>
              <a:gd name="connsiteX10" fmla="*/ 4724400 w 5702300"/>
              <a:gd name="connsiteY10" fmla="*/ 3048000 h 3327400"/>
              <a:gd name="connsiteX11" fmla="*/ 5626100 w 5702300"/>
              <a:gd name="connsiteY11" fmla="*/ 3327400 h 3327400"/>
              <a:gd name="connsiteX0" fmla="*/ 5702300 w 5702300"/>
              <a:gd name="connsiteY0" fmla="*/ 25400 h 3327400"/>
              <a:gd name="connsiteX1" fmla="*/ 4953000 w 5702300"/>
              <a:gd name="connsiteY1" fmla="*/ 0 h 3327400"/>
              <a:gd name="connsiteX2" fmla="*/ 3695700 w 5702300"/>
              <a:gd name="connsiteY2" fmla="*/ 114300 h 3327400"/>
              <a:gd name="connsiteX3" fmla="*/ 3302000 w 5702300"/>
              <a:gd name="connsiteY3" fmla="*/ 406400 h 3327400"/>
              <a:gd name="connsiteX4" fmla="*/ 2235200 w 5702300"/>
              <a:gd name="connsiteY4" fmla="*/ 444500 h 3327400"/>
              <a:gd name="connsiteX5" fmla="*/ 1092200 w 5702300"/>
              <a:gd name="connsiteY5" fmla="*/ 736600 h 3327400"/>
              <a:gd name="connsiteX6" fmla="*/ 520700 w 5702300"/>
              <a:gd name="connsiteY6" fmla="*/ 1028700 h 3327400"/>
              <a:gd name="connsiteX7" fmla="*/ 165100 w 5702300"/>
              <a:gd name="connsiteY7" fmla="*/ 1193800 h 3327400"/>
              <a:gd name="connsiteX8" fmla="*/ 0 w 5702300"/>
              <a:gd name="connsiteY8" fmla="*/ 1549400 h 3327400"/>
              <a:gd name="connsiteX9" fmla="*/ 1930400 w 5702300"/>
              <a:gd name="connsiteY9" fmla="*/ 2336800 h 3327400"/>
              <a:gd name="connsiteX10" fmla="*/ 4724400 w 5702300"/>
              <a:gd name="connsiteY10" fmla="*/ 3048000 h 3327400"/>
              <a:gd name="connsiteX11" fmla="*/ 5626100 w 5702300"/>
              <a:gd name="connsiteY11" fmla="*/ 3327400 h 3327400"/>
              <a:gd name="connsiteX0" fmla="*/ 5813569 w 5813569"/>
              <a:gd name="connsiteY0" fmla="*/ 25400 h 3327400"/>
              <a:gd name="connsiteX1" fmla="*/ 5064269 w 5813569"/>
              <a:gd name="connsiteY1" fmla="*/ 0 h 3327400"/>
              <a:gd name="connsiteX2" fmla="*/ 3806969 w 5813569"/>
              <a:gd name="connsiteY2" fmla="*/ 114300 h 3327400"/>
              <a:gd name="connsiteX3" fmla="*/ 3413269 w 5813569"/>
              <a:gd name="connsiteY3" fmla="*/ 406400 h 3327400"/>
              <a:gd name="connsiteX4" fmla="*/ 2346469 w 5813569"/>
              <a:gd name="connsiteY4" fmla="*/ 444500 h 3327400"/>
              <a:gd name="connsiteX5" fmla="*/ 1203469 w 5813569"/>
              <a:gd name="connsiteY5" fmla="*/ 736600 h 3327400"/>
              <a:gd name="connsiteX6" fmla="*/ 631969 w 5813569"/>
              <a:gd name="connsiteY6" fmla="*/ 1028700 h 3327400"/>
              <a:gd name="connsiteX7" fmla="*/ 276369 w 5813569"/>
              <a:gd name="connsiteY7" fmla="*/ 1193800 h 3327400"/>
              <a:gd name="connsiteX8" fmla="*/ 111269 w 5813569"/>
              <a:gd name="connsiteY8" fmla="*/ 1549400 h 3327400"/>
              <a:gd name="connsiteX9" fmla="*/ 2041669 w 5813569"/>
              <a:gd name="connsiteY9" fmla="*/ 2336800 h 3327400"/>
              <a:gd name="connsiteX10" fmla="*/ 4835669 w 5813569"/>
              <a:gd name="connsiteY10" fmla="*/ 3048000 h 3327400"/>
              <a:gd name="connsiteX11" fmla="*/ 5737369 w 5813569"/>
              <a:gd name="connsiteY11" fmla="*/ 3327400 h 3327400"/>
              <a:gd name="connsiteX0" fmla="*/ 5813569 w 5813569"/>
              <a:gd name="connsiteY0" fmla="*/ 25400 h 3327400"/>
              <a:gd name="connsiteX1" fmla="*/ 5064269 w 5813569"/>
              <a:gd name="connsiteY1" fmla="*/ 0 h 3327400"/>
              <a:gd name="connsiteX2" fmla="*/ 3806969 w 5813569"/>
              <a:gd name="connsiteY2" fmla="*/ 114300 h 3327400"/>
              <a:gd name="connsiteX3" fmla="*/ 3413269 w 5813569"/>
              <a:gd name="connsiteY3" fmla="*/ 406400 h 3327400"/>
              <a:gd name="connsiteX4" fmla="*/ 2346469 w 5813569"/>
              <a:gd name="connsiteY4" fmla="*/ 444500 h 3327400"/>
              <a:gd name="connsiteX5" fmla="*/ 1203469 w 5813569"/>
              <a:gd name="connsiteY5" fmla="*/ 736600 h 3327400"/>
              <a:gd name="connsiteX6" fmla="*/ 276369 w 5813569"/>
              <a:gd name="connsiteY6" fmla="*/ 1193800 h 3327400"/>
              <a:gd name="connsiteX7" fmla="*/ 111269 w 5813569"/>
              <a:gd name="connsiteY7" fmla="*/ 1549400 h 3327400"/>
              <a:gd name="connsiteX8" fmla="*/ 2041669 w 5813569"/>
              <a:gd name="connsiteY8" fmla="*/ 2336800 h 3327400"/>
              <a:gd name="connsiteX9" fmla="*/ 4835669 w 5813569"/>
              <a:gd name="connsiteY9" fmla="*/ 3048000 h 3327400"/>
              <a:gd name="connsiteX10" fmla="*/ 5737369 w 5813569"/>
              <a:gd name="connsiteY10" fmla="*/ 3327400 h 3327400"/>
              <a:gd name="connsiteX0" fmla="*/ 5835548 w 5835548"/>
              <a:gd name="connsiteY0" fmla="*/ 25400 h 3327400"/>
              <a:gd name="connsiteX1" fmla="*/ 5086248 w 5835548"/>
              <a:gd name="connsiteY1" fmla="*/ 0 h 3327400"/>
              <a:gd name="connsiteX2" fmla="*/ 3828948 w 5835548"/>
              <a:gd name="connsiteY2" fmla="*/ 114300 h 3327400"/>
              <a:gd name="connsiteX3" fmla="*/ 3435248 w 5835548"/>
              <a:gd name="connsiteY3" fmla="*/ 406400 h 3327400"/>
              <a:gd name="connsiteX4" fmla="*/ 2368448 w 5835548"/>
              <a:gd name="connsiteY4" fmla="*/ 444500 h 3327400"/>
              <a:gd name="connsiteX5" fmla="*/ 1225448 w 5835548"/>
              <a:gd name="connsiteY5" fmla="*/ 736600 h 3327400"/>
              <a:gd name="connsiteX6" fmla="*/ 298348 w 5835548"/>
              <a:gd name="connsiteY6" fmla="*/ 1193800 h 3327400"/>
              <a:gd name="connsiteX7" fmla="*/ 133248 w 5835548"/>
              <a:gd name="connsiteY7" fmla="*/ 1549400 h 3327400"/>
              <a:gd name="connsiteX8" fmla="*/ 2063648 w 5835548"/>
              <a:gd name="connsiteY8" fmla="*/ 2336800 h 3327400"/>
              <a:gd name="connsiteX9" fmla="*/ 4857648 w 5835548"/>
              <a:gd name="connsiteY9" fmla="*/ 3048000 h 3327400"/>
              <a:gd name="connsiteX10" fmla="*/ 5759348 w 5835548"/>
              <a:gd name="connsiteY10" fmla="*/ 3327400 h 3327400"/>
              <a:gd name="connsiteX0" fmla="*/ 5718916 w 5718916"/>
              <a:gd name="connsiteY0" fmla="*/ 25400 h 3327400"/>
              <a:gd name="connsiteX1" fmla="*/ 4969616 w 5718916"/>
              <a:gd name="connsiteY1" fmla="*/ 0 h 3327400"/>
              <a:gd name="connsiteX2" fmla="*/ 3712316 w 5718916"/>
              <a:gd name="connsiteY2" fmla="*/ 114300 h 3327400"/>
              <a:gd name="connsiteX3" fmla="*/ 3318616 w 5718916"/>
              <a:gd name="connsiteY3" fmla="*/ 406400 h 3327400"/>
              <a:gd name="connsiteX4" fmla="*/ 2251816 w 5718916"/>
              <a:gd name="connsiteY4" fmla="*/ 444500 h 3327400"/>
              <a:gd name="connsiteX5" fmla="*/ 1108816 w 5718916"/>
              <a:gd name="connsiteY5" fmla="*/ 736600 h 3327400"/>
              <a:gd name="connsiteX6" fmla="*/ 1024678 w 5718916"/>
              <a:gd name="connsiteY6" fmla="*/ 1074737 h 3327400"/>
              <a:gd name="connsiteX7" fmla="*/ 16616 w 5718916"/>
              <a:gd name="connsiteY7" fmla="*/ 1549400 h 3327400"/>
              <a:gd name="connsiteX8" fmla="*/ 1947016 w 5718916"/>
              <a:gd name="connsiteY8" fmla="*/ 2336800 h 3327400"/>
              <a:gd name="connsiteX9" fmla="*/ 4741016 w 5718916"/>
              <a:gd name="connsiteY9" fmla="*/ 3048000 h 3327400"/>
              <a:gd name="connsiteX10" fmla="*/ 5642716 w 5718916"/>
              <a:gd name="connsiteY10" fmla="*/ 3327400 h 3327400"/>
              <a:gd name="connsiteX0" fmla="*/ 5719023 w 5719023"/>
              <a:gd name="connsiteY0" fmla="*/ 25400 h 3327400"/>
              <a:gd name="connsiteX1" fmla="*/ 4969723 w 5719023"/>
              <a:gd name="connsiteY1" fmla="*/ 0 h 3327400"/>
              <a:gd name="connsiteX2" fmla="*/ 3712423 w 5719023"/>
              <a:gd name="connsiteY2" fmla="*/ 114300 h 3327400"/>
              <a:gd name="connsiteX3" fmla="*/ 3318723 w 5719023"/>
              <a:gd name="connsiteY3" fmla="*/ 406400 h 3327400"/>
              <a:gd name="connsiteX4" fmla="*/ 2251923 w 5719023"/>
              <a:gd name="connsiteY4" fmla="*/ 444500 h 3327400"/>
              <a:gd name="connsiteX5" fmla="*/ 1280373 w 5719023"/>
              <a:gd name="connsiteY5" fmla="*/ 674688 h 3327400"/>
              <a:gd name="connsiteX6" fmla="*/ 1024785 w 5719023"/>
              <a:gd name="connsiteY6" fmla="*/ 1074737 h 3327400"/>
              <a:gd name="connsiteX7" fmla="*/ 16723 w 5719023"/>
              <a:gd name="connsiteY7" fmla="*/ 1549400 h 3327400"/>
              <a:gd name="connsiteX8" fmla="*/ 1947123 w 5719023"/>
              <a:gd name="connsiteY8" fmla="*/ 2336800 h 3327400"/>
              <a:gd name="connsiteX9" fmla="*/ 4741123 w 5719023"/>
              <a:gd name="connsiteY9" fmla="*/ 3048000 h 3327400"/>
              <a:gd name="connsiteX10" fmla="*/ 5642823 w 5719023"/>
              <a:gd name="connsiteY10" fmla="*/ 3327400 h 3327400"/>
              <a:gd name="connsiteX0" fmla="*/ 5713199 w 5713199"/>
              <a:gd name="connsiteY0" fmla="*/ 25400 h 3327400"/>
              <a:gd name="connsiteX1" fmla="*/ 4963899 w 5713199"/>
              <a:gd name="connsiteY1" fmla="*/ 0 h 3327400"/>
              <a:gd name="connsiteX2" fmla="*/ 3706599 w 5713199"/>
              <a:gd name="connsiteY2" fmla="*/ 114300 h 3327400"/>
              <a:gd name="connsiteX3" fmla="*/ 3312899 w 5713199"/>
              <a:gd name="connsiteY3" fmla="*/ 406400 h 3327400"/>
              <a:gd name="connsiteX4" fmla="*/ 2246099 w 5713199"/>
              <a:gd name="connsiteY4" fmla="*/ 444500 h 3327400"/>
              <a:gd name="connsiteX5" fmla="*/ 1274549 w 5713199"/>
              <a:gd name="connsiteY5" fmla="*/ 674688 h 3327400"/>
              <a:gd name="connsiteX6" fmla="*/ 1161836 w 5713199"/>
              <a:gd name="connsiteY6" fmla="*/ 1017587 h 3327400"/>
              <a:gd name="connsiteX7" fmla="*/ 10899 w 5713199"/>
              <a:gd name="connsiteY7" fmla="*/ 1549400 h 3327400"/>
              <a:gd name="connsiteX8" fmla="*/ 1941299 w 5713199"/>
              <a:gd name="connsiteY8" fmla="*/ 2336800 h 3327400"/>
              <a:gd name="connsiteX9" fmla="*/ 4735299 w 5713199"/>
              <a:gd name="connsiteY9" fmla="*/ 3048000 h 3327400"/>
              <a:gd name="connsiteX10" fmla="*/ 5636999 w 5713199"/>
              <a:gd name="connsiteY10" fmla="*/ 3327400 h 3327400"/>
              <a:gd name="connsiteX0" fmla="*/ 5713199 w 5713199"/>
              <a:gd name="connsiteY0" fmla="*/ 25400 h 3327400"/>
              <a:gd name="connsiteX1" fmla="*/ 4963899 w 5713199"/>
              <a:gd name="connsiteY1" fmla="*/ 0 h 3327400"/>
              <a:gd name="connsiteX2" fmla="*/ 3706599 w 5713199"/>
              <a:gd name="connsiteY2" fmla="*/ 114300 h 3327400"/>
              <a:gd name="connsiteX3" fmla="*/ 3284324 w 5713199"/>
              <a:gd name="connsiteY3" fmla="*/ 387350 h 3327400"/>
              <a:gd name="connsiteX4" fmla="*/ 2246099 w 5713199"/>
              <a:gd name="connsiteY4" fmla="*/ 444500 h 3327400"/>
              <a:gd name="connsiteX5" fmla="*/ 1274549 w 5713199"/>
              <a:gd name="connsiteY5" fmla="*/ 674688 h 3327400"/>
              <a:gd name="connsiteX6" fmla="*/ 1161836 w 5713199"/>
              <a:gd name="connsiteY6" fmla="*/ 1017587 h 3327400"/>
              <a:gd name="connsiteX7" fmla="*/ 10899 w 5713199"/>
              <a:gd name="connsiteY7" fmla="*/ 1549400 h 3327400"/>
              <a:gd name="connsiteX8" fmla="*/ 1941299 w 5713199"/>
              <a:gd name="connsiteY8" fmla="*/ 2336800 h 3327400"/>
              <a:gd name="connsiteX9" fmla="*/ 4735299 w 5713199"/>
              <a:gd name="connsiteY9" fmla="*/ 3048000 h 3327400"/>
              <a:gd name="connsiteX10" fmla="*/ 5636999 w 5713199"/>
              <a:gd name="connsiteY10" fmla="*/ 3327400 h 3327400"/>
              <a:gd name="connsiteX0" fmla="*/ 5713199 w 5713199"/>
              <a:gd name="connsiteY0" fmla="*/ 25400 h 3327400"/>
              <a:gd name="connsiteX1" fmla="*/ 4963899 w 5713199"/>
              <a:gd name="connsiteY1" fmla="*/ 0 h 3327400"/>
              <a:gd name="connsiteX2" fmla="*/ 3706599 w 5713199"/>
              <a:gd name="connsiteY2" fmla="*/ 114300 h 3327400"/>
              <a:gd name="connsiteX3" fmla="*/ 3284324 w 5713199"/>
              <a:gd name="connsiteY3" fmla="*/ 387350 h 3327400"/>
              <a:gd name="connsiteX4" fmla="*/ 2246099 w 5713199"/>
              <a:gd name="connsiteY4" fmla="*/ 444500 h 3327400"/>
              <a:gd name="connsiteX5" fmla="*/ 1274549 w 5713199"/>
              <a:gd name="connsiteY5" fmla="*/ 674688 h 3327400"/>
              <a:gd name="connsiteX6" fmla="*/ 1161836 w 5713199"/>
              <a:gd name="connsiteY6" fmla="*/ 1017587 h 3327400"/>
              <a:gd name="connsiteX7" fmla="*/ 10899 w 5713199"/>
              <a:gd name="connsiteY7" fmla="*/ 1549400 h 3327400"/>
              <a:gd name="connsiteX8" fmla="*/ 1941299 w 5713199"/>
              <a:gd name="connsiteY8" fmla="*/ 2336800 h 3327400"/>
              <a:gd name="connsiteX9" fmla="*/ 4735299 w 5713199"/>
              <a:gd name="connsiteY9" fmla="*/ 3048000 h 3327400"/>
              <a:gd name="connsiteX10" fmla="*/ 5636999 w 5713199"/>
              <a:gd name="connsiteY10" fmla="*/ 3327400 h 3327400"/>
              <a:gd name="connsiteX0" fmla="*/ 5717100 w 5717100"/>
              <a:gd name="connsiteY0" fmla="*/ 25400 h 3327400"/>
              <a:gd name="connsiteX1" fmla="*/ 4967800 w 5717100"/>
              <a:gd name="connsiteY1" fmla="*/ 0 h 3327400"/>
              <a:gd name="connsiteX2" fmla="*/ 3710500 w 5717100"/>
              <a:gd name="connsiteY2" fmla="*/ 114300 h 3327400"/>
              <a:gd name="connsiteX3" fmla="*/ 3288225 w 5717100"/>
              <a:gd name="connsiteY3" fmla="*/ 387350 h 3327400"/>
              <a:gd name="connsiteX4" fmla="*/ 2250000 w 5717100"/>
              <a:gd name="connsiteY4" fmla="*/ 444500 h 3327400"/>
              <a:gd name="connsiteX5" fmla="*/ 1278450 w 5717100"/>
              <a:gd name="connsiteY5" fmla="*/ 674688 h 3327400"/>
              <a:gd name="connsiteX6" fmla="*/ 1165737 w 5717100"/>
              <a:gd name="connsiteY6" fmla="*/ 1017587 h 3327400"/>
              <a:gd name="connsiteX7" fmla="*/ 14800 w 5717100"/>
              <a:gd name="connsiteY7" fmla="*/ 1549400 h 3327400"/>
              <a:gd name="connsiteX8" fmla="*/ 2089980 w 5717100"/>
              <a:gd name="connsiteY8" fmla="*/ 2207260 h 3327400"/>
              <a:gd name="connsiteX9" fmla="*/ 4739200 w 5717100"/>
              <a:gd name="connsiteY9" fmla="*/ 3048000 h 3327400"/>
              <a:gd name="connsiteX10" fmla="*/ 5640900 w 5717100"/>
              <a:gd name="connsiteY10" fmla="*/ 3327400 h 3327400"/>
              <a:gd name="connsiteX0" fmla="*/ 5717100 w 5717100"/>
              <a:gd name="connsiteY0" fmla="*/ 25400 h 3327400"/>
              <a:gd name="connsiteX1" fmla="*/ 4967800 w 5717100"/>
              <a:gd name="connsiteY1" fmla="*/ 0 h 3327400"/>
              <a:gd name="connsiteX2" fmla="*/ 3710500 w 5717100"/>
              <a:gd name="connsiteY2" fmla="*/ 114300 h 3327400"/>
              <a:gd name="connsiteX3" fmla="*/ 3288225 w 5717100"/>
              <a:gd name="connsiteY3" fmla="*/ 387350 h 3327400"/>
              <a:gd name="connsiteX4" fmla="*/ 2250000 w 5717100"/>
              <a:gd name="connsiteY4" fmla="*/ 444500 h 3327400"/>
              <a:gd name="connsiteX5" fmla="*/ 1278450 w 5717100"/>
              <a:gd name="connsiteY5" fmla="*/ 674688 h 3327400"/>
              <a:gd name="connsiteX6" fmla="*/ 1165737 w 5717100"/>
              <a:gd name="connsiteY6" fmla="*/ 1017587 h 3327400"/>
              <a:gd name="connsiteX7" fmla="*/ 14800 w 5717100"/>
              <a:gd name="connsiteY7" fmla="*/ 1549400 h 3327400"/>
              <a:gd name="connsiteX8" fmla="*/ 2089980 w 5717100"/>
              <a:gd name="connsiteY8" fmla="*/ 2207260 h 3327400"/>
              <a:gd name="connsiteX9" fmla="*/ 4739200 w 5717100"/>
              <a:gd name="connsiteY9" fmla="*/ 3048000 h 3327400"/>
              <a:gd name="connsiteX10" fmla="*/ 5640900 w 5717100"/>
              <a:gd name="connsiteY10" fmla="*/ 3327400 h 3327400"/>
              <a:gd name="connsiteX0" fmla="*/ 5717100 w 5717100"/>
              <a:gd name="connsiteY0" fmla="*/ 25400 h 3327400"/>
              <a:gd name="connsiteX1" fmla="*/ 4967800 w 5717100"/>
              <a:gd name="connsiteY1" fmla="*/ 0 h 3327400"/>
              <a:gd name="connsiteX2" fmla="*/ 3710500 w 5717100"/>
              <a:gd name="connsiteY2" fmla="*/ 114300 h 3327400"/>
              <a:gd name="connsiteX3" fmla="*/ 3288225 w 5717100"/>
              <a:gd name="connsiteY3" fmla="*/ 387350 h 3327400"/>
              <a:gd name="connsiteX4" fmla="*/ 2250000 w 5717100"/>
              <a:gd name="connsiteY4" fmla="*/ 444500 h 3327400"/>
              <a:gd name="connsiteX5" fmla="*/ 1278450 w 5717100"/>
              <a:gd name="connsiteY5" fmla="*/ 674688 h 3327400"/>
              <a:gd name="connsiteX6" fmla="*/ 1165737 w 5717100"/>
              <a:gd name="connsiteY6" fmla="*/ 1017587 h 3327400"/>
              <a:gd name="connsiteX7" fmla="*/ 14800 w 5717100"/>
              <a:gd name="connsiteY7" fmla="*/ 1549400 h 3327400"/>
              <a:gd name="connsiteX8" fmla="*/ 2089980 w 5717100"/>
              <a:gd name="connsiteY8" fmla="*/ 2207260 h 3327400"/>
              <a:gd name="connsiteX9" fmla="*/ 4739200 w 5717100"/>
              <a:gd name="connsiteY9" fmla="*/ 3048000 h 3327400"/>
              <a:gd name="connsiteX10" fmla="*/ 5640900 w 5717100"/>
              <a:gd name="connsiteY10" fmla="*/ 3327400 h 3327400"/>
              <a:gd name="connsiteX0" fmla="*/ 5717100 w 5717100"/>
              <a:gd name="connsiteY0" fmla="*/ 25400 h 3327400"/>
              <a:gd name="connsiteX1" fmla="*/ 4967800 w 5717100"/>
              <a:gd name="connsiteY1" fmla="*/ 0 h 3327400"/>
              <a:gd name="connsiteX2" fmla="*/ 3710500 w 5717100"/>
              <a:gd name="connsiteY2" fmla="*/ 114300 h 3327400"/>
              <a:gd name="connsiteX3" fmla="*/ 3288225 w 5717100"/>
              <a:gd name="connsiteY3" fmla="*/ 387350 h 3327400"/>
              <a:gd name="connsiteX4" fmla="*/ 2250000 w 5717100"/>
              <a:gd name="connsiteY4" fmla="*/ 444500 h 3327400"/>
              <a:gd name="connsiteX5" fmla="*/ 1278450 w 5717100"/>
              <a:gd name="connsiteY5" fmla="*/ 674688 h 3327400"/>
              <a:gd name="connsiteX6" fmla="*/ 1165737 w 5717100"/>
              <a:gd name="connsiteY6" fmla="*/ 1017587 h 3327400"/>
              <a:gd name="connsiteX7" fmla="*/ 14800 w 5717100"/>
              <a:gd name="connsiteY7" fmla="*/ 1549400 h 3327400"/>
              <a:gd name="connsiteX8" fmla="*/ 2089980 w 5717100"/>
              <a:gd name="connsiteY8" fmla="*/ 2207260 h 3327400"/>
              <a:gd name="connsiteX9" fmla="*/ 5640900 w 5717100"/>
              <a:gd name="connsiteY9" fmla="*/ 3327400 h 3327400"/>
              <a:gd name="connsiteX0" fmla="*/ 5717100 w 5717100"/>
              <a:gd name="connsiteY0" fmla="*/ 25400 h 3327400"/>
              <a:gd name="connsiteX1" fmla="*/ 4967800 w 5717100"/>
              <a:gd name="connsiteY1" fmla="*/ 0 h 3327400"/>
              <a:gd name="connsiteX2" fmla="*/ 3710500 w 5717100"/>
              <a:gd name="connsiteY2" fmla="*/ 114300 h 3327400"/>
              <a:gd name="connsiteX3" fmla="*/ 3288225 w 5717100"/>
              <a:gd name="connsiteY3" fmla="*/ 387350 h 3327400"/>
              <a:gd name="connsiteX4" fmla="*/ 2250000 w 5717100"/>
              <a:gd name="connsiteY4" fmla="*/ 444500 h 3327400"/>
              <a:gd name="connsiteX5" fmla="*/ 1278450 w 5717100"/>
              <a:gd name="connsiteY5" fmla="*/ 674688 h 3327400"/>
              <a:gd name="connsiteX6" fmla="*/ 1165737 w 5717100"/>
              <a:gd name="connsiteY6" fmla="*/ 1017587 h 3327400"/>
              <a:gd name="connsiteX7" fmla="*/ 14800 w 5717100"/>
              <a:gd name="connsiteY7" fmla="*/ 1549400 h 3327400"/>
              <a:gd name="connsiteX8" fmla="*/ 2089980 w 5717100"/>
              <a:gd name="connsiteY8" fmla="*/ 2207260 h 3327400"/>
              <a:gd name="connsiteX9" fmla="*/ 5640900 w 5717100"/>
              <a:gd name="connsiteY9" fmla="*/ 3327400 h 3327400"/>
              <a:gd name="connsiteX0" fmla="*/ 5717100 w 5717100"/>
              <a:gd name="connsiteY0" fmla="*/ 29284 h 3331284"/>
              <a:gd name="connsiteX1" fmla="*/ 4967800 w 5717100"/>
              <a:gd name="connsiteY1" fmla="*/ 3884 h 3331284"/>
              <a:gd name="connsiteX2" fmla="*/ 3710500 w 5717100"/>
              <a:gd name="connsiteY2" fmla="*/ 118184 h 3331284"/>
              <a:gd name="connsiteX3" fmla="*/ 3288225 w 5717100"/>
              <a:gd name="connsiteY3" fmla="*/ 391234 h 3331284"/>
              <a:gd name="connsiteX4" fmla="*/ 2250000 w 5717100"/>
              <a:gd name="connsiteY4" fmla="*/ 448384 h 3331284"/>
              <a:gd name="connsiteX5" fmla="*/ 1278450 w 5717100"/>
              <a:gd name="connsiteY5" fmla="*/ 678572 h 3331284"/>
              <a:gd name="connsiteX6" fmla="*/ 1165737 w 5717100"/>
              <a:gd name="connsiteY6" fmla="*/ 1021471 h 3331284"/>
              <a:gd name="connsiteX7" fmla="*/ 14800 w 5717100"/>
              <a:gd name="connsiteY7" fmla="*/ 1553284 h 3331284"/>
              <a:gd name="connsiteX8" fmla="*/ 2089980 w 5717100"/>
              <a:gd name="connsiteY8" fmla="*/ 2211144 h 3331284"/>
              <a:gd name="connsiteX9" fmla="*/ 5640900 w 5717100"/>
              <a:gd name="connsiteY9" fmla="*/ 3331284 h 3331284"/>
              <a:gd name="connsiteX0" fmla="*/ 5850450 w 5850450"/>
              <a:gd name="connsiteY0" fmla="*/ 37601 h 3330076"/>
              <a:gd name="connsiteX1" fmla="*/ 4967800 w 5850450"/>
              <a:gd name="connsiteY1" fmla="*/ 2676 h 3330076"/>
              <a:gd name="connsiteX2" fmla="*/ 3710500 w 5850450"/>
              <a:gd name="connsiteY2" fmla="*/ 116976 h 3330076"/>
              <a:gd name="connsiteX3" fmla="*/ 3288225 w 5850450"/>
              <a:gd name="connsiteY3" fmla="*/ 390026 h 3330076"/>
              <a:gd name="connsiteX4" fmla="*/ 2250000 w 5850450"/>
              <a:gd name="connsiteY4" fmla="*/ 447176 h 3330076"/>
              <a:gd name="connsiteX5" fmla="*/ 1278450 w 5850450"/>
              <a:gd name="connsiteY5" fmla="*/ 677364 h 3330076"/>
              <a:gd name="connsiteX6" fmla="*/ 1165737 w 5850450"/>
              <a:gd name="connsiteY6" fmla="*/ 1020263 h 3330076"/>
              <a:gd name="connsiteX7" fmla="*/ 14800 w 5850450"/>
              <a:gd name="connsiteY7" fmla="*/ 1552076 h 3330076"/>
              <a:gd name="connsiteX8" fmla="*/ 2089980 w 5850450"/>
              <a:gd name="connsiteY8" fmla="*/ 2209936 h 3330076"/>
              <a:gd name="connsiteX9" fmla="*/ 5640900 w 5850450"/>
              <a:gd name="connsiteY9" fmla="*/ 3330076 h 333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0450" h="3330076">
                <a:moveTo>
                  <a:pt x="5850450" y="37601"/>
                </a:moveTo>
                <a:cubicBezTo>
                  <a:pt x="5600683" y="29134"/>
                  <a:pt x="5324458" y="-10553"/>
                  <a:pt x="4967800" y="2676"/>
                </a:cubicBezTo>
                <a:cubicBezTo>
                  <a:pt x="4611142" y="15905"/>
                  <a:pt x="3990429" y="52418"/>
                  <a:pt x="3710500" y="116976"/>
                </a:cubicBezTo>
                <a:cubicBezTo>
                  <a:pt x="3430571" y="181534"/>
                  <a:pt x="3531641" y="334993"/>
                  <a:pt x="3288225" y="390026"/>
                </a:cubicBezTo>
                <a:cubicBezTo>
                  <a:pt x="3044809" y="445059"/>
                  <a:pt x="2584963" y="399286"/>
                  <a:pt x="2250000" y="447176"/>
                </a:cubicBezTo>
                <a:cubicBezTo>
                  <a:pt x="1915038" y="495066"/>
                  <a:pt x="1459161" y="581850"/>
                  <a:pt x="1278450" y="677364"/>
                </a:cubicBezTo>
                <a:cubicBezTo>
                  <a:pt x="1097740" y="772879"/>
                  <a:pt x="1376345" y="874478"/>
                  <a:pt x="1165737" y="1020263"/>
                </a:cubicBezTo>
                <a:cubicBezTo>
                  <a:pt x="955129" y="1166048"/>
                  <a:pt x="-139241" y="1353797"/>
                  <a:pt x="14800" y="1552076"/>
                </a:cubicBezTo>
                <a:cubicBezTo>
                  <a:pt x="168841" y="1750355"/>
                  <a:pt x="1152297" y="1913603"/>
                  <a:pt x="2089980" y="2209936"/>
                </a:cubicBezTo>
                <a:cubicBezTo>
                  <a:pt x="3273620" y="2583316"/>
                  <a:pt x="4853500" y="3299596"/>
                  <a:pt x="5640900" y="3330076"/>
                </a:cubicBezTo>
              </a:path>
            </a:pathLst>
          </a:custGeom>
          <a:noFill/>
          <a:ln w="25400" cap="flat">
            <a:solidFill>
              <a:srgbClr val="FEFF00"/>
            </a:solidFill>
            <a:prstDash val="sysDash"/>
            <a:tailEnd type="triangle"/>
          </a:ln>
          <a:effectLst>
            <a:glow rad="50800">
              <a:srgbClr val="01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738047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075" descr="Lower Beth Horon aerial"/>
          <p:cNvPicPr preferRelativeResize="0">
            <a:picLocks noChangeAspect="1" noChangeArrowheads="1"/>
          </p:cNvPicPr>
          <p:nvPr>
            <p:custDataLst>
              <p:tags r:id="rId1"/>
            </p:custDataLst>
          </p:nvPr>
        </p:nvPicPr>
        <p:blipFill>
          <a:blip r:embed="rId4" cstate="print"/>
          <a:srcRect/>
          <a:stretch>
            <a:fillRect/>
          </a:stretch>
        </p:blipFill>
        <p:spPr bwMode="auto">
          <a:xfrm>
            <a:off x="0" y="-1588"/>
            <a:ext cx="9144000" cy="6861176"/>
          </a:xfrm>
          <a:prstGeom prst="rect">
            <a:avLst/>
          </a:prstGeom>
          <a:noFill/>
          <a:ln w="9525">
            <a:noFill/>
            <a:miter lim="800000"/>
            <a:headEnd/>
            <a:tailEnd/>
          </a:ln>
        </p:spPr>
      </p:pic>
      <p:sp>
        <p:nvSpPr>
          <p:cNvPr id="2" name="Text Placeholder 1"/>
          <p:cNvSpPr>
            <a:spLocks noGrp="1"/>
          </p:cNvSpPr>
          <p:nvPr>
            <p:ph type="body" sz="quarter" idx="10"/>
          </p:nvPr>
        </p:nvSpPr>
        <p:spPr/>
        <p:txBody>
          <a:bodyPr/>
          <a:lstStyle/>
          <a:p>
            <a:r>
              <a:rPr lang="en-US" dirty="0"/>
              <a:t>Lower Beth-</a:t>
            </a:r>
            <a:r>
              <a:rPr lang="en-US" dirty="0" err="1"/>
              <a:t>horon</a:t>
            </a:r>
            <a:r>
              <a:rPr lang="en-US" dirty="0"/>
              <a:t> (aerial view)</a:t>
            </a:r>
          </a:p>
        </p:txBody>
      </p:sp>
      <p:sp>
        <p:nvSpPr>
          <p:cNvPr id="3" name="Text Placeholder 2"/>
          <p:cNvSpPr>
            <a:spLocks noGrp="1"/>
          </p:cNvSpPr>
          <p:nvPr>
            <p:ph type="body" sz="quarter" idx="12"/>
          </p:nvPr>
        </p:nvSpPr>
        <p:spPr/>
        <p:txBody>
          <a:bodyPr/>
          <a:lstStyle/>
          <a:p>
            <a:r>
              <a:rPr lang="en-US" dirty="0"/>
              <a:t>9:17</a:t>
            </a:r>
          </a:p>
        </p:txBody>
      </p:sp>
      <p:sp>
        <p:nvSpPr>
          <p:cNvPr id="4" name="Title 3"/>
          <p:cNvSpPr>
            <a:spLocks noGrp="1"/>
          </p:cNvSpPr>
          <p:nvPr>
            <p:ph type="title"/>
          </p:nvPr>
        </p:nvSpPr>
        <p:spPr/>
        <p:txBody>
          <a:bodyPr/>
          <a:lstStyle/>
          <a:p>
            <a:r>
              <a:rPr lang="en-US" dirty="0"/>
              <a:t>Then Solomon rebuilt Gezer and Lower Beth-horon</a:t>
            </a:r>
          </a:p>
        </p:txBody>
      </p:sp>
    </p:spTree>
    <p:extLst>
      <p:ext uri="{BB962C8B-B14F-4D97-AF65-F5344CB8AC3E}">
        <p14:creationId xmlns:p14="http://schemas.microsoft.com/office/powerpoint/2010/main" val="20136985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075" descr="Lower Beth Horon aerial"/>
          <p:cNvPicPr preferRelativeResize="0">
            <a:picLocks noChangeAspect="1" noChangeArrowheads="1"/>
          </p:cNvPicPr>
          <p:nvPr>
            <p:custDataLst>
              <p:tags r:id="rId1"/>
            </p:custDataLst>
          </p:nvPr>
        </p:nvPicPr>
        <p:blipFill>
          <a:blip r:embed="rId4" cstate="print"/>
          <a:srcRect/>
          <a:stretch>
            <a:fillRect/>
          </a:stretch>
        </p:blipFill>
        <p:spPr bwMode="auto">
          <a:xfrm>
            <a:off x="0" y="-1588"/>
            <a:ext cx="9144000" cy="6861176"/>
          </a:xfrm>
          <a:prstGeom prst="rect">
            <a:avLst/>
          </a:prstGeom>
          <a:noFill/>
          <a:ln w="9525">
            <a:noFill/>
            <a:miter lim="800000"/>
            <a:headEnd/>
            <a:tailEnd/>
          </a:ln>
        </p:spPr>
      </p:pic>
      <p:sp>
        <p:nvSpPr>
          <p:cNvPr id="2" name="Text Placeholder 1"/>
          <p:cNvSpPr>
            <a:spLocks noGrp="1"/>
          </p:cNvSpPr>
          <p:nvPr>
            <p:ph type="body" sz="quarter" idx="10"/>
          </p:nvPr>
        </p:nvSpPr>
        <p:spPr/>
        <p:txBody>
          <a:bodyPr/>
          <a:lstStyle/>
          <a:p>
            <a:r>
              <a:rPr lang="en-US" dirty="0"/>
              <a:t>Lower Beth-</a:t>
            </a:r>
            <a:r>
              <a:rPr lang="en-US" dirty="0" err="1"/>
              <a:t>horon</a:t>
            </a:r>
            <a:r>
              <a:rPr lang="en-US" dirty="0"/>
              <a:t> (aerial view)</a:t>
            </a:r>
          </a:p>
        </p:txBody>
      </p:sp>
      <p:sp>
        <p:nvSpPr>
          <p:cNvPr id="3" name="Text Placeholder 2"/>
          <p:cNvSpPr>
            <a:spLocks noGrp="1"/>
          </p:cNvSpPr>
          <p:nvPr>
            <p:ph type="body" sz="quarter" idx="12"/>
          </p:nvPr>
        </p:nvSpPr>
        <p:spPr/>
        <p:txBody>
          <a:bodyPr/>
          <a:lstStyle/>
          <a:p>
            <a:r>
              <a:rPr lang="en-US" dirty="0"/>
              <a:t>9:17</a:t>
            </a:r>
          </a:p>
        </p:txBody>
      </p:sp>
      <p:sp>
        <p:nvSpPr>
          <p:cNvPr id="4" name="Title 3"/>
          <p:cNvSpPr>
            <a:spLocks noGrp="1"/>
          </p:cNvSpPr>
          <p:nvPr>
            <p:ph type="title"/>
          </p:nvPr>
        </p:nvSpPr>
        <p:spPr/>
        <p:txBody>
          <a:bodyPr/>
          <a:lstStyle/>
          <a:p>
            <a:r>
              <a:rPr lang="en-US" dirty="0"/>
              <a:t>Then Solomon rebuilt Gezer and Lower Beth-horon</a:t>
            </a:r>
          </a:p>
        </p:txBody>
      </p:sp>
      <p:sp>
        <p:nvSpPr>
          <p:cNvPr id="7" name="Oval 3077"/>
          <p:cNvSpPr>
            <a:spLocks noChangeArrowheads="1"/>
          </p:cNvSpPr>
          <p:nvPr/>
        </p:nvSpPr>
        <p:spPr bwMode="auto">
          <a:xfrm rot="21392050">
            <a:off x="1979360" y="2502585"/>
            <a:ext cx="5497009" cy="1905000"/>
          </a:xfrm>
          <a:prstGeom prst="ellipse">
            <a:avLst/>
          </a:prstGeom>
          <a:noFill/>
          <a:ln w="22225" cap="flat" cmpd="sng" algn="ctr">
            <a:solidFill>
              <a:srgbClr val="FFFFFF"/>
            </a:solidFill>
            <a:prstDash val="solid"/>
            <a:round/>
            <a:headEnd type="none" w="med" len="med"/>
            <a:tailEnd type="none" w="med" len="med"/>
          </a:ln>
          <a:effectLst>
            <a:glow rad="50800">
              <a:srgbClr val="000000">
                <a:alpha val="60000"/>
              </a:srgbClr>
            </a:glo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itchFamily="34" charset="0"/>
              <a:cs typeface="+mn-cs"/>
            </a:endParaRPr>
          </a:p>
        </p:txBody>
      </p:sp>
    </p:spTree>
    <p:extLst>
      <p:ext uri="{BB962C8B-B14F-4D97-AF65-F5344CB8AC3E}">
        <p14:creationId xmlns:p14="http://schemas.microsoft.com/office/powerpoint/2010/main" val="1191672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wnloads\Paleo-Hebrew inscription from Mount Gerizim, tb0531166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Paleo-Hebrew inscription from Mount Gerizim with the name “Yahweh”</a:t>
            </a:r>
          </a:p>
        </p:txBody>
      </p:sp>
      <p:sp>
        <p:nvSpPr>
          <p:cNvPr id="3" name="Text Placeholder 2"/>
          <p:cNvSpPr>
            <a:spLocks noGrp="1"/>
          </p:cNvSpPr>
          <p:nvPr>
            <p:ph type="body" sz="quarter" idx="12"/>
          </p:nvPr>
        </p:nvSpPr>
        <p:spPr/>
        <p:txBody>
          <a:bodyPr/>
          <a:lstStyle/>
          <a:p>
            <a:r>
              <a:rPr lang="en-US" dirty="0"/>
              <a:t>9:3</a:t>
            </a:r>
          </a:p>
        </p:txBody>
      </p:sp>
      <p:sp>
        <p:nvSpPr>
          <p:cNvPr id="4" name="Title 3"/>
          <p:cNvSpPr>
            <a:spLocks noGrp="1"/>
          </p:cNvSpPr>
          <p:nvPr>
            <p:ph type="title"/>
          </p:nvPr>
        </p:nvSpPr>
        <p:spPr>
          <a:xfrm>
            <a:off x="0" y="0"/>
            <a:ext cx="9144000" cy="369332"/>
          </a:xfrm>
        </p:spPr>
        <p:txBody>
          <a:bodyPr/>
          <a:lstStyle/>
          <a:p>
            <a:r>
              <a:rPr lang="en-US" dirty="0"/>
              <a:t>I have put My name there forever, and My eyes and My heart will be there forever</a:t>
            </a:r>
          </a:p>
        </p:txBody>
      </p:sp>
    </p:spTree>
    <p:extLst>
      <p:ext uri="{BB962C8B-B14F-4D97-AF65-F5344CB8AC3E}">
        <p14:creationId xmlns:p14="http://schemas.microsoft.com/office/powerpoint/2010/main" val="124632371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27" descr="Beth Horon Ridge from Nebi Samwil, tb n121501"/>
          <p:cNvPicPr preferRelativeResize="0">
            <a:picLocks noChangeAspect="1" noChangeArrowheads="1"/>
          </p:cNvPicPr>
          <p:nvPr>
            <p:custDataLst>
              <p:tags r:id="rId1"/>
            </p:custDataLst>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2" name="Text Placeholder 1"/>
          <p:cNvSpPr>
            <a:spLocks noGrp="1"/>
          </p:cNvSpPr>
          <p:nvPr>
            <p:ph type="body" sz="quarter" idx="10"/>
          </p:nvPr>
        </p:nvSpPr>
        <p:spPr/>
        <p:txBody>
          <a:bodyPr/>
          <a:lstStyle/>
          <a:p>
            <a:r>
              <a:rPr lang="en-US" dirty="0"/>
              <a:t>Beth-</a:t>
            </a:r>
            <a:r>
              <a:rPr lang="en-US" dirty="0" err="1"/>
              <a:t>horon</a:t>
            </a:r>
            <a:r>
              <a:rPr lang="en-US" dirty="0"/>
              <a:t> ridge (from Nebi Samwill)</a:t>
            </a:r>
          </a:p>
        </p:txBody>
      </p:sp>
      <p:sp>
        <p:nvSpPr>
          <p:cNvPr id="3" name="Text Placeholder 2"/>
          <p:cNvSpPr>
            <a:spLocks noGrp="1"/>
          </p:cNvSpPr>
          <p:nvPr>
            <p:ph type="body" sz="quarter" idx="12"/>
          </p:nvPr>
        </p:nvSpPr>
        <p:spPr/>
        <p:txBody>
          <a:bodyPr/>
          <a:lstStyle/>
          <a:p>
            <a:r>
              <a:rPr lang="en-US" dirty="0"/>
              <a:t>9:17</a:t>
            </a:r>
          </a:p>
        </p:txBody>
      </p:sp>
      <p:sp>
        <p:nvSpPr>
          <p:cNvPr id="4" name="Title 3"/>
          <p:cNvSpPr>
            <a:spLocks noGrp="1"/>
          </p:cNvSpPr>
          <p:nvPr>
            <p:ph type="title"/>
          </p:nvPr>
        </p:nvSpPr>
        <p:spPr/>
        <p:txBody>
          <a:bodyPr/>
          <a:lstStyle/>
          <a:p>
            <a:r>
              <a:rPr lang="en-US" dirty="0"/>
              <a:t>Then Solomon rebuilt Gezer and Lower Beth-horon</a:t>
            </a:r>
          </a:p>
        </p:txBody>
      </p:sp>
    </p:spTree>
    <p:extLst>
      <p:ext uri="{BB962C8B-B14F-4D97-AF65-F5344CB8AC3E}">
        <p14:creationId xmlns:p14="http://schemas.microsoft.com/office/powerpoint/2010/main" val="308146868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27" descr="Beth Horon Ridge from Nebi Samwil, tb n121501"/>
          <p:cNvPicPr preferRelativeResize="0">
            <a:picLocks noChangeAspect="1" noChangeArrowheads="1"/>
          </p:cNvPicPr>
          <p:nvPr>
            <p:custDataLst>
              <p:tags r:id="rId1"/>
            </p:custDataLst>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2" name="Text Placeholder 1"/>
          <p:cNvSpPr>
            <a:spLocks noGrp="1"/>
          </p:cNvSpPr>
          <p:nvPr>
            <p:ph type="body" sz="quarter" idx="10"/>
          </p:nvPr>
        </p:nvSpPr>
        <p:spPr/>
        <p:txBody>
          <a:bodyPr/>
          <a:lstStyle/>
          <a:p>
            <a:r>
              <a:rPr lang="en-US" dirty="0"/>
              <a:t>Beth-</a:t>
            </a:r>
            <a:r>
              <a:rPr lang="en-US" dirty="0" err="1"/>
              <a:t>horon</a:t>
            </a:r>
            <a:r>
              <a:rPr lang="en-US" dirty="0"/>
              <a:t> ridge (from Nebi Samwill)</a:t>
            </a:r>
          </a:p>
        </p:txBody>
      </p:sp>
      <p:sp>
        <p:nvSpPr>
          <p:cNvPr id="3" name="Text Placeholder 2"/>
          <p:cNvSpPr>
            <a:spLocks noGrp="1"/>
          </p:cNvSpPr>
          <p:nvPr>
            <p:ph type="body" sz="quarter" idx="12"/>
          </p:nvPr>
        </p:nvSpPr>
        <p:spPr/>
        <p:txBody>
          <a:bodyPr/>
          <a:lstStyle/>
          <a:p>
            <a:r>
              <a:rPr lang="en-US" dirty="0"/>
              <a:t>9:17</a:t>
            </a:r>
          </a:p>
        </p:txBody>
      </p:sp>
      <p:sp>
        <p:nvSpPr>
          <p:cNvPr id="4" name="Title 3"/>
          <p:cNvSpPr>
            <a:spLocks noGrp="1"/>
          </p:cNvSpPr>
          <p:nvPr>
            <p:ph type="title"/>
          </p:nvPr>
        </p:nvSpPr>
        <p:spPr/>
        <p:txBody>
          <a:bodyPr/>
          <a:lstStyle/>
          <a:p>
            <a:r>
              <a:rPr lang="en-US" dirty="0"/>
              <a:t>Then Solomon rebuilt Gezer and Lower Beth-horon</a:t>
            </a:r>
          </a:p>
        </p:txBody>
      </p:sp>
      <p:sp>
        <p:nvSpPr>
          <p:cNvPr id="9" name="Text Box 15"/>
          <p:cNvSpPr txBox="1">
            <a:spLocks noChangeArrowheads="1"/>
          </p:cNvSpPr>
          <p:nvPr/>
        </p:nvSpPr>
        <p:spPr bwMode="auto">
          <a:xfrm>
            <a:off x="5875163" y="4114800"/>
            <a:ext cx="1512657"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to Jerusalem</a:t>
            </a:r>
          </a:p>
        </p:txBody>
      </p:sp>
      <p:sp>
        <p:nvSpPr>
          <p:cNvPr id="10" name="Text Box 15"/>
          <p:cNvSpPr txBox="1">
            <a:spLocks noChangeArrowheads="1"/>
          </p:cNvSpPr>
          <p:nvPr/>
        </p:nvSpPr>
        <p:spPr bwMode="auto">
          <a:xfrm>
            <a:off x="3655304" y="2895600"/>
            <a:ext cx="2021066"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Beth-</a:t>
            </a: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horon</a:t>
            </a: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 ridge</a:t>
            </a:r>
          </a:p>
        </p:txBody>
      </p:sp>
      <p:sp>
        <p:nvSpPr>
          <p:cNvPr id="11" name="Freeform 10"/>
          <p:cNvSpPr/>
          <p:nvPr/>
        </p:nvSpPr>
        <p:spPr>
          <a:xfrm>
            <a:off x="2717005" y="3264139"/>
            <a:ext cx="5539291" cy="672861"/>
          </a:xfrm>
          <a:custGeom>
            <a:avLst/>
            <a:gdLst>
              <a:gd name="connsiteX0" fmla="*/ 0 w 5374922"/>
              <a:gd name="connsiteY0" fmla="*/ 0 h 677333"/>
              <a:gd name="connsiteX1" fmla="*/ 177800 w 5374922"/>
              <a:gd name="connsiteY1" fmla="*/ 50800 h 677333"/>
              <a:gd name="connsiteX2" fmla="*/ 406400 w 5374922"/>
              <a:gd name="connsiteY2" fmla="*/ 67733 h 677333"/>
              <a:gd name="connsiteX3" fmla="*/ 855133 w 5374922"/>
              <a:gd name="connsiteY3" fmla="*/ 76200 h 677333"/>
              <a:gd name="connsiteX4" fmla="*/ 1253067 w 5374922"/>
              <a:gd name="connsiteY4" fmla="*/ 84666 h 677333"/>
              <a:gd name="connsiteX5" fmla="*/ 1811867 w 5374922"/>
              <a:gd name="connsiteY5" fmla="*/ 84666 h 677333"/>
              <a:gd name="connsiteX6" fmla="*/ 2133600 w 5374922"/>
              <a:gd name="connsiteY6" fmla="*/ 84666 h 677333"/>
              <a:gd name="connsiteX7" fmla="*/ 2489200 w 5374922"/>
              <a:gd name="connsiteY7" fmla="*/ 50800 h 677333"/>
              <a:gd name="connsiteX8" fmla="*/ 2853267 w 5374922"/>
              <a:gd name="connsiteY8" fmla="*/ 25400 h 677333"/>
              <a:gd name="connsiteX9" fmla="*/ 3268133 w 5374922"/>
              <a:gd name="connsiteY9" fmla="*/ 16933 h 677333"/>
              <a:gd name="connsiteX10" fmla="*/ 3970867 w 5374922"/>
              <a:gd name="connsiteY10" fmla="*/ 59266 h 677333"/>
              <a:gd name="connsiteX11" fmla="*/ 4504267 w 5374922"/>
              <a:gd name="connsiteY11" fmla="*/ 76200 h 677333"/>
              <a:gd name="connsiteX12" fmla="*/ 4919133 w 5374922"/>
              <a:gd name="connsiteY12" fmla="*/ 110066 h 677333"/>
              <a:gd name="connsiteX13" fmla="*/ 5130800 w 5374922"/>
              <a:gd name="connsiteY13" fmla="*/ 143933 h 677333"/>
              <a:gd name="connsiteX14" fmla="*/ 5325533 w 5374922"/>
              <a:gd name="connsiteY14" fmla="*/ 211666 h 677333"/>
              <a:gd name="connsiteX15" fmla="*/ 5342467 w 5374922"/>
              <a:gd name="connsiteY15" fmla="*/ 313266 h 677333"/>
              <a:gd name="connsiteX16" fmla="*/ 5130800 w 5374922"/>
              <a:gd name="connsiteY16" fmla="*/ 381000 h 677333"/>
              <a:gd name="connsiteX17" fmla="*/ 4309533 w 5374922"/>
              <a:gd name="connsiteY17" fmla="*/ 457200 h 677333"/>
              <a:gd name="connsiteX18" fmla="*/ 3784600 w 5374922"/>
              <a:gd name="connsiteY18" fmla="*/ 491066 h 677333"/>
              <a:gd name="connsiteX19" fmla="*/ 3505200 w 5374922"/>
              <a:gd name="connsiteY19" fmla="*/ 541866 h 677333"/>
              <a:gd name="connsiteX20" fmla="*/ 3352800 w 5374922"/>
              <a:gd name="connsiteY20" fmla="*/ 677333 h 677333"/>
              <a:gd name="connsiteX0" fmla="*/ 0 w 5539291"/>
              <a:gd name="connsiteY0" fmla="*/ 0 h 672571"/>
              <a:gd name="connsiteX1" fmla="*/ 356394 w 5539291"/>
              <a:gd name="connsiteY1" fmla="*/ 46038 h 672571"/>
              <a:gd name="connsiteX2" fmla="*/ 584994 w 5539291"/>
              <a:gd name="connsiteY2" fmla="*/ 62971 h 672571"/>
              <a:gd name="connsiteX3" fmla="*/ 1033727 w 5539291"/>
              <a:gd name="connsiteY3" fmla="*/ 71438 h 672571"/>
              <a:gd name="connsiteX4" fmla="*/ 1431661 w 5539291"/>
              <a:gd name="connsiteY4" fmla="*/ 79904 h 672571"/>
              <a:gd name="connsiteX5" fmla="*/ 1990461 w 5539291"/>
              <a:gd name="connsiteY5" fmla="*/ 79904 h 672571"/>
              <a:gd name="connsiteX6" fmla="*/ 2312194 w 5539291"/>
              <a:gd name="connsiteY6" fmla="*/ 79904 h 672571"/>
              <a:gd name="connsiteX7" fmla="*/ 2667794 w 5539291"/>
              <a:gd name="connsiteY7" fmla="*/ 46038 h 672571"/>
              <a:gd name="connsiteX8" fmla="*/ 3031861 w 5539291"/>
              <a:gd name="connsiteY8" fmla="*/ 20638 h 672571"/>
              <a:gd name="connsiteX9" fmla="*/ 3446727 w 5539291"/>
              <a:gd name="connsiteY9" fmla="*/ 12171 h 672571"/>
              <a:gd name="connsiteX10" fmla="*/ 4149461 w 5539291"/>
              <a:gd name="connsiteY10" fmla="*/ 54504 h 672571"/>
              <a:gd name="connsiteX11" fmla="*/ 4682861 w 5539291"/>
              <a:gd name="connsiteY11" fmla="*/ 71438 h 672571"/>
              <a:gd name="connsiteX12" fmla="*/ 5097727 w 5539291"/>
              <a:gd name="connsiteY12" fmla="*/ 105304 h 672571"/>
              <a:gd name="connsiteX13" fmla="*/ 5309394 w 5539291"/>
              <a:gd name="connsiteY13" fmla="*/ 139171 h 672571"/>
              <a:gd name="connsiteX14" fmla="*/ 5504127 w 5539291"/>
              <a:gd name="connsiteY14" fmla="*/ 206904 h 672571"/>
              <a:gd name="connsiteX15" fmla="*/ 5521061 w 5539291"/>
              <a:gd name="connsiteY15" fmla="*/ 308504 h 672571"/>
              <a:gd name="connsiteX16" fmla="*/ 5309394 w 5539291"/>
              <a:gd name="connsiteY16" fmla="*/ 376238 h 672571"/>
              <a:gd name="connsiteX17" fmla="*/ 4488127 w 5539291"/>
              <a:gd name="connsiteY17" fmla="*/ 452438 h 672571"/>
              <a:gd name="connsiteX18" fmla="*/ 3963194 w 5539291"/>
              <a:gd name="connsiteY18" fmla="*/ 486304 h 672571"/>
              <a:gd name="connsiteX19" fmla="*/ 3683794 w 5539291"/>
              <a:gd name="connsiteY19" fmla="*/ 537104 h 672571"/>
              <a:gd name="connsiteX20" fmla="*/ 3531394 w 5539291"/>
              <a:gd name="connsiteY20" fmla="*/ 672571 h 672571"/>
              <a:gd name="connsiteX0" fmla="*/ 0 w 5539291"/>
              <a:gd name="connsiteY0" fmla="*/ 290 h 672861"/>
              <a:gd name="connsiteX1" fmla="*/ 356394 w 5539291"/>
              <a:gd name="connsiteY1" fmla="*/ 46328 h 672861"/>
              <a:gd name="connsiteX2" fmla="*/ 584994 w 5539291"/>
              <a:gd name="connsiteY2" fmla="*/ 63261 h 672861"/>
              <a:gd name="connsiteX3" fmla="*/ 1033727 w 5539291"/>
              <a:gd name="connsiteY3" fmla="*/ 71728 h 672861"/>
              <a:gd name="connsiteX4" fmla="*/ 1431661 w 5539291"/>
              <a:gd name="connsiteY4" fmla="*/ 80194 h 672861"/>
              <a:gd name="connsiteX5" fmla="*/ 1990461 w 5539291"/>
              <a:gd name="connsiteY5" fmla="*/ 80194 h 672861"/>
              <a:gd name="connsiteX6" fmla="*/ 2312194 w 5539291"/>
              <a:gd name="connsiteY6" fmla="*/ 80194 h 672861"/>
              <a:gd name="connsiteX7" fmla="*/ 2667794 w 5539291"/>
              <a:gd name="connsiteY7" fmla="*/ 46328 h 672861"/>
              <a:gd name="connsiteX8" fmla="*/ 3031861 w 5539291"/>
              <a:gd name="connsiteY8" fmla="*/ 20928 h 672861"/>
              <a:gd name="connsiteX9" fmla="*/ 3446727 w 5539291"/>
              <a:gd name="connsiteY9" fmla="*/ 12461 h 672861"/>
              <a:gd name="connsiteX10" fmla="*/ 4149461 w 5539291"/>
              <a:gd name="connsiteY10" fmla="*/ 54794 h 672861"/>
              <a:gd name="connsiteX11" fmla="*/ 4682861 w 5539291"/>
              <a:gd name="connsiteY11" fmla="*/ 71728 h 672861"/>
              <a:gd name="connsiteX12" fmla="*/ 5097727 w 5539291"/>
              <a:gd name="connsiteY12" fmla="*/ 105594 h 672861"/>
              <a:gd name="connsiteX13" fmla="*/ 5309394 w 5539291"/>
              <a:gd name="connsiteY13" fmla="*/ 139461 h 672861"/>
              <a:gd name="connsiteX14" fmla="*/ 5504127 w 5539291"/>
              <a:gd name="connsiteY14" fmla="*/ 207194 h 672861"/>
              <a:gd name="connsiteX15" fmla="*/ 5521061 w 5539291"/>
              <a:gd name="connsiteY15" fmla="*/ 308794 h 672861"/>
              <a:gd name="connsiteX16" fmla="*/ 5309394 w 5539291"/>
              <a:gd name="connsiteY16" fmla="*/ 376528 h 672861"/>
              <a:gd name="connsiteX17" fmla="*/ 4488127 w 5539291"/>
              <a:gd name="connsiteY17" fmla="*/ 452728 h 672861"/>
              <a:gd name="connsiteX18" fmla="*/ 3963194 w 5539291"/>
              <a:gd name="connsiteY18" fmla="*/ 486594 h 672861"/>
              <a:gd name="connsiteX19" fmla="*/ 3683794 w 5539291"/>
              <a:gd name="connsiteY19" fmla="*/ 537394 h 672861"/>
              <a:gd name="connsiteX20" fmla="*/ 3531394 w 5539291"/>
              <a:gd name="connsiteY20" fmla="*/ 672861 h 67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9291" h="672861">
                <a:moveTo>
                  <a:pt x="0" y="290"/>
                </a:moveTo>
                <a:cubicBezTo>
                  <a:pt x="247914" y="-3767"/>
                  <a:pt x="258895" y="35833"/>
                  <a:pt x="356394" y="46328"/>
                </a:cubicBezTo>
                <a:cubicBezTo>
                  <a:pt x="453893" y="56823"/>
                  <a:pt x="472105" y="59028"/>
                  <a:pt x="584994" y="63261"/>
                </a:cubicBezTo>
                <a:cubicBezTo>
                  <a:pt x="697883" y="67494"/>
                  <a:pt x="1033727" y="71728"/>
                  <a:pt x="1033727" y="71728"/>
                </a:cubicBezTo>
                <a:lnTo>
                  <a:pt x="1431661" y="80194"/>
                </a:lnTo>
                <a:lnTo>
                  <a:pt x="1990461" y="80194"/>
                </a:lnTo>
                <a:cubicBezTo>
                  <a:pt x="2137216" y="80194"/>
                  <a:pt x="2199305" y="85838"/>
                  <a:pt x="2312194" y="80194"/>
                </a:cubicBezTo>
                <a:cubicBezTo>
                  <a:pt x="2425083" y="74550"/>
                  <a:pt x="2547850" y="56206"/>
                  <a:pt x="2667794" y="46328"/>
                </a:cubicBezTo>
                <a:cubicBezTo>
                  <a:pt x="2787739" y="36450"/>
                  <a:pt x="2902039" y="26572"/>
                  <a:pt x="3031861" y="20928"/>
                </a:cubicBezTo>
                <a:cubicBezTo>
                  <a:pt x="3161683" y="15284"/>
                  <a:pt x="3260460" y="6817"/>
                  <a:pt x="3446727" y="12461"/>
                </a:cubicBezTo>
                <a:cubicBezTo>
                  <a:pt x="3632994" y="18105"/>
                  <a:pt x="3943439" y="44916"/>
                  <a:pt x="4149461" y="54794"/>
                </a:cubicBezTo>
                <a:cubicBezTo>
                  <a:pt x="4355483" y="64672"/>
                  <a:pt x="4524817" y="63261"/>
                  <a:pt x="4682861" y="71728"/>
                </a:cubicBezTo>
                <a:cubicBezTo>
                  <a:pt x="4840905" y="80195"/>
                  <a:pt x="4993305" y="94305"/>
                  <a:pt x="5097727" y="105594"/>
                </a:cubicBezTo>
                <a:cubicBezTo>
                  <a:pt x="5202149" y="116883"/>
                  <a:pt x="5241661" y="122528"/>
                  <a:pt x="5309394" y="139461"/>
                </a:cubicBezTo>
                <a:cubicBezTo>
                  <a:pt x="5377127" y="156394"/>
                  <a:pt x="5468849" y="178972"/>
                  <a:pt x="5504127" y="207194"/>
                </a:cubicBezTo>
                <a:cubicBezTo>
                  <a:pt x="5539405" y="235416"/>
                  <a:pt x="5553516" y="280572"/>
                  <a:pt x="5521061" y="308794"/>
                </a:cubicBezTo>
                <a:cubicBezTo>
                  <a:pt x="5488606" y="337016"/>
                  <a:pt x="5481550" y="352539"/>
                  <a:pt x="5309394" y="376528"/>
                </a:cubicBezTo>
                <a:cubicBezTo>
                  <a:pt x="5137238" y="400517"/>
                  <a:pt x="4712494" y="434384"/>
                  <a:pt x="4488127" y="452728"/>
                </a:cubicBezTo>
                <a:cubicBezTo>
                  <a:pt x="4263760" y="471072"/>
                  <a:pt x="4097249" y="472483"/>
                  <a:pt x="3963194" y="486594"/>
                </a:cubicBezTo>
                <a:cubicBezTo>
                  <a:pt x="3829139" y="500705"/>
                  <a:pt x="3755761" y="506350"/>
                  <a:pt x="3683794" y="537394"/>
                </a:cubicBezTo>
                <a:cubicBezTo>
                  <a:pt x="3611827" y="568438"/>
                  <a:pt x="3531394" y="672861"/>
                  <a:pt x="3531394" y="672861"/>
                </a:cubicBezTo>
              </a:path>
            </a:pathLst>
          </a:custGeom>
          <a:noFill/>
          <a:ln w="25400" cap="flat">
            <a:solidFill>
              <a:srgbClr val="FEFF00"/>
            </a:solidFill>
            <a:prstDash val="sysDash"/>
            <a:tailEnd type="triangle"/>
          </a:ln>
          <a:effectLst>
            <a:glow rad="50800">
              <a:srgbClr val="01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12" name="Text Box 15"/>
          <p:cNvSpPr txBox="1">
            <a:spLocks noChangeArrowheads="1"/>
          </p:cNvSpPr>
          <p:nvPr/>
        </p:nvSpPr>
        <p:spPr bwMode="auto">
          <a:xfrm>
            <a:off x="7918822" y="4095690"/>
            <a:ext cx="937702"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Gibeon</a:t>
            </a:r>
          </a:p>
        </p:txBody>
      </p:sp>
      <p:sp>
        <p:nvSpPr>
          <p:cNvPr id="13" name="Line 1033"/>
          <p:cNvSpPr>
            <a:spLocks noChangeShapeType="1"/>
          </p:cNvSpPr>
          <p:nvPr/>
        </p:nvSpPr>
        <p:spPr bwMode="auto">
          <a:xfrm flipV="1">
            <a:off x="8686800" y="4038600"/>
            <a:ext cx="457200" cy="1524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itchFamily="34" charset="0"/>
              <a:cs typeface="+mn-cs"/>
            </a:endParaRPr>
          </a:p>
        </p:txBody>
      </p:sp>
    </p:spTree>
    <p:extLst>
      <p:ext uri="{BB962C8B-B14F-4D97-AF65-F5344CB8AC3E}">
        <p14:creationId xmlns:p14="http://schemas.microsoft.com/office/powerpoint/2010/main" val="341634029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wnloads\Karnak Temple, Bubastite Portal, Shishak campaign to Canaan, tb011105945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3910"/>
            <a:ext cx="9144000" cy="652859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Shishak campaign to Canaan, Bubastite Portal, Karnak Temple, circa 925 BC</a:t>
            </a:r>
          </a:p>
        </p:txBody>
      </p:sp>
      <p:sp>
        <p:nvSpPr>
          <p:cNvPr id="3" name="Text Placeholder 2"/>
          <p:cNvSpPr>
            <a:spLocks noGrp="1"/>
          </p:cNvSpPr>
          <p:nvPr>
            <p:ph type="body" sz="quarter" idx="12"/>
          </p:nvPr>
        </p:nvSpPr>
        <p:spPr/>
        <p:txBody>
          <a:bodyPr/>
          <a:lstStyle/>
          <a:p>
            <a:r>
              <a:rPr lang="en-US" dirty="0"/>
              <a:t>9:17</a:t>
            </a:r>
          </a:p>
        </p:txBody>
      </p:sp>
      <p:sp>
        <p:nvSpPr>
          <p:cNvPr id="4" name="Title 3"/>
          <p:cNvSpPr>
            <a:spLocks noGrp="1"/>
          </p:cNvSpPr>
          <p:nvPr>
            <p:ph type="title"/>
          </p:nvPr>
        </p:nvSpPr>
        <p:spPr/>
        <p:txBody>
          <a:bodyPr/>
          <a:lstStyle/>
          <a:p>
            <a:r>
              <a:rPr lang="en-US" dirty="0"/>
              <a:t>Then Solomon rebuilt Gezer and Lower Beth-horon</a:t>
            </a:r>
          </a:p>
        </p:txBody>
      </p:sp>
      <p:sp>
        <p:nvSpPr>
          <p:cNvPr id="8" name="Rounded Rectangle 7"/>
          <p:cNvSpPr/>
          <p:nvPr/>
        </p:nvSpPr>
        <p:spPr>
          <a:xfrm>
            <a:off x="1007943" y="1162662"/>
            <a:ext cx="392026" cy="684242"/>
          </a:xfrm>
          <a:prstGeom prst="roundRect">
            <a:avLst>
              <a:gd name="adj" fmla="val 32099"/>
            </a:avLst>
          </a:prstGeom>
          <a:noFill/>
          <a:ln w="25400" cmpd="sng">
            <a:solidFill>
              <a:srgbClr val="FEFF00"/>
            </a:solidFill>
            <a:prstDash val="sysDash"/>
          </a:ln>
          <a:effectLst>
            <a:glow rad="25400">
              <a:srgbClr val="01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16"/>
          <p:cNvSpPr txBox="1">
            <a:spLocks noChangeArrowheads="1"/>
          </p:cNvSpPr>
          <p:nvPr/>
        </p:nvSpPr>
        <p:spPr bwMode="auto">
          <a:xfrm>
            <a:off x="1444596" y="1089380"/>
            <a:ext cx="793807"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Gezer</a:t>
            </a:r>
          </a:p>
        </p:txBody>
      </p:sp>
      <p:sp>
        <p:nvSpPr>
          <p:cNvPr id="10" name="Rounded Rectangle 9"/>
          <p:cNvSpPr/>
          <p:nvPr/>
        </p:nvSpPr>
        <p:spPr>
          <a:xfrm>
            <a:off x="1387269" y="1827854"/>
            <a:ext cx="454231" cy="693096"/>
          </a:xfrm>
          <a:prstGeom prst="roundRect">
            <a:avLst>
              <a:gd name="adj" fmla="val 32099"/>
            </a:avLst>
          </a:prstGeom>
          <a:noFill/>
          <a:ln w="25400" cmpd="sng">
            <a:solidFill>
              <a:srgbClr val="FEFF00"/>
            </a:solidFill>
            <a:prstDash val="sysDash"/>
          </a:ln>
          <a:effectLst>
            <a:glow rad="25400">
              <a:srgbClr val="01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16"/>
          <p:cNvSpPr txBox="1">
            <a:spLocks noChangeArrowheads="1"/>
          </p:cNvSpPr>
          <p:nvPr/>
        </p:nvSpPr>
        <p:spPr bwMode="auto">
          <a:xfrm>
            <a:off x="1828800" y="1765310"/>
            <a:ext cx="1380506"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Beth-horon</a:t>
            </a:r>
          </a:p>
        </p:txBody>
      </p:sp>
    </p:spTree>
    <p:extLst>
      <p:ext uri="{BB962C8B-B14F-4D97-AF65-F5344CB8AC3E}">
        <p14:creationId xmlns:p14="http://schemas.microsoft.com/office/powerpoint/2010/main" val="356806055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Tel </a:t>
            </a:r>
            <a:r>
              <a:rPr lang="en-US" dirty="0" err="1"/>
              <a:t>Malhata</a:t>
            </a:r>
            <a:r>
              <a:rPr lang="en-US" dirty="0"/>
              <a:t>, possible </a:t>
            </a:r>
            <a:r>
              <a:rPr lang="en-US" dirty="0" err="1"/>
              <a:t>Baalath</a:t>
            </a:r>
            <a:r>
              <a:rPr lang="en-US" dirty="0"/>
              <a:t> (from the north)</a:t>
            </a:r>
          </a:p>
        </p:txBody>
      </p:sp>
      <p:sp>
        <p:nvSpPr>
          <p:cNvPr id="3" name="Text Placeholder 2"/>
          <p:cNvSpPr>
            <a:spLocks noGrp="1"/>
          </p:cNvSpPr>
          <p:nvPr>
            <p:ph type="body" sz="quarter" idx="12"/>
          </p:nvPr>
        </p:nvSpPr>
        <p:spPr/>
        <p:txBody>
          <a:bodyPr/>
          <a:lstStyle/>
          <a:p>
            <a:r>
              <a:rPr lang="en-US" dirty="0"/>
              <a:t>9:18</a:t>
            </a:r>
          </a:p>
        </p:txBody>
      </p:sp>
      <p:sp>
        <p:nvSpPr>
          <p:cNvPr id="4" name="Title 3"/>
          <p:cNvSpPr>
            <a:spLocks noGrp="1"/>
          </p:cNvSpPr>
          <p:nvPr>
            <p:ph type="title"/>
          </p:nvPr>
        </p:nvSpPr>
        <p:spPr/>
        <p:txBody>
          <a:bodyPr/>
          <a:lstStyle/>
          <a:p>
            <a:r>
              <a:rPr lang="en-US" dirty="0"/>
              <a:t>And Solomon built . . . Baalath and Tamar in the wilderness, in the land of Judah</a:t>
            </a:r>
          </a:p>
        </p:txBody>
      </p:sp>
      <p:pic>
        <p:nvPicPr>
          <p:cNvPr id="6" name="Picture 5" descr="Tel Malhata from north, tb03210726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126480"/>
          </a:xfrm>
          <a:prstGeom prst="rect">
            <a:avLst/>
          </a:prstGeom>
        </p:spPr>
      </p:pic>
    </p:spTree>
    <p:extLst>
      <p:ext uri="{BB962C8B-B14F-4D97-AF65-F5344CB8AC3E}">
        <p14:creationId xmlns:p14="http://schemas.microsoft.com/office/powerpoint/2010/main" val="306639402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 T Malhata, View S, dad047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0330"/>
            <a:ext cx="9144000" cy="6145384"/>
          </a:xfrm>
          <a:prstGeom prst="rect">
            <a:avLst/>
          </a:prstGeom>
        </p:spPr>
      </p:pic>
      <p:sp>
        <p:nvSpPr>
          <p:cNvPr id="2" name="Text Placeholder 1"/>
          <p:cNvSpPr>
            <a:spLocks noGrp="1"/>
          </p:cNvSpPr>
          <p:nvPr>
            <p:ph type="body" sz="quarter" idx="10"/>
          </p:nvPr>
        </p:nvSpPr>
        <p:spPr/>
        <p:txBody>
          <a:bodyPr/>
          <a:lstStyle/>
          <a:p>
            <a:r>
              <a:rPr lang="en-US" dirty="0"/>
              <a:t>Tel </a:t>
            </a:r>
            <a:r>
              <a:rPr lang="en-US" dirty="0" err="1"/>
              <a:t>Malhata</a:t>
            </a:r>
            <a:r>
              <a:rPr lang="en-US" dirty="0"/>
              <a:t>, possible </a:t>
            </a:r>
            <a:r>
              <a:rPr lang="en-US" dirty="0" err="1"/>
              <a:t>Baalath</a:t>
            </a:r>
            <a:r>
              <a:rPr lang="en-US" dirty="0"/>
              <a:t> (from the north)</a:t>
            </a:r>
          </a:p>
        </p:txBody>
      </p:sp>
      <p:sp>
        <p:nvSpPr>
          <p:cNvPr id="3" name="Text Placeholder 2"/>
          <p:cNvSpPr>
            <a:spLocks noGrp="1"/>
          </p:cNvSpPr>
          <p:nvPr>
            <p:ph type="body" sz="quarter" idx="12"/>
          </p:nvPr>
        </p:nvSpPr>
        <p:spPr/>
        <p:txBody>
          <a:bodyPr/>
          <a:lstStyle/>
          <a:p>
            <a:r>
              <a:rPr lang="en-US" dirty="0"/>
              <a:t>9:18</a:t>
            </a:r>
          </a:p>
        </p:txBody>
      </p:sp>
      <p:sp>
        <p:nvSpPr>
          <p:cNvPr id="4" name="Title 3"/>
          <p:cNvSpPr>
            <a:spLocks noGrp="1"/>
          </p:cNvSpPr>
          <p:nvPr>
            <p:ph type="title"/>
          </p:nvPr>
        </p:nvSpPr>
        <p:spPr/>
        <p:txBody>
          <a:bodyPr/>
          <a:lstStyle/>
          <a:p>
            <a:r>
              <a:rPr lang="en-US" dirty="0"/>
              <a:t>And Solomon built . . . Baalath and Tamar in the wilderness, in the land of Judah</a:t>
            </a:r>
          </a:p>
        </p:txBody>
      </p:sp>
    </p:spTree>
    <p:extLst>
      <p:ext uri="{BB962C8B-B14F-4D97-AF65-F5344CB8AC3E}">
        <p14:creationId xmlns:p14="http://schemas.microsoft.com/office/powerpoint/2010/main" val="120774619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Tamar, modern Ein </a:t>
            </a:r>
            <a:r>
              <a:rPr lang="en-US" dirty="0" err="1"/>
              <a:t>Hatzeva</a:t>
            </a:r>
            <a:r>
              <a:rPr lang="en-US" dirty="0"/>
              <a:t> (aerial view from the south)</a:t>
            </a:r>
          </a:p>
        </p:txBody>
      </p:sp>
      <p:sp>
        <p:nvSpPr>
          <p:cNvPr id="3" name="Text Placeholder 2"/>
          <p:cNvSpPr>
            <a:spLocks noGrp="1"/>
          </p:cNvSpPr>
          <p:nvPr>
            <p:ph type="body" sz="quarter" idx="12"/>
          </p:nvPr>
        </p:nvSpPr>
        <p:spPr/>
        <p:txBody>
          <a:bodyPr/>
          <a:lstStyle/>
          <a:p>
            <a:r>
              <a:rPr lang="en-US" dirty="0"/>
              <a:t>9:18</a:t>
            </a:r>
          </a:p>
        </p:txBody>
      </p:sp>
      <p:sp>
        <p:nvSpPr>
          <p:cNvPr id="4" name="Title 3"/>
          <p:cNvSpPr>
            <a:spLocks noGrp="1"/>
          </p:cNvSpPr>
          <p:nvPr>
            <p:ph type="title"/>
          </p:nvPr>
        </p:nvSpPr>
        <p:spPr/>
        <p:txBody>
          <a:bodyPr/>
          <a:lstStyle/>
          <a:p>
            <a:r>
              <a:rPr lang="en-US" dirty="0"/>
              <a:t>And Solomon built . . . Baalath and Tamar in the wilderness, in the land of Judah</a:t>
            </a:r>
          </a:p>
        </p:txBody>
      </p:sp>
      <p:pic>
        <p:nvPicPr>
          <p:cNvPr id="1026" name="Picture 2" descr="C:\Users\Kris\Downloads\Ein Hatzeva, Tamar, aerial from south, ws110615224(1).jpg"/>
          <p:cNvPicPr>
            <a:picLocks noChangeAspect="1" noChangeArrowheads="1"/>
          </p:cNvPicPr>
          <p:nvPr/>
        </p:nvPicPr>
        <p:blipFill rotWithShape="1">
          <a:blip r:embed="rId3">
            <a:extLst>
              <a:ext uri="{28A0092B-C50C-407E-A947-70E740481C1C}">
                <a14:useLocalDpi xmlns:a14="http://schemas.microsoft.com/office/drawing/2010/main" val="0"/>
              </a:ext>
            </a:extLst>
          </a:blip>
          <a:srcRect r="969"/>
          <a:stretch/>
        </p:blipFill>
        <p:spPr bwMode="auto">
          <a:xfrm>
            <a:off x="0" y="369333"/>
            <a:ext cx="9144000" cy="615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22294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Tamar, modern Ein </a:t>
            </a:r>
            <a:r>
              <a:rPr lang="en-US" dirty="0" err="1"/>
              <a:t>Hatzeva</a:t>
            </a:r>
            <a:r>
              <a:rPr lang="en-US" dirty="0"/>
              <a:t> (aerial view from the south)</a:t>
            </a:r>
          </a:p>
        </p:txBody>
      </p:sp>
      <p:sp>
        <p:nvSpPr>
          <p:cNvPr id="3" name="Text Placeholder 2"/>
          <p:cNvSpPr>
            <a:spLocks noGrp="1"/>
          </p:cNvSpPr>
          <p:nvPr>
            <p:ph type="body" sz="quarter" idx="12"/>
          </p:nvPr>
        </p:nvSpPr>
        <p:spPr/>
        <p:txBody>
          <a:bodyPr/>
          <a:lstStyle/>
          <a:p>
            <a:r>
              <a:rPr lang="en-US" dirty="0"/>
              <a:t>9:18</a:t>
            </a:r>
          </a:p>
        </p:txBody>
      </p:sp>
      <p:sp>
        <p:nvSpPr>
          <p:cNvPr id="4" name="Title 3"/>
          <p:cNvSpPr>
            <a:spLocks noGrp="1"/>
          </p:cNvSpPr>
          <p:nvPr>
            <p:ph type="title"/>
          </p:nvPr>
        </p:nvSpPr>
        <p:spPr/>
        <p:txBody>
          <a:bodyPr/>
          <a:lstStyle/>
          <a:p>
            <a:r>
              <a:rPr lang="en-US" dirty="0"/>
              <a:t>And Solomon built . . . Baalath and Tamar in the wilderness, in the land of Judah</a:t>
            </a:r>
          </a:p>
        </p:txBody>
      </p:sp>
      <p:pic>
        <p:nvPicPr>
          <p:cNvPr id="1026" name="Picture 2" descr="C:\Users\Kris\Downloads\Ein Hatzeva, Tamar, aerial from south, ws110615224(1).jpg"/>
          <p:cNvPicPr>
            <a:picLocks noChangeAspect="1" noChangeArrowheads="1"/>
          </p:cNvPicPr>
          <p:nvPr/>
        </p:nvPicPr>
        <p:blipFill rotWithShape="1">
          <a:blip r:embed="rId3">
            <a:extLst>
              <a:ext uri="{28A0092B-C50C-407E-A947-70E740481C1C}">
                <a14:useLocalDpi xmlns:a14="http://schemas.microsoft.com/office/drawing/2010/main" val="0"/>
              </a:ext>
            </a:extLst>
          </a:blip>
          <a:srcRect r="969"/>
          <a:stretch/>
        </p:blipFill>
        <p:spPr bwMode="auto">
          <a:xfrm>
            <a:off x="0" y="369333"/>
            <a:ext cx="9144000" cy="6150340"/>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7"/>
          <p:cNvSpPr/>
          <p:nvPr/>
        </p:nvSpPr>
        <p:spPr>
          <a:xfrm>
            <a:off x="3007520" y="3195642"/>
            <a:ext cx="2245518" cy="1295400"/>
          </a:xfrm>
          <a:custGeom>
            <a:avLst/>
            <a:gdLst>
              <a:gd name="connsiteX0" fmla="*/ 1228725 w 2022475"/>
              <a:gd name="connsiteY0" fmla="*/ 1117600 h 1263650"/>
              <a:gd name="connsiteX1" fmla="*/ 1282700 w 2022475"/>
              <a:gd name="connsiteY1" fmla="*/ 1155700 h 1263650"/>
              <a:gd name="connsiteX2" fmla="*/ 1127125 w 2022475"/>
              <a:gd name="connsiteY2" fmla="*/ 1263650 h 1263650"/>
              <a:gd name="connsiteX3" fmla="*/ 946150 w 2022475"/>
              <a:gd name="connsiteY3" fmla="*/ 1152525 h 1263650"/>
              <a:gd name="connsiteX4" fmla="*/ 977900 w 2022475"/>
              <a:gd name="connsiteY4" fmla="*/ 1120775 h 1263650"/>
              <a:gd name="connsiteX5" fmla="*/ 193675 w 2022475"/>
              <a:gd name="connsiteY5" fmla="*/ 631825 h 1263650"/>
              <a:gd name="connsiteX6" fmla="*/ 149225 w 2022475"/>
              <a:gd name="connsiteY6" fmla="*/ 657225 h 1263650"/>
              <a:gd name="connsiteX7" fmla="*/ 0 w 2022475"/>
              <a:gd name="connsiteY7" fmla="*/ 539750 h 1263650"/>
              <a:gd name="connsiteX8" fmla="*/ 174625 w 2022475"/>
              <a:gd name="connsiteY8" fmla="*/ 425450 h 1263650"/>
              <a:gd name="connsiteX9" fmla="*/ 203200 w 2022475"/>
              <a:gd name="connsiteY9" fmla="*/ 444500 h 1263650"/>
              <a:gd name="connsiteX10" fmla="*/ 876300 w 2022475"/>
              <a:gd name="connsiteY10" fmla="*/ 127000 h 1263650"/>
              <a:gd name="connsiteX11" fmla="*/ 847725 w 2022475"/>
              <a:gd name="connsiteY11" fmla="*/ 101600 h 1263650"/>
              <a:gd name="connsiteX12" fmla="*/ 1050925 w 2022475"/>
              <a:gd name="connsiteY12" fmla="*/ 0 h 1263650"/>
              <a:gd name="connsiteX13" fmla="*/ 1152525 w 2022475"/>
              <a:gd name="connsiteY13" fmla="*/ 66675 h 1263650"/>
              <a:gd name="connsiteX14" fmla="*/ 1111250 w 2022475"/>
              <a:gd name="connsiteY14" fmla="*/ 88900 h 1263650"/>
              <a:gd name="connsiteX15" fmla="*/ 1774825 w 2022475"/>
              <a:gd name="connsiteY15" fmla="*/ 387350 h 1263650"/>
              <a:gd name="connsiteX16" fmla="*/ 1816100 w 2022475"/>
              <a:gd name="connsiteY16" fmla="*/ 349250 h 1263650"/>
              <a:gd name="connsiteX17" fmla="*/ 2022475 w 2022475"/>
              <a:gd name="connsiteY17" fmla="*/ 485775 h 1263650"/>
              <a:gd name="connsiteX18" fmla="*/ 1857375 w 2022475"/>
              <a:gd name="connsiteY18" fmla="*/ 647700 h 1263650"/>
              <a:gd name="connsiteX19" fmla="*/ 1828800 w 2022475"/>
              <a:gd name="connsiteY19" fmla="*/ 619125 h 1263650"/>
              <a:gd name="connsiteX20" fmla="*/ 1228725 w 2022475"/>
              <a:gd name="connsiteY20" fmla="*/ 1117600 h 1263650"/>
              <a:gd name="connsiteX0" fmla="*/ 1228725 w 2022475"/>
              <a:gd name="connsiteY0" fmla="*/ 1117600 h 1263650"/>
              <a:gd name="connsiteX1" fmla="*/ 1282700 w 2022475"/>
              <a:gd name="connsiteY1" fmla="*/ 1155700 h 1263650"/>
              <a:gd name="connsiteX2" fmla="*/ 1127125 w 2022475"/>
              <a:gd name="connsiteY2" fmla="*/ 1263650 h 1263650"/>
              <a:gd name="connsiteX3" fmla="*/ 946150 w 2022475"/>
              <a:gd name="connsiteY3" fmla="*/ 1152525 h 1263650"/>
              <a:gd name="connsiteX4" fmla="*/ 977900 w 2022475"/>
              <a:gd name="connsiteY4" fmla="*/ 1120775 h 1263650"/>
              <a:gd name="connsiteX5" fmla="*/ 193675 w 2022475"/>
              <a:gd name="connsiteY5" fmla="*/ 631825 h 1263650"/>
              <a:gd name="connsiteX6" fmla="*/ 149225 w 2022475"/>
              <a:gd name="connsiteY6" fmla="*/ 657225 h 1263650"/>
              <a:gd name="connsiteX7" fmla="*/ 0 w 2022475"/>
              <a:gd name="connsiteY7" fmla="*/ 539750 h 1263650"/>
              <a:gd name="connsiteX8" fmla="*/ 174625 w 2022475"/>
              <a:gd name="connsiteY8" fmla="*/ 425450 h 1263650"/>
              <a:gd name="connsiteX9" fmla="*/ 203200 w 2022475"/>
              <a:gd name="connsiteY9" fmla="*/ 444500 h 1263650"/>
              <a:gd name="connsiteX10" fmla="*/ 876300 w 2022475"/>
              <a:gd name="connsiteY10" fmla="*/ 127000 h 1263650"/>
              <a:gd name="connsiteX11" fmla="*/ 847725 w 2022475"/>
              <a:gd name="connsiteY11" fmla="*/ 101600 h 1263650"/>
              <a:gd name="connsiteX12" fmla="*/ 1050925 w 2022475"/>
              <a:gd name="connsiteY12" fmla="*/ 0 h 1263650"/>
              <a:gd name="connsiteX13" fmla="*/ 1152525 w 2022475"/>
              <a:gd name="connsiteY13" fmla="*/ 66675 h 1263650"/>
              <a:gd name="connsiteX14" fmla="*/ 1111250 w 2022475"/>
              <a:gd name="connsiteY14" fmla="*/ 88900 h 1263650"/>
              <a:gd name="connsiteX15" fmla="*/ 1774825 w 2022475"/>
              <a:gd name="connsiteY15" fmla="*/ 387350 h 1263650"/>
              <a:gd name="connsiteX16" fmla="*/ 2022475 w 2022475"/>
              <a:gd name="connsiteY16" fmla="*/ 485775 h 1263650"/>
              <a:gd name="connsiteX17" fmla="*/ 1857375 w 2022475"/>
              <a:gd name="connsiteY17" fmla="*/ 647700 h 1263650"/>
              <a:gd name="connsiteX18" fmla="*/ 1828800 w 2022475"/>
              <a:gd name="connsiteY18" fmla="*/ 619125 h 1263650"/>
              <a:gd name="connsiteX19" fmla="*/ 1228725 w 2022475"/>
              <a:gd name="connsiteY19" fmla="*/ 1117600 h 1263650"/>
              <a:gd name="connsiteX0" fmla="*/ 1228725 w 2022475"/>
              <a:gd name="connsiteY0" fmla="*/ 1117600 h 1263650"/>
              <a:gd name="connsiteX1" fmla="*/ 1282700 w 2022475"/>
              <a:gd name="connsiteY1" fmla="*/ 1155700 h 1263650"/>
              <a:gd name="connsiteX2" fmla="*/ 1127125 w 2022475"/>
              <a:gd name="connsiteY2" fmla="*/ 1263650 h 1263650"/>
              <a:gd name="connsiteX3" fmla="*/ 946150 w 2022475"/>
              <a:gd name="connsiteY3" fmla="*/ 1152525 h 1263650"/>
              <a:gd name="connsiteX4" fmla="*/ 977900 w 2022475"/>
              <a:gd name="connsiteY4" fmla="*/ 1120775 h 1263650"/>
              <a:gd name="connsiteX5" fmla="*/ 193675 w 2022475"/>
              <a:gd name="connsiteY5" fmla="*/ 631825 h 1263650"/>
              <a:gd name="connsiteX6" fmla="*/ 149225 w 2022475"/>
              <a:gd name="connsiteY6" fmla="*/ 657225 h 1263650"/>
              <a:gd name="connsiteX7" fmla="*/ 0 w 2022475"/>
              <a:gd name="connsiteY7" fmla="*/ 539750 h 1263650"/>
              <a:gd name="connsiteX8" fmla="*/ 174625 w 2022475"/>
              <a:gd name="connsiteY8" fmla="*/ 425450 h 1263650"/>
              <a:gd name="connsiteX9" fmla="*/ 203200 w 2022475"/>
              <a:gd name="connsiteY9" fmla="*/ 444500 h 1263650"/>
              <a:gd name="connsiteX10" fmla="*/ 876300 w 2022475"/>
              <a:gd name="connsiteY10" fmla="*/ 127000 h 1263650"/>
              <a:gd name="connsiteX11" fmla="*/ 847725 w 2022475"/>
              <a:gd name="connsiteY11" fmla="*/ 101600 h 1263650"/>
              <a:gd name="connsiteX12" fmla="*/ 1050925 w 2022475"/>
              <a:gd name="connsiteY12" fmla="*/ 0 h 1263650"/>
              <a:gd name="connsiteX13" fmla="*/ 1152525 w 2022475"/>
              <a:gd name="connsiteY13" fmla="*/ 66675 h 1263650"/>
              <a:gd name="connsiteX14" fmla="*/ 1111250 w 2022475"/>
              <a:gd name="connsiteY14" fmla="*/ 88900 h 1263650"/>
              <a:gd name="connsiteX15" fmla="*/ 1774825 w 2022475"/>
              <a:gd name="connsiteY15" fmla="*/ 387350 h 1263650"/>
              <a:gd name="connsiteX16" fmla="*/ 2022475 w 2022475"/>
              <a:gd name="connsiteY16" fmla="*/ 485775 h 1263650"/>
              <a:gd name="connsiteX17" fmla="*/ 1857375 w 2022475"/>
              <a:gd name="connsiteY17" fmla="*/ 647700 h 1263650"/>
              <a:gd name="connsiteX18" fmla="*/ 1228725 w 2022475"/>
              <a:gd name="connsiteY18" fmla="*/ 1117600 h 1263650"/>
              <a:gd name="connsiteX0" fmla="*/ 1228725 w 2022475"/>
              <a:gd name="connsiteY0" fmla="*/ 1117600 h 1263650"/>
              <a:gd name="connsiteX1" fmla="*/ 1282700 w 2022475"/>
              <a:gd name="connsiteY1" fmla="*/ 1155700 h 1263650"/>
              <a:gd name="connsiteX2" fmla="*/ 1127125 w 2022475"/>
              <a:gd name="connsiteY2" fmla="*/ 1263650 h 1263650"/>
              <a:gd name="connsiteX3" fmla="*/ 946150 w 2022475"/>
              <a:gd name="connsiteY3" fmla="*/ 1152525 h 1263650"/>
              <a:gd name="connsiteX4" fmla="*/ 977900 w 2022475"/>
              <a:gd name="connsiteY4" fmla="*/ 1120775 h 1263650"/>
              <a:gd name="connsiteX5" fmla="*/ 193675 w 2022475"/>
              <a:gd name="connsiteY5" fmla="*/ 631825 h 1263650"/>
              <a:gd name="connsiteX6" fmla="*/ 149225 w 2022475"/>
              <a:gd name="connsiteY6" fmla="*/ 657225 h 1263650"/>
              <a:gd name="connsiteX7" fmla="*/ 0 w 2022475"/>
              <a:gd name="connsiteY7" fmla="*/ 539750 h 1263650"/>
              <a:gd name="connsiteX8" fmla="*/ 174625 w 2022475"/>
              <a:gd name="connsiteY8" fmla="*/ 425450 h 1263650"/>
              <a:gd name="connsiteX9" fmla="*/ 203200 w 2022475"/>
              <a:gd name="connsiteY9" fmla="*/ 444500 h 1263650"/>
              <a:gd name="connsiteX10" fmla="*/ 876300 w 2022475"/>
              <a:gd name="connsiteY10" fmla="*/ 127000 h 1263650"/>
              <a:gd name="connsiteX11" fmla="*/ 847725 w 2022475"/>
              <a:gd name="connsiteY11" fmla="*/ 101600 h 1263650"/>
              <a:gd name="connsiteX12" fmla="*/ 1050925 w 2022475"/>
              <a:gd name="connsiteY12" fmla="*/ 0 h 1263650"/>
              <a:gd name="connsiteX13" fmla="*/ 1152525 w 2022475"/>
              <a:gd name="connsiteY13" fmla="*/ 66675 h 1263650"/>
              <a:gd name="connsiteX14" fmla="*/ 1111250 w 2022475"/>
              <a:gd name="connsiteY14" fmla="*/ 88900 h 1263650"/>
              <a:gd name="connsiteX15" fmla="*/ 1774825 w 2022475"/>
              <a:gd name="connsiteY15" fmla="*/ 387350 h 1263650"/>
              <a:gd name="connsiteX16" fmla="*/ 2022475 w 2022475"/>
              <a:gd name="connsiteY16" fmla="*/ 485775 h 1263650"/>
              <a:gd name="connsiteX17" fmla="*/ 1228725 w 2022475"/>
              <a:gd name="connsiteY17" fmla="*/ 1117600 h 1263650"/>
              <a:gd name="connsiteX0" fmla="*/ 1228725 w 2022475"/>
              <a:gd name="connsiteY0" fmla="*/ 1117600 h 1263650"/>
              <a:gd name="connsiteX1" fmla="*/ 1282700 w 2022475"/>
              <a:gd name="connsiteY1" fmla="*/ 1155700 h 1263650"/>
              <a:gd name="connsiteX2" fmla="*/ 1127125 w 2022475"/>
              <a:gd name="connsiteY2" fmla="*/ 1263650 h 1263650"/>
              <a:gd name="connsiteX3" fmla="*/ 946150 w 2022475"/>
              <a:gd name="connsiteY3" fmla="*/ 1152525 h 1263650"/>
              <a:gd name="connsiteX4" fmla="*/ 927100 w 2022475"/>
              <a:gd name="connsiteY4" fmla="*/ 1134269 h 1263650"/>
              <a:gd name="connsiteX5" fmla="*/ 977900 w 2022475"/>
              <a:gd name="connsiteY5" fmla="*/ 1120775 h 1263650"/>
              <a:gd name="connsiteX6" fmla="*/ 193675 w 2022475"/>
              <a:gd name="connsiteY6" fmla="*/ 631825 h 1263650"/>
              <a:gd name="connsiteX7" fmla="*/ 149225 w 2022475"/>
              <a:gd name="connsiteY7" fmla="*/ 657225 h 1263650"/>
              <a:gd name="connsiteX8" fmla="*/ 0 w 2022475"/>
              <a:gd name="connsiteY8" fmla="*/ 539750 h 1263650"/>
              <a:gd name="connsiteX9" fmla="*/ 174625 w 2022475"/>
              <a:gd name="connsiteY9" fmla="*/ 425450 h 1263650"/>
              <a:gd name="connsiteX10" fmla="*/ 203200 w 2022475"/>
              <a:gd name="connsiteY10" fmla="*/ 444500 h 1263650"/>
              <a:gd name="connsiteX11" fmla="*/ 876300 w 2022475"/>
              <a:gd name="connsiteY11" fmla="*/ 127000 h 1263650"/>
              <a:gd name="connsiteX12" fmla="*/ 847725 w 2022475"/>
              <a:gd name="connsiteY12" fmla="*/ 101600 h 1263650"/>
              <a:gd name="connsiteX13" fmla="*/ 1050925 w 2022475"/>
              <a:gd name="connsiteY13" fmla="*/ 0 h 1263650"/>
              <a:gd name="connsiteX14" fmla="*/ 1152525 w 2022475"/>
              <a:gd name="connsiteY14" fmla="*/ 66675 h 1263650"/>
              <a:gd name="connsiteX15" fmla="*/ 1111250 w 2022475"/>
              <a:gd name="connsiteY15" fmla="*/ 88900 h 1263650"/>
              <a:gd name="connsiteX16" fmla="*/ 1774825 w 2022475"/>
              <a:gd name="connsiteY16" fmla="*/ 387350 h 1263650"/>
              <a:gd name="connsiteX17" fmla="*/ 2022475 w 2022475"/>
              <a:gd name="connsiteY17" fmla="*/ 485775 h 1263650"/>
              <a:gd name="connsiteX18" fmla="*/ 1228725 w 2022475"/>
              <a:gd name="connsiteY18" fmla="*/ 1117600 h 1263650"/>
              <a:gd name="connsiteX0" fmla="*/ 1228725 w 2022475"/>
              <a:gd name="connsiteY0" fmla="*/ 1117600 h 1263650"/>
              <a:gd name="connsiteX1" fmla="*/ 1282700 w 2022475"/>
              <a:gd name="connsiteY1" fmla="*/ 1155700 h 1263650"/>
              <a:gd name="connsiteX2" fmla="*/ 1127125 w 2022475"/>
              <a:gd name="connsiteY2" fmla="*/ 1263650 h 1263650"/>
              <a:gd name="connsiteX3" fmla="*/ 946150 w 2022475"/>
              <a:gd name="connsiteY3" fmla="*/ 1152525 h 1263650"/>
              <a:gd name="connsiteX4" fmla="*/ 977900 w 2022475"/>
              <a:gd name="connsiteY4" fmla="*/ 1120775 h 1263650"/>
              <a:gd name="connsiteX5" fmla="*/ 193675 w 2022475"/>
              <a:gd name="connsiteY5" fmla="*/ 631825 h 1263650"/>
              <a:gd name="connsiteX6" fmla="*/ 149225 w 2022475"/>
              <a:gd name="connsiteY6" fmla="*/ 657225 h 1263650"/>
              <a:gd name="connsiteX7" fmla="*/ 0 w 2022475"/>
              <a:gd name="connsiteY7" fmla="*/ 539750 h 1263650"/>
              <a:gd name="connsiteX8" fmla="*/ 174625 w 2022475"/>
              <a:gd name="connsiteY8" fmla="*/ 425450 h 1263650"/>
              <a:gd name="connsiteX9" fmla="*/ 203200 w 2022475"/>
              <a:gd name="connsiteY9" fmla="*/ 444500 h 1263650"/>
              <a:gd name="connsiteX10" fmla="*/ 876300 w 2022475"/>
              <a:gd name="connsiteY10" fmla="*/ 127000 h 1263650"/>
              <a:gd name="connsiteX11" fmla="*/ 847725 w 2022475"/>
              <a:gd name="connsiteY11" fmla="*/ 101600 h 1263650"/>
              <a:gd name="connsiteX12" fmla="*/ 1050925 w 2022475"/>
              <a:gd name="connsiteY12" fmla="*/ 0 h 1263650"/>
              <a:gd name="connsiteX13" fmla="*/ 1152525 w 2022475"/>
              <a:gd name="connsiteY13" fmla="*/ 66675 h 1263650"/>
              <a:gd name="connsiteX14" fmla="*/ 1111250 w 2022475"/>
              <a:gd name="connsiteY14" fmla="*/ 88900 h 1263650"/>
              <a:gd name="connsiteX15" fmla="*/ 1774825 w 2022475"/>
              <a:gd name="connsiteY15" fmla="*/ 387350 h 1263650"/>
              <a:gd name="connsiteX16" fmla="*/ 2022475 w 2022475"/>
              <a:gd name="connsiteY16" fmla="*/ 485775 h 1263650"/>
              <a:gd name="connsiteX17" fmla="*/ 1228725 w 2022475"/>
              <a:gd name="connsiteY17" fmla="*/ 1117600 h 1263650"/>
              <a:gd name="connsiteX0" fmla="*/ 1228725 w 2022475"/>
              <a:gd name="connsiteY0" fmla="*/ 1117600 h 1263650"/>
              <a:gd name="connsiteX1" fmla="*/ 1282700 w 2022475"/>
              <a:gd name="connsiteY1" fmla="*/ 1155700 h 1263650"/>
              <a:gd name="connsiteX2" fmla="*/ 1127125 w 2022475"/>
              <a:gd name="connsiteY2" fmla="*/ 1263650 h 1263650"/>
              <a:gd name="connsiteX3" fmla="*/ 946150 w 2022475"/>
              <a:gd name="connsiteY3" fmla="*/ 1152525 h 1263650"/>
              <a:gd name="connsiteX4" fmla="*/ 977900 w 2022475"/>
              <a:gd name="connsiteY4" fmla="*/ 1120775 h 1263650"/>
              <a:gd name="connsiteX5" fmla="*/ 193675 w 2022475"/>
              <a:gd name="connsiteY5" fmla="*/ 631825 h 1263650"/>
              <a:gd name="connsiteX6" fmla="*/ 149225 w 2022475"/>
              <a:gd name="connsiteY6" fmla="*/ 657225 h 1263650"/>
              <a:gd name="connsiteX7" fmla="*/ 0 w 2022475"/>
              <a:gd name="connsiteY7" fmla="*/ 539750 h 1263650"/>
              <a:gd name="connsiteX8" fmla="*/ 174625 w 2022475"/>
              <a:gd name="connsiteY8" fmla="*/ 425450 h 1263650"/>
              <a:gd name="connsiteX9" fmla="*/ 203200 w 2022475"/>
              <a:gd name="connsiteY9" fmla="*/ 444500 h 1263650"/>
              <a:gd name="connsiteX10" fmla="*/ 876300 w 2022475"/>
              <a:gd name="connsiteY10" fmla="*/ 127000 h 1263650"/>
              <a:gd name="connsiteX11" fmla="*/ 847725 w 2022475"/>
              <a:gd name="connsiteY11" fmla="*/ 101600 h 1263650"/>
              <a:gd name="connsiteX12" fmla="*/ 1050925 w 2022475"/>
              <a:gd name="connsiteY12" fmla="*/ 0 h 1263650"/>
              <a:gd name="connsiteX13" fmla="*/ 1152525 w 2022475"/>
              <a:gd name="connsiteY13" fmla="*/ 66675 h 1263650"/>
              <a:gd name="connsiteX14" fmla="*/ 1111250 w 2022475"/>
              <a:gd name="connsiteY14" fmla="*/ 88900 h 1263650"/>
              <a:gd name="connsiteX15" fmla="*/ 1774825 w 2022475"/>
              <a:gd name="connsiteY15" fmla="*/ 387350 h 1263650"/>
              <a:gd name="connsiteX16" fmla="*/ 2022475 w 2022475"/>
              <a:gd name="connsiteY16" fmla="*/ 485775 h 1263650"/>
              <a:gd name="connsiteX17" fmla="*/ 1228725 w 2022475"/>
              <a:gd name="connsiteY17" fmla="*/ 1117600 h 1263650"/>
              <a:gd name="connsiteX0" fmla="*/ 1228725 w 2022475"/>
              <a:gd name="connsiteY0" fmla="*/ 1117600 h 1263650"/>
              <a:gd name="connsiteX1" fmla="*/ 1282700 w 2022475"/>
              <a:gd name="connsiteY1" fmla="*/ 1155700 h 1263650"/>
              <a:gd name="connsiteX2" fmla="*/ 1127125 w 2022475"/>
              <a:gd name="connsiteY2" fmla="*/ 1263650 h 1263650"/>
              <a:gd name="connsiteX3" fmla="*/ 946150 w 2022475"/>
              <a:gd name="connsiteY3" fmla="*/ 1152525 h 1263650"/>
              <a:gd name="connsiteX4" fmla="*/ 977900 w 2022475"/>
              <a:gd name="connsiteY4" fmla="*/ 1120775 h 1263650"/>
              <a:gd name="connsiteX5" fmla="*/ 193675 w 2022475"/>
              <a:gd name="connsiteY5" fmla="*/ 631825 h 1263650"/>
              <a:gd name="connsiteX6" fmla="*/ 149225 w 2022475"/>
              <a:gd name="connsiteY6" fmla="*/ 657225 h 1263650"/>
              <a:gd name="connsiteX7" fmla="*/ 0 w 2022475"/>
              <a:gd name="connsiteY7" fmla="*/ 539750 h 1263650"/>
              <a:gd name="connsiteX8" fmla="*/ 174625 w 2022475"/>
              <a:gd name="connsiteY8" fmla="*/ 425450 h 1263650"/>
              <a:gd name="connsiteX9" fmla="*/ 203200 w 2022475"/>
              <a:gd name="connsiteY9" fmla="*/ 444500 h 1263650"/>
              <a:gd name="connsiteX10" fmla="*/ 876300 w 2022475"/>
              <a:gd name="connsiteY10" fmla="*/ 127000 h 1263650"/>
              <a:gd name="connsiteX11" fmla="*/ 847725 w 2022475"/>
              <a:gd name="connsiteY11" fmla="*/ 101600 h 1263650"/>
              <a:gd name="connsiteX12" fmla="*/ 1050925 w 2022475"/>
              <a:gd name="connsiteY12" fmla="*/ 0 h 1263650"/>
              <a:gd name="connsiteX13" fmla="*/ 1152525 w 2022475"/>
              <a:gd name="connsiteY13" fmla="*/ 66675 h 1263650"/>
              <a:gd name="connsiteX14" fmla="*/ 1111250 w 2022475"/>
              <a:gd name="connsiteY14" fmla="*/ 88900 h 1263650"/>
              <a:gd name="connsiteX15" fmla="*/ 1774825 w 2022475"/>
              <a:gd name="connsiteY15" fmla="*/ 387350 h 1263650"/>
              <a:gd name="connsiteX16" fmla="*/ 2022475 w 2022475"/>
              <a:gd name="connsiteY16" fmla="*/ 485775 h 1263650"/>
              <a:gd name="connsiteX17" fmla="*/ 1228725 w 2022475"/>
              <a:gd name="connsiteY17" fmla="*/ 1117600 h 1263650"/>
              <a:gd name="connsiteX0" fmla="*/ 1228725 w 2022475"/>
              <a:gd name="connsiteY0" fmla="*/ 1117600 h 1263650"/>
              <a:gd name="connsiteX1" fmla="*/ 1282700 w 2022475"/>
              <a:gd name="connsiteY1" fmla="*/ 1155700 h 1263650"/>
              <a:gd name="connsiteX2" fmla="*/ 1127125 w 2022475"/>
              <a:gd name="connsiteY2" fmla="*/ 1263650 h 1263650"/>
              <a:gd name="connsiteX3" fmla="*/ 929481 w 2022475"/>
              <a:gd name="connsiteY3" fmla="*/ 1147763 h 1263650"/>
              <a:gd name="connsiteX4" fmla="*/ 977900 w 2022475"/>
              <a:gd name="connsiteY4" fmla="*/ 1120775 h 1263650"/>
              <a:gd name="connsiteX5" fmla="*/ 193675 w 2022475"/>
              <a:gd name="connsiteY5" fmla="*/ 631825 h 1263650"/>
              <a:gd name="connsiteX6" fmla="*/ 149225 w 2022475"/>
              <a:gd name="connsiteY6" fmla="*/ 657225 h 1263650"/>
              <a:gd name="connsiteX7" fmla="*/ 0 w 2022475"/>
              <a:gd name="connsiteY7" fmla="*/ 539750 h 1263650"/>
              <a:gd name="connsiteX8" fmla="*/ 174625 w 2022475"/>
              <a:gd name="connsiteY8" fmla="*/ 425450 h 1263650"/>
              <a:gd name="connsiteX9" fmla="*/ 203200 w 2022475"/>
              <a:gd name="connsiteY9" fmla="*/ 444500 h 1263650"/>
              <a:gd name="connsiteX10" fmla="*/ 876300 w 2022475"/>
              <a:gd name="connsiteY10" fmla="*/ 127000 h 1263650"/>
              <a:gd name="connsiteX11" fmla="*/ 847725 w 2022475"/>
              <a:gd name="connsiteY11" fmla="*/ 101600 h 1263650"/>
              <a:gd name="connsiteX12" fmla="*/ 1050925 w 2022475"/>
              <a:gd name="connsiteY12" fmla="*/ 0 h 1263650"/>
              <a:gd name="connsiteX13" fmla="*/ 1152525 w 2022475"/>
              <a:gd name="connsiteY13" fmla="*/ 66675 h 1263650"/>
              <a:gd name="connsiteX14" fmla="*/ 1111250 w 2022475"/>
              <a:gd name="connsiteY14" fmla="*/ 88900 h 1263650"/>
              <a:gd name="connsiteX15" fmla="*/ 1774825 w 2022475"/>
              <a:gd name="connsiteY15" fmla="*/ 387350 h 1263650"/>
              <a:gd name="connsiteX16" fmla="*/ 2022475 w 2022475"/>
              <a:gd name="connsiteY16" fmla="*/ 485775 h 1263650"/>
              <a:gd name="connsiteX17" fmla="*/ 1228725 w 2022475"/>
              <a:gd name="connsiteY17" fmla="*/ 1117600 h 1263650"/>
              <a:gd name="connsiteX0" fmla="*/ 1228725 w 2022475"/>
              <a:gd name="connsiteY0" fmla="*/ 1112837 h 1258887"/>
              <a:gd name="connsiteX1" fmla="*/ 1282700 w 2022475"/>
              <a:gd name="connsiteY1" fmla="*/ 1150937 h 1258887"/>
              <a:gd name="connsiteX2" fmla="*/ 1127125 w 2022475"/>
              <a:gd name="connsiteY2" fmla="*/ 1258887 h 1258887"/>
              <a:gd name="connsiteX3" fmla="*/ 929481 w 2022475"/>
              <a:gd name="connsiteY3" fmla="*/ 1143000 h 1258887"/>
              <a:gd name="connsiteX4" fmla="*/ 977900 w 2022475"/>
              <a:gd name="connsiteY4" fmla="*/ 1116012 h 1258887"/>
              <a:gd name="connsiteX5" fmla="*/ 193675 w 2022475"/>
              <a:gd name="connsiteY5" fmla="*/ 627062 h 1258887"/>
              <a:gd name="connsiteX6" fmla="*/ 149225 w 2022475"/>
              <a:gd name="connsiteY6" fmla="*/ 652462 h 1258887"/>
              <a:gd name="connsiteX7" fmla="*/ 0 w 2022475"/>
              <a:gd name="connsiteY7" fmla="*/ 534987 h 1258887"/>
              <a:gd name="connsiteX8" fmla="*/ 174625 w 2022475"/>
              <a:gd name="connsiteY8" fmla="*/ 420687 h 1258887"/>
              <a:gd name="connsiteX9" fmla="*/ 203200 w 2022475"/>
              <a:gd name="connsiteY9" fmla="*/ 439737 h 1258887"/>
              <a:gd name="connsiteX10" fmla="*/ 876300 w 2022475"/>
              <a:gd name="connsiteY10" fmla="*/ 122237 h 1258887"/>
              <a:gd name="connsiteX11" fmla="*/ 847725 w 2022475"/>
              <a:gd name="connsiteY11" fmla="*/ 96837 h 1258887"/>
              <a:gd name="connsiteX12" fmla="*/ 1031875 w 2022475"/>
              <a:gd name="connsiteY12" fmla="*/ 0 h 1258887"/>
              <a:gd name="connsiteX13" fmla="*/ 1152525 w 2022475"/>
              <a:gd name="connsiteY13" fmla="*/ 61912 h 1258887"/>
              <a:gd name="connsiteX14" fmla="*/ 1111250 w 2022475"/>
              <a:gd name="connsiteY14" fmla="*/ 84137 h 1258887"/>
              <a:gd name="connsiteX15" fmla="*/ 1774825 w 2022475"/>
              <a:gd name="connsiteY15" fmla="*/ 382587 h 1258887"/>
              <a:gd name="connsiteX16" fmla="*/ 2022475 w 2022475"/>
              <a:gd name="connsiteY16" fmla="*/ 481012 h 1258887"/>
              <a:gd name="connsiteX17" fmla="*/ 1228725 w 2022475"/>
              <a:gd name="connsiteY17" fmla="*/ 1112837 h 1258887"/>
              <a:gd name="connsiteX0" fmla="*/ 1228725 w 2022475"/>
              <a:gd name="connsiteY0" fmla="*/ 1112837 h 1258887"/>
              <a:gd name="connsiteX1" fmla="*/ 1282700 w 2022475"/>
              <a:gd name="connsiteY1" fmla="*/ 1150937 h 1258887"/>
              <a:gd name="connsiteX2" fmla="*/ 1127125 w 2022475"/>
              <a:gd name="connsiteY2" fmla="*/ 1258887 h 1258887"/>
              <a:gd name="connsiteX3" fmla="*/ 929481 w 2022475"/>
              <a:gd name="connsiteY3" fmla="*/ 1143000 h 1258887"/>
              <a:gd name="connsiteX4" fmla="*/ 977900 w 2022475"/>
              <a:gd name="connsiteY4" fmla="*/ 1116012 h 1258887"/>
              <a:gd name="connsiteX5" fmla="*/ 193675 w 2022475"/>
              <a:gd name="connsiteY5" fmla="*/ 627062 h 1258887"/>
              <a:gd name="connsiteX6" fmla="*/ 149225 w 2022475"/>
              <a:gd name="connsiteY6" fmla="*/ 652462 h 1258887"/>
              <a:gd name="connsiteX7" fmla="*/ 0 w 2022475"/>
              <a:gd name="connsiteY7" fmla="*/ 534987 h 1258887"/>
              <a:gd name="connsiteX8" fmla="*/ 174625 w 2022475"/>
              <a:gd name="connsiteY8" fmla="*/ 420687 h 1258887"/>
              <a:gd name="connsiteX9" fmla="*/ 203200 w 2022475"/>
              <a:gd name="connsiteY9" fmla="*/ 439737 h 1258887"/>
              <a:gd name="connsiteX10" fmla="*/ 888206 w 2022475"/>
              <a:gd name="connsiteY10" fmla="*/ 112712 h 1258887"/>
              <a:gd name="connsiteX11" fmla="*/ 847725 w 2022475"/>
              <a:gd name="connsiteY11" fmla="*/ 96837 h 1258887"/>
              <a:gd name="connsiteX12" fmla="*/ 1031875 w 2022475"/>
              <a:gd name="connsiteY12" fmla="*/ 0 h 1258887"/>
              <a:gd name="connsiteX13" fmla="*/ 1152525 w 2022475"/>
              <a:gd name="connsiteY13" fmla="*/ 61912 h 1258887"/>
              <a:gd name="connsiteX14" fmla="*/ 1111250 w 2022475"/>
              <a:gd name="connsiteY14" fmla="*/ 84137 h 1258887"/>
              <a:gd name="connsiteX15" fmla="*/ 1774825 w 2022475"/>
              <a:gd name="connsiteY15" fmla="*/ 382587 h 1258887"/>
              <a:gd name="connsiteX16" fmla="*/ 2022475 w 2022475"/>
              <a:gd name="connsiteY16" fmla="*/ 481012 h 1258887"/>
              <a:gd name="connsiteX17" fmla="*/ 1228725 w 2022475"/>
              <a:gd name="connsiteY17" fmla="*/ 1112837 h 1258887"/>
              <a:gd name="connsiteX0" fmla="*/ 1228725 w 2022475"/>
              <a:gd name="connsiteY0" fmla="*/ 1112837 h 1258887"/>
              <a:gd name="connsiteX1" fmla="*/ 1282700 w 2022475"/>
              <a:gd name="connsiteY1" fmla="*/ 1150937 h 1258887"/>
              <a:gd name="connsiteX2" fmla="*/ 1127125 w 2022475"/>
              <a:gd name="connsiteY2" fmla="*/ 1258887 h 1258887"/>
              <a:gd name="connsiteX3" fmla="*/ 929481 w 2022475"/>
              <a:gd name="connsiteY3" fmla="*/ 1143000 h 1258887"/>
              <a:gd name="connsiteX4" fmla="*/ 977900 w 2022475"/>
              <a:gd name="connsiteY4" fmla="*/ 1116012 h 1258887"/>
              <a:gd name="connsiteX5" fmla="*/ 193675 w 2022475"/>
              <a:gd name="connsiteY5" fmla="*/ 627062 h 1258887"/>
              <a:gd name="connsiteX6" fmla="*/ 149225 w 2022475"/>
              <a:gd name="connsiteY6" fmla="*/ 652462 h 1258887"/>
              <a:gd name="connsiteX7" fmla="*/ 0 w 2022475"/>
              <a:gd name="connsiteY7" fmla="*/ 534987 h 1258887"/>
              <a:gd name="connsiteX8" fmla="*/ 174625 w 2022475"/>
              <a:gd name="connsiteY8" fmla="*/ 420687 h 1258887"/>
              <a:gd name="connsiteX9" fmla="*/ 210343 w 2022475"/>
              <a:gd name="connsiteY9" fmla="*/ 449262 h 1258887"/>
              <a:gd name="connsiteX10" fmla="*/ 888206 w 2022475"/>
              <a:gd name="connsiteY10" fmla="*/ 112712 h 1258887"/>
              <a:gd name="connsiteX11" fmla="*/ 847725 w 2022475"/>
              <a:gd name="connsiteY11" fmla="*/ 96837 h 1258887"/>
              <a:gd name="connsiteX12" fmla="*/ 1031875 w 2022475"/>
              <a:gd name="connsiteY12" fmla="*/ 0 h 1258887"/>
              <a:gd name="connsiteX13" fmla="*/ 1152525 w 2022475"/>
              <a:gd name="connsiteY13" fmla="*/ 61912 h 1258887"/>
              <a:gd name="connsiteX14" fmla="*/ 1111250 w 2022475"/>
              <a:gd name="connsiteY14" fmla="*/ 84137 h 1258887"/>
              <a:gd name="connsiteX15" fmla="*/ 1774825 w 2022475"/>
              <a:gd name="connsiteY15" fmla="*/ 382587 h 1258887"/>
              <a:gd name="connsiteX16" fmla="*/ 2022475 w 2022475"/>
              <a:gd name="connsiteY16" fmla="*/ 481012 h 1258887"/>
              <a:gd name="connsiteX17" fmla="*/ 1228725 w 2022475"/>
              <a:gd name="connsiteY17" fmla="*/ 1112837 h 1258887"/>
              <a:gd name="connsiteX0" fmla="*/ 1250157 w 2043907"/>
              <a:gd name="connsiteY0" fmla="*/ 1112837 h 1258887"/>
              <a:gd name="connsiteX1" fmla="*/ 1304132 w 2043907"/>
              <a:gd name="connsiteY1" fmla="*/ 1150937 h 1258887"/>
              <a:gd name="connsiteX2" fmla="*/ 1148557 w 2043907"/>
              <a:gd name="connsiteY2" fmla="*/ 1258887 h 1258887"/>
              <a:gd name="connsiteX3" fmla="*/ 950913 w 2043907"/>
              <a:gd name="connsiteY3" fmla="*/ 1143000 h 1258887"/>
              <a:gd name="connsiteX4" fmla="*/ 999332 w 2043907"/>
              <a:gd name="connsiteY4" fmla="*/ 1116012 h 1258887"/>
              <a:gd name="connsiteX5" fmla="*/ 215107 w 2043907"/>
              <a:gd name="connsiteY5" fmla="*/ 627062 h 1258887"/>
              <a:gd name="connsiteX6" fmla="*/ 170657 w 2043907"/>
              <a:gd name="connsiteY6" fmla="*/ 652462 h 1258887"/>
              <a:gd name="connsiteX7" fmla="*/ 0 w 2043907"/>
              <a:gd name="connsiteY7" fmla="*/ 527843 h 1258887"/>
              <a:gd name="connsiteX8" fmla="*/ 196057 w 2043907"/>
              <a:gd name="connsiteY8" fmla="*/ 420687 h 1258887"/>
              <a:gd name="connsiteX9" fmla="*/ 231775 w 2043907"/>
              <a:gd name="connsiteY9" fmla="*/ 449262 h 1258887"/>
              <a:gd name="connsiteX10" fmla="*/ 909638 w 2043907"/>
              <a:gd name="connsiteY10" fmla="*/ 112712 h 1258887"/>
              <a:gd name="connsiteX11" fmla="*/ 869157 w 2043907"/>
              <a:gd name="connsiteY11" fmla="*/ 96837 h 1258887"/>
              <a:gd name="connsiteX12" fmla="*/ 1053307 w 2043907"/>
              <a:gd name="connsiteY12" fmla="*/ 0 h 1258887"/>
              <a:gd name="connsiteX13" fmla="*/ 1173957 w 2043907"/>
              <a:gd name="connsiteY13" fmla="*/ 61912 h 1258887"/>
              <a:gd name="connsiteX14" fmla="*/ 1132682 w 2043907"/>
              <a:gd name="connsiteY14" fmla="*/ 84137 h 1258887"/>
              <a:gd name="connsiteX15" fmla="*/ 1796257 w 2043907"/>
              <a:gd name="connsiteY15" fmla="*/ 382587 h 1258887"/>
              <a:gd name="connsiteX16" fmla="*/ 2043907 w 2043907"/>
              <a:gd name="connsiteY16" fmla="*/ 481012 h 1258887"/>
              <a:gd name="connsiteX17" fmla="*/ 1250157 w 2043907"/>
              <a:gd name="connsiteY17" fmla="*/ 1112837 h 1258887"/>
              <a:gd name="connsiteX0" fmla="*/ 1264445 w 2058195"/>
              <a:gd name="connsiteY0" fmla="*/ 1112837 h 1258887"/>
              <a:gd name="connsiteX1" fmla="*/ 1318420 w 2058195"/>
              <a:gd name="connsiteY1" fmla="*/ 1150937 h 1258887"/>
              <a:gd name="connsiteX2" fmla="*/ 1162845 w 2058195"/>
              <a:gd name="connsiteY2" fmla="*/ 1258887 h 1258887"/>
              <a:gd name="connsiteX3" fmla="*/ 965201 w 2058195"/>
              <a:gd name="connsiteY3" fmla="*/ 1143000 h 1258887"/>
              <a:gd name="connsiteX4" fmla="*/ 1013620 w 2058195"/>
              <a:gd name="connsiteY4" fmla="*/ 1116012 h 1258887"/>
              <a:gd name="connsiteX5" fmla="*/ 229395 w 2058195"/>
              <a:gd name="connsiteY5" fmla="*/ 627062 h 1258887"/>
              <a:gd name="connsiteX6" fmla="*/ 184945 w 2058195"/>
              <a:gd name="connsiteY6" fmla="*/ 652462 h 1258887"/>
              <a:gd name="connsiteX7" fmla="*/ 0 w 2058195"/>
              <a:gd name="connsiteY7" fmla="*/ 527843 h 1258887"/>
              <a:gd name="connsiteX8" fmla="*/ 210345 w 2058195"/>
              <a:gd name="connsiteY8" fmla="*/ 420687 h 1258887"/>
              <a:gd name="connsiteX9" fmla="*/ 246063 w 2058195"/>
              <a:gd name="connsiteY9" fmla="*/ 449262 h 1258887"/>
              <a:gd name="connsiteX10" fmla="*/ 923926 w 2058195"/>
              <a:gd name="connsiteY10" fmla="*/ 112712 h 1258887"/>
              <a:gd name="connsiteX11" fmla="*/ 883445 w 2058195"/>
              <a:gd name="connsiteY11" fmla="*/ 96837 h 1258887"/>
              <a:gd name="connsiteX12" fmla="*/ 1067595 w 2058195"/>
              <a:gd name="connsiteY12" fmla="*/ 0 h 1258887"/>
              <a:gd name="connsiteX13" fmla="*/ 1188245 w 2058195"/>
              <a:gd name="connsiteY13" fmla="*/ 61912 h 1258887"/>
              <a:gd name="connsiteX14" fmla="*/ 1146970 w 2058195"/>
              <a:gd name="connsiteY14" fmla="*/ 84137 h 1258887"/>
              <a:gd name="connsiteX15" fmla="*/ 1810545 w 2058195"/>
              <a:gd name="connsiteY15" fmla="*/ 382587 h 1258887"/>
              <a:gd name="connsiteX16" fmla="*/ 2058195 w 2058195"/>
              <a:gd name="connsiteY16" fmla="*/ 481012 h 1258887"/>
              <a:gd name="connsiteX17" fmla="*/ 1264445 w 2058195"/>
              <a:gd name="connsiteY17" fmla="*/ 1112837 h 1258887"/>
              <a:gd name="connsiteX0" fmla="*/ 1264445 w 2105820"/>
              <a:gd name="connsiteY0" fmla="*/ 1112837 h 1258887"/>
              <a:gd name="connsiteX1" fmla="*/ 1318420 w 2105820"/>
              <a:gd name="connsiteY1" fmla="*/ 1150937 h 1258887"/>
              <a:gd name="connsiteX2" fmla="*/ 1162845 w 2105820"/>
              <a:gd name="connsiteY2" fmla="*/ 1258887 h 1258887"/>
              <a:gd name="connsiteX3" fmla="*/ 965201 w 2105820"/>
              <a:gd name="connsiteY3" fmla="*/ 1143000 h 1258887"/>
              <a:gd name="connsiteX4" fmla="*/ 1013620 w 2105820"/>
              <a:gd name="connsiteY4" fmla="*/ 1116012 h 1258887"/>
              <a:gd name="connsiteX5" fmla="*/ 229395 w 2105820"/>
              <a:gd name="connsiteY5" fmla="*/ 627062 h 1258887"/>
              <a:gd name="connsiteX6" fmla="*/ 184945 w 2105820"/>
              <a:gd name="connsiteY6" fmla="*/ 652462 h 1258887"/>
              <a:gd name="connsiteX7" fmla="*/ 0 w 2105820"/>
              <a:gd name="connsiteY7" fmla="*/ 527843 h 1258887"/>
              <a:gd name="connsiteX8" fmla="*/ 210345 w 2105820"/>
              <a:gd name="connsiteY8" fmla="*/ 420687 h 1258887"/>
              <a:gd name="connsiteX9" fmla="*/ 246063 w 2105820"/>
              <a:gd name="connsiteY9" fmla="*/ 449262 h 1258887"/>
              <a:gd name="connsiteX10" fmla="*/ 923926 w 2105820"/>
              <a:gd name="connsiteY10" fmla="*/ 112712 h 1258887"/>
              <a:gd name="connsiteX11" fmla="*/ 883445 w 2105820"/>
              <a:gd name="connsiteY11" fmla="*/ 96837 h 1258887"/>
              <a:gd name="connsiteX12" fmla="*/ 1067595 w 2105820"/>
              <a:gd name="connsiteY12" fmla="*/ 0 h 1258887"/>
              <a:gd name="connsiteX13" fmla="*/ 1188245 w 2105820"/>
              <a:gd name="connsiteY13" fmla="*/ 61912 h 1258887"/>
              <a:gd name="connsiteX14" fmla="*/ 1146970 w 2105820"/>
              <a:gd name="connsiteY14" fmla="*/ 84137 h 1258887"/>
              <a:gd name="connsiteX15" fmla="*/ 1810545 w 2105820"/>
              <a:gd name="connsiteY15" fmla="*/ 382587 h 1258887"/>
              <a:gd name="connsiteX16" fmla="*/ 2105820 w 2105820"/>
              <a:gd name="connsiteY16" fmla="*/ 442912 h 1258887"/>
              <a:gd name="connsiteX17" fmla="*/ 1264445 w 2105820"/>
              <a:gd name="connsiteY17" fmla="*/ 1112837 h 1258887"/>
              <a:gd name="connsiteX0" fmla="*/ 1264445 w 2105820"/>
              <a:gd name="connsiteY0" fmla="*/ 1112837 h 1258887"/>
              <a:gd name="connsiteX1" fmla="*/ 1318420 w 2105820"/>
              <a:gd name="connsiteY1" fmla="*/ 1150937 h 1258887"/>
              <a:gd name="connsiteX2" fmla="*/ 1162845 w 2105820"/>
              <a:gd name="connsiteY2" fmla="*/ 1258887 h 1258887"/>
              <a:gd name="connsiteX3" fmla="*/ 965201 w 2105820"/>
              <a:gd name="connsiteY3" fmla="*/ 1143000 h 1258887"/>
              <a:gd name="connsiteX4" fmla="*/ 1013620 w 2105820"/>
              <a:gd name="connsiteY4" fmla="*/ 1116012 h 1258887"/>
              <a:gd name="connsiteX5" fmla="*/ 229395 w 2105820"/>
              <a:gd name="connsiteY5" fmla="*/ 627062 h 1258887"/>
              <a:gd name="connsiteX6" fmla="*/ 184945 w 2105820"/>
              <a:gd name="connsiteY6" fmla="*/ 652462 h 1258887"/>
              <a:gd name="connsiteX7" fmla="*/ 0 w 2105820"/>
              <a:gd name="connsiteY7" fmla="*/ 527843 h 1258887"/>
              <a:gd name="connsiteX8" fmla="*/ 210345 w 2105820"/>
              <a:gd name="connsiteY8" fmla="*/ 420687 h 1258887"/>
              <a:gd name="connsiteX9" fmla="*/ 246063 w 2105820"/>
              <a:gd name="connsiteY9" fmla="*/ 449262 h 1258887"/>
              <a:gd name="connsiteX10" fmla="*/ 923926 w 2105820"/>
              <a:gd name="connsiteY10" fmla="*/ 112712 h 1258887"/>
              <a:gd name="connsiteX11" fmla="*/ 883445 w 2105820"/>
              <a:gd name="connsiteY11" fmla="*/ 96837 h 1258887"/>
              <a:gd name="connsiteX12" fmla="*/ 1067595 w 2105820"/>
              <a:gd name="connsiteY12" fmla="*/ 0 h 1258887"/>
              <a:gd name="connsiteX13" fmla="*/ 1188245 w 2105820"/>
              <a:gd name="connsiteY13" fmla="*/ 61912 h 1258887"/>
              <a:gd name="connsiteX14" fmla="*/ 1146970 w 2105820"/>
              <a:gd name="connsiteY14" fmla="*/ 84137 h 1258887"/>
              <a:gd name="connsiteX15" fmla="*/ 2105820 w 2105820"/>
              <a:gd name="connsiteY15" fmla="*/ 442912 h 1258887"/>
              <a:gd name="connsiteX16" fmla="*/ 1264445 w 2105820"/>
              <a:gd name="connsiteY16" fmla="*/ 1112837 h 1258887"/>
              <a:gd name="connsiteX0" fmla="*/ 1264445 w 2105820"/>
              <a:gd name="connsiteY0" fmla="*/ 1112837 h 1258887"/>
              <a:gd name="connsiteX1" fmla="*/ 1318420 w 2105820"/>
              <a:gd name="connsiteY1" fmla="*/ 1150937 h 1258887"/>
              <a:gd name="connsiteX2" fmla="*/ 1162845 w 2105820"/>
              <a:gd name="connsiteY2" fmla="*/ 1258887 h 1258887"/>
              <a:gd name="connsiteX3" fmla="*/ 965201 w 2105820"/>
              <a:gd name="connsiteY3" fmla="*/ 1143000 h 1258887"/>
              <a:gd name="connsiteX4" fmla="*/ 1013620 w 2105820"/>
              <a:gd name="connsiteY4" fmla="*/ 1116012 h 1258887"/>
              <a:gd name="connsiteX5" fmla="*/ 218194 w 2105820"/>
              <a:gd name="connsiteY5" fmla="*/ 643261 h 1258887"/>
              <a:gd name="connsiteX6" fmla="*/ 184945 w 2105820"/>
              <a:gd name="connsiteY6" fmla="*/ 652462 h 1258887"/>
              <a:gd name="connsiteX7" fmla="*/ 0 w 2105820"/>
              <a:gd name="connsiteY7" fmla="*/ 527843 h 1258887"/>
              <a:gd name="connsiteX8" fmla="*/ 210345 w 2105820"/>
              <a:gd name="connsiteY8" fmla="*/ 420687 h 1258887"/>
              <a:gd name="connsiteX9" fmla="*/ 246063 w 2105820"/>
              <a:gd name="connsiteY9" fmla="*/ 449262 h 1258887"/>
              <a:gd name="connsiteX10" fmla="*/ 923926 w 2105820"/>
              <a:gd name="connsiteY10" fmla="*/ 112712 h 1258887"/>
              <a:gd name="connsiteX11" fmla="*/ 883445 w 2105820"/>
              <a:gd name="connsiteY11" fmla="*/ 96837 h 1258887"/>
              <a:gd name="connsiteX12" fmla="*/ 1067595 w 2105820"/>
              <a:gd name="connsiteY12" fmla="*/ 0 h 1258887"/>
              <a:gd name="connsiteX13" fmla="*/ 1188245 w 2105820"/>
              <a:gd name="connsiteY13" fmla="*/ 61912 h 1258887"/>
              <a:gd name="connsiteX14" fmla="*/ 1146970 w 2105820"/>
              <a:gd name="connsiteY14" fmla="*/ 84137 h 1258887"/>
              <a:gd name="connsiteX15" fmla="*/ 2105820 w 2105820"/>
              <a:gd name="connsiteY15" fmla="*/ 442912 h 1258887"/>
              <a:gd name="connsiteX16" fmla="*/ 1264445 w 2105820"/>
              <a:gd name="connsiteY16" fmla="*/ 1112837 h 1258887"/>
              <a:gd name="connsiteX0" fmla="*/ 1264445 w 2105820"/>
              <a:gd name="connsiteY0" fmla="*/ 1112837 h 1258887"/>
              <a:gd name="connsiteX1" fmla="*/ 1318420 w 2105820"/>
              <a:gd name="connsiteY1" fmla="*/ 1150937 h 1258887"/>
              <a:gd name="connsiteX2" fmla="*/ 1162845 w 2105820"/>
              <a:gd name="connsiteY2" fmla="*/ 1258887 h 1258887"/>
              <a:gd name="connsiteX3" fmla="*/ 965201 w 2105820"/>
              <a:gd name="connsiteY3" fmla="*/ 1143000 h 1258887"/>
              <a:gd name="connsiteX4" fmla="*/ 1013620 w 2105820"/>
              <a:gd name="connsiteY4" fmla="*/ 1116012 h 1258887"/>
              <a:gd name="connsiteX5" fmla="*/ 218194 w 2105820"/>
              <a:gd name="connsiteY5" fmla="*/ 643261 h 1258887"/>
              <a:gd name="connsiteX6" fmla="*/ 178224 w 2105820"/>
              <a:gd name="connsiteY6" fmla="*/ 670975 h 1258887"/>
              <a:gd name="connsiteX7" fmla="*/ 0 w 2105820"/>
              <a:gd name="connsiteY7" fmla="*/ 527843 h 1258887"/>
              <a:gd name="connsiteX8" fmla="*/ 210345 w 2105820"/>
              <a:gd name="connsiteY8" fmla="*/ 420687 h 1258887"/>
              <a:gd name="connsiteX9" fmla="*/ 246063 w 2105820"/>
              <a:gd name="connsiteY9" fmla="*/ 449262 h 1258887"/>
              <a:gd name="connsiteX10" fmla="*/ 923926 w 2105820"/>
              <a:gd name="connsiteY10" fmla="*/ 112712 h 1258887"/>
              <a:gd name="connsiteX11" fmla="*/ 883445 w 2105820"/>
              <a:gd name="connsiteY11" fmla="*/ 96837 h 1258887"/>
              <a:gd name="connsiteX12" fmla="*/ 1067595 w 2105820"/>
              <a:gd name="connsiteY12" fmla="*/ 0 h 1258887"/>
              <a:gd name="connsiteX13" fmla="*/ 1188245 w 2105820"/>
              <a:gd name="connsiteY13" fmla="*/ 61912 h 1258887"/>
              <a:gd name="connsiteX14" fmla="*/ 1146970 w 2105820"/>
              <a:gd name="connsiteY14" fmla="*/ 84137 h 1258887"/>
              <a:gd name="connsiteX15" fmla="*/ 2105820 w 2105820"/>
              <a:gd name="connsiteY15" fmla="*/ 442912 h 1258887"/>
              <a:gd name="connsiteX16" fmla="*/ 1264445 w 2105820"/>
              <a:gd name="connsiteY16" fmla="*/ 1112837 h 1258887"/>
              <a:gd name="connsiteX0" fmla="*/ 1271166 w 2112541"/>
              <a:gd name="connsiteY0" fmla="*/ 1112837 h 1258887"/>
              <a:gd name="connsiteX1" fmla="*/ 1325141 w 2112541"/>
              <a:gd name="connsiteY1" fmla="*/ 1150937 h 1258887"/>
              <a:gd name="connsiteX2" fmla="*/ 1169566 w 2112541"/>
              <a:gd name="connsiteY2" fmla="*/ 1258887 h 1258887"/>
              <a:gd name="connsiteX3" fmla="*/ 971922 w 2112541"/>
              <a:gd name="connsiteY3" fmla="*/ 1143000 h 1258887"/>
              <a:gd name="connsiteX4" fmla="*/ 1020341 w 2112541"/>
              <a:gd name="connsiteY4" fmla="*/ 1116012 h 1258887"/>
              <a:gd name="connsiteX5" fmla="*/ 224915 w 2112541"/>
              <a:gd name="connsiteY5" fmla="*/ 643261 h 1258887"/>
              <a:gd name="connsiteX6" fmla="*/ 184945 w 2112541"/>
              <a:gd name="connsiteY6" fmla="*/ 670975 h 1258887"/>
              <a:gd name="connsiteX7" fmla="*/ 0 w 2112541"/>
              <a:gd name="connsiteY7" fmla="*/ 527843 h 1258887"/>
              <a:gd name="connsiteX8" fmla="*/ 217066 w 2112541"/>
              <a:gd name="connsiteY8" fmla="*/ 420687 h 1258887"/>
              <a:gd name="connsiteX9" fmla="*/ 252784 w 2112541"/>
              <a:gd name="connsiteY9" fmla="*/ 449262 h 1258887"/>
              <a:gd name="connsiteX10" fmla="*/ 930647 w 2112541"/>
              <a:gd name="connsiteY10" fmla="*/ 112712 h 1258887"/>
              <a:gd name="connsiteX11" fmla="*/ 890166 w 2112541"/>
              <a:gd name="connsiteY11" fmla="*/ 96837 h 1258887"/>
              <a:gd name="connsiteX12" fmla="*/ 1074316 w 2112541"/>
              <a:gd name="connsiteY12" fmla="*/ 0 h 1258887"/>
              <a:gd name="connsiteX13" fmla="*/ 1194966 w 2112541"/>
              <a:gd name="connsiteY13" fmla="*/ 61912 h 1258887"/>
              <a:gd name="connsiteX14" fmla="*/ 1153691 w 2112541"/>
              <a:gd name="connsiteY14" fmla="*/ 84137 h 1258887"/>
              <a:gd name="connsiteX15" fmla="*/ 2112541 w 2112541"/>
              <a:gd name="connsiteY15" fmla="*/ 442912 h 1258887"/>
              <a:gd name="connsiteX16" fmla="*/ 1271166 w 2112541"/>
              <a:gd name="connsiteY16" fmla="*/ 1112837 h 125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12541" h="1258887">
                <a:moveTo>
                  <a:pt x="1271166" y="1112837"/>
                </a:moveTo>
                <a:lnTo>
                  <a:pt x="1325141" y="1150937"/>
                </a:lnTo>
                <a:lnTo>
                  <a:pt x="1169566" y="1258887"/>
                </a:lnTo>
                <a:lnTo>
                  <a:pt x="971922" y="1143000"/>
                </a:lnTo>
                <a:lnTo>
                  <a:pt x="1020341" y="1116012"/>
                </a:lnTo>
                <a:lnTo>
                  <a:pt x="224915" y="643261"/>
                </a:lnTo>
                <a:lnTo>
                  <a:pt x="184945" y="670975"/>
                </a:lnTo>
                <a:lnTo>
                  <a:pt x="0" y="527843"/>
                </a:lnTo>
                <a:lnTo>
                  <a:pt x="217066" y="420687"/>
                </a:lnTo>
                <a:lnTo>
                  <a:pt x="252784" y="449262"/>
                </a:lnTo>
                <a:lnTo>
                  <a:pt x="930647" y="112712"/>
                </a:lnTo>
                <a:lnTo>
                  <a:pt x="890166" y="96837"/>
                </a:lnTo>
                <a:lnTo>
                  <a:pt x="1074316" y="0"/>
                </a:lnTo>
                <a:lnTo>
                  <a:pt x="1194966" y="61912"/>
                </a:lnTo>
                <a:lnTo>
                  <a:pt x="1153691" y="84137"/>
                </a:lnTo>
                <a:lnTo>
                  <a:pt x="2112541" y="442912"/>
                </a:lnTo>
                <a:lnTo>
                  <a:pt x="1271166" y="1112837"/>
                </a:lnTo>
                <a:close/>
              </a:path>
            </a:pathLst>
          </a:custGeom>
          <a:solidFill>
            <a:srgbClr val="5081BD">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rot="21277197">
            <a:off x="3756019" y="3292570"/>
            <a:ext cx="1314450" cy="708025"/>
          </a:xfrm>
          <a:custGeom>
            <a:avLst/>
            <a:gdLst>
              <a:gd name="connsiteX0" fmla="*/ 485775 w 1314450"/>
              <a:gd name="connsiteY0" fmla="*/ 98425 h 708025"/>
              <a:gd name="connsiteX1" fmla="*/ 168275 w 1314450"/>
              <a:gd name="connsiteY1" fmla="*/ 285750 h 708025"/>
              <a:gd name="connsiteX2" fmla="*/ 127000 w 1314450"/>
              <a:gd name="connsiteY2" fmla="*/ 247650 h 708025"/>
              <a:gd name="connsiteX3" fmla="*/ 0 w 1314450"/>
              <a:gd name="connsiteY3" fmla="*/ 333375 h 708025"/>
              <a:gd name="connsiteX4" fmla="*/ 133350 w 1314450"/>
              <a:gd name="connsiteY4" fmla="*/ 406400 h 708025"/>
              <a:gd name="connsiteX5" fmla="*/ 193675 w 1314450"/>
              <a:gd name="connsiteY5" fmla="*/ 346075 h 708025"/>
              <a:gd name="connsiteX6" fmla="*/ 657225 w 1314450"/>
              <a:gd name="connsiteY6" fmla="*/ 552450 h 708025"/>
              <a:gd name="connsiteX7" fmla="*/ 596900 w 1314450"/>
              <a:gd name="connsiteY7" fmla="*/ 628650 h 708025"/>
              <a:gd name="connsiteX8" fmla="*/ 765175 w 1314450"/>
              <a:gd name="connsiteY8" fmla="*/ 708025 h 708025"/>
              <a:gd name="connsiteX9" fmla="*/ 1092200 w 1314450"/>
              <a:gd name="connsiteY9" fmla="*/ 428625 h 708025"/>
              <a:gd name="connsiteX10" fmla="*/ 1196975 w 1314450"/>
              <a:gd name="connsiteY10" fmla="*/ 488950 h 708025"/>
              <a:gd name="connsiteX11" fmla="*/ 1314450 w 1314450"/>
              <a:gd name="connsiteY11" fmla="*/ 384175 h 708025"/>
              <a:gd name="connsiteX12" fmla="*/ 1117600 w 1314450"/>
              <a:gd name="connsiteY12" fmla="*/ 301625 h 708025"/>
              <a:gd name="connsiteX13" fmla="*/ 552450 w 1314450"/>
              <a:gd name="connsiteY13" fmla="*/ 60325 h 708025"/>
              <a:gd name="connsiteX14" fmla="*/ 581025 w 1314450"/>
              <a:gd name="connsiteY14" fmla="*/ 41275 h 708025"/>
              <a:gd name="connsiteX15" fmla="*/ 492125 w 1314450"/>
              <a:gd name="connsiteY15" fmla="*/ 0 h 708025"/>
              <a:gd name="connsiteX16" fmla="*/ 396875 w 1314450"/>
              <a:gd name="connsiteY16" fmla="*/ 50800 h 708025"/>
              <a:gd name="connsiteX17" fmla="*/ 485775 w 1314450"/>
              <a:gd name="connsiteY17" fmla="*/ 98425 h 708025"/>
              <a:gd name="connsiteX0" fmla="*/ 485775 w 1314450"/>
              <a:gd name="connsiteY0" fmla="*/ 98425 h 708025"/>
              <a:gd name="connsiteX1" fmla="*/ 168275 w 1314450"/>
              <a:gd name="connsiteY1" fmla="*/ 285750 h 708025"/>
              <a:gd name="connsiteX2" fmla="*/ 107950 w 1314450"/>
              <a:gd name="connsiteY2" fmla="*/ 257175 h 708025"/>
              <a:gd name="connsiteX3" fmla="*/ 0 w 1314450"/>
              <a:gd name="connsiteY3" fmla="*/ 333375 h 708025"/>
              <a:gd name="connsiteX4" fmla="*/ 133350 w 1314450"/>
              <a:gd name="connsiteY4" fmla="*/ 406400 h 708025"/>
              <a:gd name="connsiteX5" fmla="*/ 193675 w 1314450"/>
              <a:gd name="connsiteY5" fmla="*/ 346075 h 708025"/>
              <a:gd name="connsiteX6" fmla="*/ 657225 w 1314450"/>
              <a:gd name="connsiteY6" fmla="*/ 552450 h 708025"/>
              <a:gd name="connsiteX7" fmla="*/ 596900 w 1314450"/>
              <a:gd name="connsiteY7" fmla="*/ 628650 h 708025"/>
              <a:gd name="connsiteX8" fmla="*/ 765175 w 1314450"/>
              <a:gd name="connsiteY8" fmla="*/ 708025 h 708025"/>
              <a:gd name="connsiteX9" fmla="*/ 1092200 w 1314450"/>
              <a:gd name="connsiteY9" fmla="*/ 428625 h 708025"/>
              <a:gd name="connsiteX10" fmla="*/ 1196975 w 1314450"/>
              <a:gd name="connsiteY10" fmla="*/ 488950 h 708025"/>
              <a:gd name="connsiteX11" fmla="*/ 1314450 w 1314450"/>
              <a:gd name="connsiteY11" fmla="*/ 384175 h 708025"/>
              <a:gd name="connsiteX12" fmla="*/ 1117600 w 1314450"/>
              <a:gd name="connsiteY12" fmla="*/ 301625 h 708025"/>
              <a:gd name="connsiteX13" fmla="*/ 552450 w 1314450"/>
              <a:gd name="connsiteY13" fmla="*/ 60325 h 708025"/>
              <a:gd name="connsiteX14" fmla="*/ 581025 w 1314450"/>
              <a:gd name="connsiteY14" fmla="*/ 41275 h 708025"/>
              <a:gd name="connsiteX15" fmla="*/ 492125 w 1314450"/>
              <a:gd name="connsiteY15" fmla="*/ 0 h 708025"/>
              <a:gd name="connsiteX16" fmla="*/ 396875 w 1314450"/>
              <a:gd name="connsiteY16" fmla="*/ 50800 h 708025"/>
              <a:gd name="connsiteX17" fmla="*/ 485775 w 1314450"/>
              <a:gd name="connsiteY17" fmla="*/ 98425 h 708025"/>
              <a:gd name="connsiteX0" fmla="*/ 485775 w 1314450"/>
              <a:gd name="connsiteY0" fmla="*/ 98425 h 708025"/>
              <a:gd name="connsiteX1" fmla="*/ 168275 w 1314450"/>
              <a:gd name="connsiteY1" fmla="*/ 285750 h 708025"/>
              <a:gd name="connsiteX2" fmla="*/ 107950 w 1314450"/>
              <a:gd name="connsiteY2" fmla="*/ 257175 h 708025"/>
              <a:gd name="connsiteX3" fmla="*/ 0 w 1314450"/>
              <a:gd name="connsiteY3" fmla="*/ 333375 h 708025"/>
              <a:gd name="connsiteX4" fmla="*/ 121444 w 1314450"/>
              <a:gd name="connsiteY4" fmla="*/ 396875 h 708025"/>
              <a:gd name="connsiteX5" fmla="*/ 193675 w 1314450"/>
              <a:gd name="connsiteY5" fmla="*/ 346075 h 708025"/>
              <a:gd name="connsiteX6" fmla="*/ 657225 w 1314450"/>
              <a:gd name="connsiteY6" fmla="*/ 552450 h 708025"/>
              <a:gd name="connsiteX7" fmla="*/ 596900 w 1314450"/>
              <a:gd name="connsiteY7" fmla="*/ 628650 h 708025"/>
              <a:gd name="connsiteX8" fmla="*/ 765175 w 1314450"/>
              <a:gd name="connsiteY8" fmla="*/ 708025 h 708025"/>
              <a:gd name="connsiteX9" fmla="*/ 1092200 w 1314450"/>
              <a:gd name="connsiteY9" fmla="*/ 428625 h 708025"/>
              <a:gd name="connsiteX10" fmla="*/ 1196975 w 1314450"/>
              <a:gd name="connsiteY10" fmla="*/ 488950 h 708025"/>
              <a:gd name="connsiteX11" fmla="*/ 1314450 w 1314450"/>
              <a:gd name="connsiteY11" fmla="*/ 384175 h 708025"/>
              <a:gd name="connsiteX12" fmla="*/ 1117600 w 1314450"/>
              <a:gd name="connsiteY12" fmla="*/ 301625 h 708025"/>
              <a:gd name="connsiteX13" fmla="*/ 552450 w 1314450"/>
              <a:gd name="connsiteY13" fmla="*/ 60325 h 708025"/>
              <a:gd name="connsiteX14" fmla="*/ 581025 w 1314450"/>
              <a:gd name="connsiteY14" fmla="*/ 41275 h 708025"/>
              <a:gd name="connsiteX15" fmla="*/ 492125 w 1314450"/>
              <a:gd name="connsiteY15" fmla="*/ 0 h 708025"/>
              <a:gd name="connsiteX16" fmla="*/ 396875 w 1314450"/>
              <a:gd name="connsiteY16" fmla="*/ 50800 h 708025"/>
              <a:gd name="connsiteX17" fmla="*/ 485775 w 1314450"/>
              <a:gd name="connsiteY17" fmla="*/ 98425 h 708025"/>
              <a:gd name="connsiteX0" fmla="*/ 485775 w 1314450"/>
              <a:gd name="connsiteY0" fmla="*/ 98425 h 708025"/>
              <a:gd name="connsiteX1" fmla="*/ 168275 w 1314450"/>
              <a:gd name="connsiteY1" fmla="*/ 285750 h 708025"/>
              <a:gd name="connsiteX2" fmla="*/ 107950 w 1314450"/>
              <a:gd name="connsiteY2" fmla="*/ 257175 h 708025"/>
              <a:gd name="connsiteX3" fmla="*/ 0 w 1314450"/>
              <a:gd name="connsiteY3" fmla="*/ 333375 h 708025"/>
              <a:gd name="connsiteX4" fmla="*/ 121444 w 1314450"/>
              <a:gd name="connsiteY4" fmla="*/ 396875 h 708025"/>
              <a:gd name="connsiteX5" fmla="*/ 193675 w 1314450"/>
              <a:gd name="connsiteY5" fmla="*/ 346075 h 708025"/>
              <a:gd name="connsiteX6" fmla="*/ 681038 w 1314450"/>
              <a:gd name="connsiteY6" fmla="*/ 564356 h 708025"/>
              <a:gd name="connsiteX7" fmla="*/ 596900 w 1314450"/>
              <a:gd name="connsiteY7" fmla="*/ 628650 h 708025"/>
              <a:gd name="connsiteX8" fmla="*/ 765175 w 1314450"/>
              <a:gd name="connsiteY8" fmla="*/ 708025 h 708025"/>
              <a:gd name="connsiteX9" fmla="*/ 1092200 w 1314450"/>
              <a:gd name="connsiteY9" fmla="*/ 428625 h 708025"/>
              <a:gd name="connsiteX10" fmla="*/ 1196975 w 1314450"/>
              <a:gd name="connsiteY10" fmla="*/ 488950 h 708025"/>
              <a:gd name="connsiteX11" fmla="*/ 1314450 w 1314450"/>
              <a:gd name="connsiteY11" fmla="*/ 384175 h 708025"/>
              <a:gd name="connsiteX12" fmla="*/ 1117600 w 1314450"/>
              <a:gd name="connsiteY12" fmla="*/ 301625 h 708025"/>
              <a:gd name="connsiteX13" fmla="*/ 552450 w 1314450"/>
              <a:gd name="connsiteY13" fmla="*/ 60325 h 708025"/>
              <a:gd name="connsiteX14" fmla="*/ 581025 w 1314450"/>
              <a:gd name="connsiteY14" fmla="*/ 41275 h 708025"/>
              <a:gd name="connsiteX15" fmla="*/ 492125 w 1314450"/>
              <a:gd name="connsiteY15" fmla="*/ 0 h 708025"/>
              <a:gd name="connsiteX16" fmla="*/ 396875 w 1314450"/>
              <a:gd name="connsiteY16" fmla="*/ 50800 h 708025"/>
              <a:gd name="connsiteX17" fmla="*/ 485775 w 1314450"/>
              <a:gd name="connsiteY17" fmla="*/ 98425 h 708025"/>
              <a:gd name="connsiteX0" fmla="*/ 485775 w 1314450"/>
              <a:gd name="connsiteY0" fmla="*/ 98425 h 708025"/>
              <a:gd name="connsiteX1" fmla="*/ 168275 w 1314450"/>
              <a:gd name="connsiteY1" fmla="*/ 285750 h 708025"/>
              <a:gd name="connsiteX2" fmla="*/ 107950 w 1314450"/>
              <a:gd name="connsiteY2" fmla="*/ 257175 h 708025"/>
              <a:gd name="connsiteX3" fmla="*/ 0 w 1314450"/>
              <a:gd name="connsiteY3" fmla="*/ 333375 h 708025"/>
              <a:gd name="connsiteX4" fmla="*/ 121444 w 1314450"/>
              <a:gd name="connsiteY4" fmla="*/ 396875 h 708025"/>
              <a:gd name="connsiteX5" fmla="*/ 193675 w 1314450"/>
              <a:gd name="connsiteY5" fmla="*/ 346075 h 708025"/>
              <a:gd name="connsiteX6" fmla="*/ 681038 w 1314450"/>
              <a:gd name="connsiteY6" fmla="*/ 564356 h 708025"/>
              <a:gd name="connsiteX7" fmla="*/ 596900 w 1314450"/>
              <a:gd name="connsiteY7" fmla="*/ 628650 h 708025"/>
              <a:gd name="connsiteX8" fmla="*/ 765175 w 1314450"/>
              <a:gd name="connsiteY8" fmla="*/ 708025 h 708025"/>
              <a:gd name="connsiteX9" fmla="*/ 1092200 w 1314450"/>
              <a:gd name="connsiteY9" fmla="*/ 428625 h 708025"/>
              <a:gd name="connsiteX10" fmla="*/ 1204119 w 1314450"/>
              <a:gd name="connsiteY10" fmla="*/ 474663 h 708025"/>
              <a:gd name="connsiteX11" fmla="*/ 1314450 w 1314450"/>
              <a:gd name="connsiteY11" fmla="*/ 384175 h 708025"/>
              <a:gd name="connsiteX12" fmla="*/ 1117600 w 1314450"/>
              <a:gd name="connsiteY12" fmla="*/ 301625 h 708025"/>
              <a:gd name="connsiteX13" fmla="*/ 552450 w 1314450"/>
              <a:gd name="connsiteY13" fmla="*/ 60325 h 708025"/>
              <a:gd name="connsiteX14" fmla="*/ 581025 w 1314450"/>
              <a:gd name="connsiteY14" fmla="*/ 41275 h 708025"/>
              <a:gd name="connsiteX15" fmla="*/ 492125 w 1314450"/>
              <a:gd name="connsiteY15" fmla="*/ 0 h 708025"/>
              <a:gd name="connsiteX16" fmla="*/ 396875 w 1314450"/>
              <a:gd name="connsiteY16" fmla="*/ 50800 h 708025"/>
              <a:gd name="connsiteX17" fmla="*/ 485775 w 1314450"/>
              <a:gd name="connsiteY17" fmla="*/ 98425 h 70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14450" h="708025">
                <a:moveTo>
                  <a:pt x="485775" y="98425"/>
                </a:moveTo>
                <a:lnTo>
                  <a:pt x="168275" y="285750"/>
                </a:lnTo>
                <a:lnTo>
                  <a:pt x="107950" y="257175"/>
                </a:lnTo>
                <a:lnTo>
                  <a:pt x="0" y="333375"/>
                </a:lnTo>
                <a:lnTo>
                  <a:pt x="121444" y="396875"/>
                </a:lnTo>
                <a:lnTo>
                  <a:pt x="193675" y="346075"/>
                </a:lnTo>
                <a:lnTo>
                  <a:pt x="681038" y="564356"/>
                </a:lnTo>
                <a:lnTo>
                  <a:pt x="596900" y="628650"/>
                </a:lnTo>
                <a:lnTo>
                  <a:pt x="765175" y="708025"/>
                </a:lnTo>
                <a:lnTo>
                  <a:pt x="1092200" y="428625"/>
                </a:lnTo>
                <a:lnTo>
                  <a:pt x="1204119" y="474663"/>
                </a:lnTo>
                <a:lnTo>
                  <a:pt x="1314450" y="384175"/>
                </a:lnTo>
                <a:lnTo>
                  <a:pt x="1117600" y="301625"/>
                </a:lnTo>
                <a:lnTo>
                  <a:pt x="552450" y="60325"/>
                </a:lnTo>
                <a:lnTo>
                  <a:pt x="581025" y="41275"/>
                </a:lnTo>
                <a:lnTo>
                  <a:pt x="492125" y="0"/>
                </a:lnTo>
                <a:lnTo>
                  <a:pt x="396875" y="50800"/>
                </a:lnTo>
                <a:lnTo>
                  <a:pt x="485775" y="98425"/>
                </a:lnTo>
                <a:close/>
              </a:path>
            </a:pathLst>
          </a:custGeom>
          <a:solidFill>
            <a:srgbClr val="FD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10"/>
          <p:cNvSpPr txBox="1">
            <a:spLocks noChangeArrowheads="1"/>
          </p:cNvSpPr>
          <p:nvPr/>
        </p:nvSpPr>
        <p:spPr bwMode="auto">
          <a:xfrm>
            <a:off x="5272289" y="2418890"/>
            <a:ext cx="643125"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dirty="0">
                <a:solidFill>
                  <a:srgbClr val="FFFFFF"/>
                </a:solidFill>
                <a:effectLst>
                  <a:glow rad="76200">
                    <a:srgbClr val="000000">
                      <a:alpha val="60000"/>
                    </a:srgbClr>
                  </a:glow>
                </a:effectLst>
                <a:latin typeface="Calibri" pitchFamily="34" charset="0"/>
                <a:cs typeface="Calibri" pitchFamily="34" charset="0"/>
              </a:rPr>
              <a:t>g</a:t>
            </a: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ate</a:t>
            </a:r>
          </a:p>
        </p:txBody>
      </p:sp>
      <p:sp>
        <p:nvSpPr>
          <p:cNvPr id="11" name="Text Box 10"/>
          <p:cNvSpPr txBox="1">
            <a:spLocks noChangeArrowheads="1"/>
          </p:cNvSpPr>
          <p:nvPr/>
        </p:nvSpPr>
        <p:spPr bwMode="auto">
          <a:xfrm>
            <a:off x="2643313" y="4615458"/>
            <a:ext cx="1935145"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Judahite </a:t>
            </a:r>
            <a:r>
              <a:rPr lang="en-US" sz="2000" kern="0" dirty="0">
                <a:solidFill>
                  <a:srgbClr val="FFFFFF"/>
                </a:solidFill>
                <a:effectLst>
                  <a:glow rad="76200">
                    <a:srgbClr val="000000">
                      <a:alpha val="60000"/>
                    </a:srgbClr>
                  </a:glow>
                </a:effectLst>
                <a:latin typeface="Calibri" pitchFamily="34" charset="0"/>
                <a:cs typeface="Calibri" pitchFamily="34" charset="0"/>
              </a:rPr>
              <a:t>fortress</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12" name="Line 6"/>
          <p:cNvSpPr>
            <a:spLocks noChangeShapeType="1"/>
          </p:cNvSpPr>
          <p:nvPr/>
        </p:nvSpPr>
        <p:spPr bwMode="auto">
          <a:xfrm flipH="1">
            <a:off x="5006180" y="2819001"/>
            <a:ext cx="511969" cy="695024"/>
          </a:xfrm>
          <a:prstGeom prst="line">
            <a:avLst/>
          </a:prstGeom>
          <a:noFill/>
          <a:ln w="22225" cap="flat" cmpd="sng" algn="ctr">
            <a:solidFill>
              <a:srgbClr val="FFFFFF"/>
            </a:solidFill>
            <a:prstDash val="solid"/>
            <a:round/>
            <a:headEnd type="none" w="med" len="med"/>
            <a:tailEnd type="triangle" w="med" len="med"/>
          </a:ln>
          <a:effectLst>
            <a:glow rad="381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13" name="Line 6"/>
          <p:cNvSpPr>
            <a:spLocks noChangeShapeType="1"/>
          </p:cNvSpPr>
          <p:nvPr/>
        </p:nvSpPr>
        <p:spPr bwMode="auto">
          <a:xfrm flipV="1">
            <a:off x="3556000" y="4062505"/>
            <a:ext cx="317500" cy="629151"/>
          </a:xfrm>
          <a:prstGeom prst="line">
            <a:avLst/>
          </a:prstGeom>
          <a:noFill/>
          <a:ln w="22225" cap="flat" cmpd="sng" algn="ctr">
            <a:solidFill>
              <a:srgbClr val="FFFFFF"/>
            </a:solidFill>
            <a:prstDash val="solid"/>
            <a:round/>
            <a:headEnd type="none" w="med" len="med"/>
            <a:tailEnd type="triangle" w="med" len="med"/>
          </a:ln>
          <a:effectLst>
            <a:glow rad="381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14" name="Text Box 10"/>
          <p:cNvSpPr txBox="1">
            <a:spLocks noChangeArrowheads="1"/>
          </p:cNvSpPr>
          <p:nvPr/>
        </p:nvSpPr>
        <p:spPr bwMode="auto">
          <a:xfrm>
            <a:off x="2402124" y="2502565"/>
            <a:ext cx="1789271"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Roman fortress</a:t>
            </a:r>
          </a:p>
        </p:txBody>
      </p:sp>
      <p:sp>
        <p:nvSpPr>
          <p:cNvPr id="15" name="Line 6"/>
          <p:cNvSpPr>
            <a:spLocks noChangeShapeType="1"/>
          </p:cNvSpPr>
          <p:nvPr/>
        </p:nvSpPr>
        <p:spPr bwMode="auto">
          <a:xfrm>
            <a:off x="3623585" y="2902675"/>
            <a:ext cx="567810" cy="649450"/>
          </a:xfrm>
          <a:prstGeom prst="line">
            <a:avLst/>
          </a:prstGeom>
          <a:noFill/>
          <a:ln w="22225" cap="flat" cmpd="sng" algn="ctr">
            <a:solidFill>
              <a:srgbClr val="FFFFFF"/>
            </a:solidFill>
            <a:prstDash val="solid"/>
            <a:round/>
            <a:headEnd type="none" w="med" len="med"/>
            <a:tailEnd type="triangle" w="med" len="med"/>
          </a:ln>
          <a:effectLst>
            <a:glow rad="381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207569490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in Hatzeva, Tamar, Iron Age gate, tb0228047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Iron Age gate at Tamar, modern Ein </a:t>
            </a:r>
            <a:r>
              <a:rPr lang="en-US" dirty="0" err="1"/>
              <a:t>Hatzeva</a:t>
            </a:r>
            <a:endParaRPr lang="en-US" dirty="0"/>
          </a:p>
        </p:txBody>
      </p:sp>
      <p:sp>
        <p:nvSpPr>
          <p:cNvPr id="3" name="Text Placeholder 2"/>
          <p:cNvSpPr>
            <a:spLocks noGrp="1"/>
          </p:cNvSpPr>
          <p:nvPr>
            <p:ph type="body" sz="quarter" idx="12"/>
          </p:nvPr>
        </p:nvSpPr>
        <p:spPr/>
        <p:txBody>
          <a:bodyPr/>
          <a:lstStyle/>
          <a:p>
            <a:r>
              <a:rPr lang="en-US" dirty="0"/>
              <a:t>9:18</a:t>
            </a:r>
          </a:p>
        </p:txBody>
      </p:sp>
      <p:sp>
        <p:nvSpPr>
          <p:cNvPr id="4" name="Title 3"/>
          <p:cNvSpPr>
            <a:spLocks noGrp="1"/>
          </p:cNvSpPr>
          <p:nvPr>
            <p:ph type="title"/>
          </p:nvPr>
        </p:nvSpPr>
        <p:spPr/>
        <p:txBody>
          <a:bodyPr/>
          <a:lstStyle/>
          <a:p>
            <a:r>
              <a:rPr lang="en-US" dirty="0"/>
              <a:t>And Solomon built . . . Baalath and Tamar in the wilderness, in the land of Judah</a:t>
            </a:r>
          </a:p>
        </p:txBody>
      </p:sp>
    </p:spTree>
    <p:extLst>
      <p:ext uri="{BB962C8B-B14F-4D97-AF65-F5344CB8AC3E}">
        <p14:creationId xmlns:p14="http://schemas.microsoft.com/office/powerpoint/2010/main" val="315440040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in Hatzeva, Tamar, ruins, tb0107109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3245"/>
            <a:ext cx="9144000" cy="6126480"/>
          </a:xfrm>
          <a:prstGeom prst="rect">
            <a:avLst/>
          </a:prstGeom>
        </p:spPr>
      </p:pic>
      <p:sp>
        <p:nvSpPr>
          <p:cNvPr id="2" name="Text Placeholder 1"/>
          <p:cNvSpPr>
            <a:spLocks noGrp="1"/>
          </p:cNvSpPr>
          <p:nvPr>
            <p:ph type="body" sz="quarter" idx="10"/>
          </p:nvPr>
        </p:nvSpPr>
        <p:spPr/>
        <p:txBody>
          <a:bodyPr/>
          <a:lstStyle/>
          <a:p>
            <a:r>
              <a:rPr lang="en-US" dirty="0"/>
              <a:t>Ruins at Tamar, modern Ein </a:t>
            </a:r>
            <a:r>
              <a:rPr lang="en-US" dirty="0" err="1"/>
              <a:t>Hatzeva</a:t>
            </a:r>
            <a:endParaRPr lang="en-US" dirty="0"/>
          </a:p>
        </p:txBody>
      </p:sp>
      <p:sp>
        <p:nvSpPr>
          <p:cNvPr id="3" name="Text Placeholder 2"/>
          <p:cNvSpPr>
            <a:spLocks noGrp="1"/>
          </p:cNvSpPr>
          <p:nvPr>
            <p:ph type="body" sz="quarter" idx="12"/>
          </p:nvPr>
        </p:nvSpPr>
        <p:spPr/>
        <p:txBody>
          <a:bodyPr/>
          <a:lstStyle/>
          <a:p>
            <a:r>
              <a:rPr lang="en-US" dirty="0"/>
              <a:t>9:18</a:t>
            </a:r>
          </a:p>
        </p:txBody>
      </p:sp>
      <p:sp>
        <p:nvSpPr>
          <p:cNvPr id="4" name="Title 3"/>
          <p:cNvSpPr>
            <a:spLocks noGrp="1"/>
          </p:cNvSpPr>
          <p:nvPr>
            <p:ph type="title"/>
          </p:nvPr>
        </p:nvSpPr>
        <p:spPr/>
        <p:txBody>
          <a:bodyPr/>
          <a:lstStyle/>
          <a:p>
            <a:r>
              <a:rPr lang="en-US" dirty="0"/>
              <a:t>And Solomon built . . . Baalath and Tamar in the wilderness, in the land of Judah</a:t>
            </a:r>
          </a:p>
        </p:txBody>
      </p:sp>
    </p:spTree>
    <p:extLst>
      <p:ext uri="{BB962C8B-B14F-4D97-AF65-F5344CB8AC3E}">
        <p14:creationId xmlns:p14="http://schemas.microsoft.com/office/powerpoint/2010/main" val="356658067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desert field with a mountain in the background&#10;&#10;Description automatically generated">
            <a:extLst>
              <a:ext uri="{FF2B5EF4-FFF2-40B4-BE49-F238E27FC236}">
                <a16:creationId xmlns:a16="http://schemas.microsoft.com/office/drawing/2014/main" id="{FD5D05BE-9489-4229-9E8C-B3C508B70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600"/>
            <a:ext cx="9144000" cy="6400800"/>
          </a:xfrm>
          <a:prstGeom prst="rect">
            <a:avLst/>
          </a:prstGeom>
        </p:spPr>
      </p:pic>
      <p:sp>
        <p:nvSpPr>
          <p:cNvPr id="2" name="Text Placeholder 1"/>
          <p:cNvSpPr>
            <a:spLocks noGrp="1"/>
          </p:cNvSpPr>
          <p:nvPr>
            <p:ph type="body" sz="quarter" idx="10"/>
          </p:nvPr>
        </p:nvSpPr>
        <p:spPr/>
        <p:txBody>
          <a:bodyPr/>
          <a:lstStyle/>
          <a:p>
            <a:r>
              <a:rPr lang="en-US" dirty="0"/>
              <a:t>Khirbet </a:t>
            </a:r>
            <a:r>
              <a:rPr lang="en-US" dirty="0" err="1"/>
              <a:t>en-Nahas</a:t>
            </a:r>
            <a:r>
              <a:rPr lang="en-US" dirty="0"/>
              <a:t> overview (from the southeast)</a:t>
            </a:r>
          </a:p>
        </p:txBody>
      </p:sp>
      <p:sp>
        <p:nvSpPr>
          <p:cNvPr id="3" name="Text Placeholder 2"/>
          <p:cNvSpPr>
            <a:spLocks noGrp="1"/>
          </p:cNvSpPr>
          <p:nvPr>
            <p:ph type="body" sz="quarter" idx="12"/>
          </p:nvPr>
        </p:nvSpPr>
        <p:spPr/>
        <p:txBody>
          <a:bodyPr/>
          <a:lstStyle/>
          <a:p>
            <a:r>
              <a:rPr lang="en-US" dirty="0"/>
              <a:t>9:18</a:t>
            </a:r>
          </a:p>
        </p:txBody>
      </p:sp>
      <p:sp>
        <p:nvSpPr>
          <p:cNvPr id="4" name="Title 3"/>
          <p:cNvSpPr>
            <a:spLocks noGrp="1"/>
          </p:cNvSpPr>
          <p:nvPr>
            <p:ph type="title"/>
          </p:nvPr>
        </p:nvSpPr>
        <p:spPr/>
        <p:txBody>
          <a:bodyPr/>
          <a:lstStyle/>
          <a:p>
            <a:r>
              <a:rPr lang="en-US" dirty="0"/>
              <a:t>And Solomon built . . . Baalath and Tamar in the wilderness, in the land of Judah</a:t>
            </a:r>
          </a:p>
        </p:txBody>
      </p:sp>
    </p:spTree>
    <p:extLst>
      <p:ext uri="{BB962C8B-B14F-4D97-AF65-F5344CB8AC3E}">
        <p14:creationId xmlns:p14="http://schemas.microsoft.com/office/powerpoint/2010/main" val="413866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0" y="0"/>
            <a:chExt cx="9144000" cy="6858000"/>
          </a:xfrm>
        </p:grpSpPr>
        <p:pic>
          <p:nvPicPr>
            <p:cNvPr id="1026" name="Picture 2" descr="C:\Users\Kris\Downloads\Paleo-Hebrew inscription from Mount Gerizim, tb0531166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2209800" y="2151380"/>
              <a:ext cx="4006850" cy="1125220"/>
              <a:chOff x="2209800" y="2151380"/>
              <a:chExt cx="4006850" cy="1125220"/>
            </a:xfrm>
          </p:grpSpPr>
          <p:sp>
            <p:nvSpPr>
              <p:cNvPr id="6" name="Freeform 5"/>
              <p:cNvSpPr/>
              <p:nvPr/>
            </p:nvSpPr>
            <p:spPr>
              <a:xfrm>
                <a:off x="2209800" y="2171699"/>
                <a:ext cx="922020" cy="1026795"/>
              </a:xfrm>
              <a:custGeom>
                <a:avLst/>
                <a:gdLst>
                  <a:gd name="connsiteX0" fmla="*/ 0 w 845820"/>
                  <a:gd name="connsiteY0" fmla="*/ 137160 h 952500"/>
                  <a:gd name="connsiteX1" fmla="*/ 243840 w 845820"/>
                  <a:gd name="connsiteY1" fmla="*/ 76200 h 952500"/>
                  <a:gd name="connsiteX2" fmla="*/ 845820 w 845820"/>
                  <a:gd name="connsiteY2" fmla="*/ 0 h 952500"/>
                  <a:gd name="connsiteX3" fmla="*/ 762000 w 845820"/>
                  <a:gd name="connsiteY3" fmla="*/ 22860 h 952500"/>
                  <a:gd name="connsiteX4" fmla="*/ 800100 w 845820"/>
                  <a:gd name="connsiteY4" fmla="*/ 228600 h 952500"/>
                  <a:gd name="connsiteX5" fmla="*/ 53340 w 845820"/>
                  <a:gd name="connsiteY5" fmla="*/ 274320 h 952500"/>
                  <a:gd name="connsiteX6" fmla="*/ 807720 w 845820"/>
                  <a:gd name="connsiteY6" fmla="*/ 236220 h 952500"/>
                  <a:gd name="connsiteX7" fmla="*/ 822960 w 845820"/>
                  <a:gd name="connsiteY7" fmla="*/ 419100 h 952500"/>
                  <a:gd name="connsiteX8" fmla="*/ 91440 w 845820"/>
                  <a:gd name="connsiteY8" fmla="*/ 426720 h 952500"/>
                  <a:gd name="connsiteX9" fmla="*/ 830580 w 845820"/>
                  <a:gd name="connsiteY9" fmla="*/ 426720 h 952500"/>
                  <a:gd name="connsiteX10" fmla="*/ 830580 w 845820"/>
                  <a:gd name="connsiteY10" fmla="*/ 952500 h 952500"/>
                  <a:gd name="connsiteX0" fmla="*/ 0 w 845820"/>
                  <a:gd name="connsiteY0" fmla="*/ 137160 h 952500"/>
                  <a:gd name="connsiteX1" fmla="*/ 243840 w 845820"/>
                  <a:gd name="connsiteY1" fmla="*/ 76200 h 952500"/>
                  <a:gd name="connsiteX2" fmla="*/ 845820 w 845820"/>
                  <a:gd name="connsiteY2" fmla="*/ 0 h 952500"/>
                  <a:gd name="connsiteX3" fmla="*/ 762000 w 845820"/>
                  <a:gd name="connsiteY3" fmla="*/ 13335 h 952500"/>
                  <a:gd name="connsiteX4" fmla="*/ 800100 w 845820"/>
                  <a:gd name="connsiteY4" fmla="*/ 228600 h 952500"/>
                  <a:gd name="connsiteX5" fmla="*/ 53340 w 845820"/>
                  <a:gd name="connsiteY5" fmla="*/ 274320 h 952500"/>
                  <a:gd name="connsiteX6" fmla="*/ 807720 w 845820"/>
                  <a:gd name="connsiteY6" fmla="*/ 236220 h 952500"/>
                  <a:gd name="connsiteX7" fmla="*/ 822960 w 845820"/>
                  <a:gd name="connsiteY7" fmla="*/ 419100 h 952500"/>
                  <a:gd name="connsiteX8" fmla="*/ 91440 w 845820"/>
                  <a:gd name="connsiteY8" fmla="*/ 426720 h 952500"/>
                  <a:gd name="connsiteX9" fmla="*/ 830580 w 845820"/>
                  <a:gd name="connsiteY9" fmla="*/ 426720 h 952500"/>
                  <a:gd name="connsiteX10" fmla="*/ 830580 w 845820"/>
                  <a:gd name="connsiteY10" fmla="*/ 952500 h 952500"/>
                  <a:gd name="connsiteX0" fmla="*/ 0 w 845820"/>
                  <a:gd name="connsiteY0" fmla="*/ 137160 h 952500"/>
                  <a:gd name="connsiteX1" fmla="*/ 243840 w 845820"/>
                  <a:gd name="connsiteY1" fmla="*/ 76200 h 952500"/>
                  <a:gd name="connsiteX2" fmla="*/ 845820 w 845820"/>
                  <a:gd name="connsiteY2" fmla="*/ 0 h 952500"/>
                  <a:gd name="connsiteX3" fmla="*/ 762000 w 845820"/>
                  <a:gd name="connsiteY3" fmla="*/ 13335 h 952500"/>
                  <a:gd name="connsiteX4" fmla="*/ 804862 w 845820"/>
                  <a:gd name="connsiteY4" fmla="*/ 238125 h 952500"/>
                  <a:gd name="connsiteX5" fmla="*/ 53340 w 845820"/>
                  <a:gd name="connsiteY5" fmla="*/ 274320 h 952500"/>
                  <a:gd name="connsiteX6" fmla="*/ 807720 w 845820"/>
                  <a:gd name="connsiteY6" fmla="*/ 236220 h 952500"/>
                  <a:gd name="connsiteX7" fmla="*/ 822960 w 845820"/>
                  <a:gd name="connsiteY7" fmla="*/ 419100 h 952500"/>
                  <a:gd name="connsiteX8" fmla="*/ 91440 w 845820"/>
                  <a:gd name="connsiteY8" fmla="*/ 426720 h 952500"/>
                  <a:gd name="connsiteX9" fmla="*/ 830580 w 845820"/>
                  <a:gd name="connsiteY9" fmla="*/ 426720 h 952500"/>
                  <a:gd name="connsiteX10" fmla="*/ 830580 w 845820"/>
                  <a:gd name="connsiteY10" fmla="*/ 952500 h 952500"/>
                  <a:gd name="connsiteX0" fmla="*/ 0 w 845820"/>
                  <a:gd name="connsiteY0" fmla="*/ 137160 h 952500"/>
                  <a:gd name="connsiteX1" fmla="*/ 243840 w 845820"/>
                  <a:gd name="connsiteY1" fmla="*/ 76200 h 952500"/>
                  <a:gd name="connsiteX2" fmla="*/ 845820 w 845820"/>
                  <a:gd name="connsiteY2" fmla="*/ 0 h 952500"/>
                  <a:gd name="connsiteX3" fmla="*/ 762000 w 845820"/>
                  <a:gd name="connsiteY3" fmla="*/ 13335 h 952500"/>
                  <a:gd name="connsiteX4" fmla="*/ 804862 w 845820"/>
                  <a:gd name="connsiteY4" fmla="*/ 238125 h 952500"/>
                  <a:gd name="connsiteX5" fmla="*/ 53340 w 845820"/>
                  <a:gd name="connsiteY5" fmla="*/ 274320 h 952500"/>
                  <a:gd name="connsiteX6" fmla="*/ 807720 w 845820"/>
                  <a:gd name="connsiteY6" fmla="*/ 236220 h 952500"/>
                  <a:gd name="connsiteX7" fmla="*/ 839628 w 845820"/>
                  <a:gd name="connsiteY7" fmla="*/ 431006 h 952500"/>
                  <a:gd name="connsiteX8" fmla="*/ 91440 w 845820"/>
                  <a:gd name="connsiteY8" fmla="*/ 426720 h 952500"/>
                  <a:gd name="connsiteX9" fmla="*/ 830580 w 845820"/>
                  <a:gd name="connsiteY9" fmla="*/ 426720 h 952500"/>
                  <a:gd name="connsiteX10" fmla="*/ 830580 w 845820"/>
                  <a:gd name="connsiteY10" fmla="*/ 952500 h 952500"/>
                  <a:gd name="connsiteX0" fmla="*/ 0 w 845820"/>
                  <a:gd name="connsiteY0" fmla="*/ 137160 h 952500"/>
                  <a:gd name="connsiteX1" fmla="*/ 243840 w 845820"/>
                  <a:gd name="connsiteY1" fmla="*/ 76200 h 952500"/>
                  <a:gd name="connsiteX2" fmla="*/ 845820 w 845820"/>
                  <a:gd name="connsiteY2" fmla="*/ 0 h 952500"/>
                  <a:gd name="connsiteX3" fmla="*/ 762000 w 845820"/>
                  <a:gd name="connsiteY3" fmla="*/ 13335 h 952500"/>
                  <a:gd name="connsiteX4" fmla="*/ 804862 w 845820"/>
                  <a:gd name="connsiteY4" fmla="*/ 238125 h 952500"/>
                  <a:gd name="connsiteX5" fmla="*/ 53340 w 845820"/>
                  <a:gd name="connsiteY5" fmla="*/ 274320 h 952500"/>
                  <a:gd name="connsiteX6" fmla="*/ 807720 w 845820"/>
                  <a:gd name="connsiteY6" fmla="*/ 236220 h 952500"/>
                  <a:gd name="connsiteX7" fmla="*/ 832484 w 845820"/>
                  <a:gd name="connsiteY7" fmla="*/ 426244 h 952500"/>
                  <a:gd name="connsiteX8" fmla="*/ 91440 w 845820"/>
                  <a:gd name="connsiteY8" fmla="*/ 426720 h 952500"/>
                  <a:gd name="connsiteX9" fmla="*/ 830580 w 845820"/>
                  <a:gd name="connsiteY9" fmla="*/ 426720 h 952500"/>
                  <a:gd name="connsiteX10" fmla="*/ 830580 w 845820"/>
                  <a:gd name="connsiteY10" fmla="*/ 952500 h 952500"/>
                  <a:gd name="connsiteX0" fmla="*/ 0 w 845820"/>
                  <a:gd name="connsiteY0" fmla="*/ 137160 h 952500"/>
                  <a:gd name="connsiteX1" fmla="*/ 243840 w 845820"/>
                  <a:gd name="connsiteY1" fmla="*/ 76200 h 952500"/>
                  <a:gd name="connsiteX2" fmla="*/ 845820 w 845820"/>
                  <a:gd name="connsiteY2" fmla="*/ 0 h 952500"/>
                  <a:gd name="connsiteX3" fmla="*/ 762000 w 845820"/>
                  <a:gd name="connsiteY3" fmla="*/ 13335 h 952500"/>
                  <a:gd name="connsiteX4" fmla="*/ 804862 w 845820"/>
                  <a:gd name="connsiteY4" fmla="*/ 238125 h 952500"/>
                  <a:gd name="connsiteX5" fmla="*/ 53340 w 845820"/>
                  <a:gd name="connsiteY5" fmla="*/ 274320 h 952500"/>
                  <a:gd name="connsiteX6" fmla="*/ 807720 w 845820"/>
                  <a:gd name="connsiteY6" fmla="*/ 236220 h 952500"/>
                  <a:gd name="connsiteX7" fmla="*/ 832484 w 845820"/>
                  <a:gd name="connsiteY7" fmla="*/ 426244 h 952500"/>
                  <a:gd name="connsiteX8" fmla="*/ 91440 w 845820"/>
                  <a:gd name="connsiteY8" fmla="*/ 426720 h 952500"/>
                  <a:gd name="connsiteX9" fmla="*/ 830580 w 845820"/>
                  <a:gd name="connsiteY9" fmla="*/ 426720 h 952500"/>
                  <a:gd name="connsiteX10" fmla="*/ 830580 w 845820"/>
                  <a:gd name="connsiteY10" fmla="*/ 95250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5820" h="952500">
                    <a:moveTo>
                      <a:pt x="0" y="137160"/>
                    </a:moveTo>
                    <a:cubicBezTo>
                      <a:pt x="81280" y="116840"/>
                      <a:pt x="102870" y="99060"/>
                      <a:pt x="243840" y="76200"/>
                    </a:cubicBezTo>
                    <a:cubicBezTo>
                      <a:pt x="384810" y="53340"/>
                      <a:pt x="759460" y="10477"/>
                      <a:pt x="845820" y="0"/>
                    </a:cubicBezTo>
                    <a:lnTo>
                      <a:pt x="762000" y="13335"/>
                    </a:lnTo>
                    <a:lnTo>
                      <a:pt x="804862" y="238125"/>
                    </a:lnTo>
                    <a:lnTo>
                      <a:pt x="53340" y="274320"/>
                    </a:lnTo>
                    <a:lnTo>
                      <a:pt x="807720" y="236220"/>
                    </a:lnTo>
                    <a:lnTo>
                      <a:pt x="832484" y="426244"/>
                    </a:lnTo>
                    <a:lnTo>
                      <a:pt x="91440" y="426720"/>
                    </a:lnTo>
                    <a:lnTo>
                      <a:pt x="830580" y="426720"/>
                    </a:lnTo>
                    <a:lnTo>
                      <a:pt x="830580" y="952500"/>
                    </a:lnTo>
                  </a:path>
                </a:pathLst>
              </a:custGeom>
              <a:noFill/>
              <a:ln w="44450" cap="rnd">
                <a:solidFill>
                  <a:srgbClr val="B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352800" y="2151380"/>
                <a:ext cx="426720" cy="922020"/>
              </a:xfrm>
              <a:custGeom>
                <a:avLst/>
                <a:gdLst>
                  <a:gd name="connsiteX0" fmla="*/ 205740 w 426720"/>
                  <a:gd name="connsiteY0" fmla="*/ 0 h 922020"/>
                  <a:gd name="connsiteX1" fmla="*/ 0 w 426720"/>
                  <a:gd name="connsiteY1" fmla="*/ 236220 h 922020"/>
                  <a:gd name="connsiteX2" fmla="*/ 426720 w 426720"/>
                  <a:gd name="connsiteY2" fmla="*/ 129540 h 922020"/>
                  <a:gd name="connsiteX3" fmla="*/ 335280 w 426720"/>
                  <a:gd name="connsiteY3" fmla="*/ 175260 h 922020"/>
                  <a:gd name="connsiteX4" fmla="*/ 373380 w 426720"/>
                  <a:gd name="connsiteY4" fmla="*/ 609600 h 922020"/>
                  <a:gd name="connsiteX5" fmla="*/ 358140 w 426720"/>
                  <a:gd name="connsiteY5" fmla="*/ 922020 h 922020"/>
                  <a:gd name="connsiteX0" fmla="*/ 205740 w 426720"/>
                  <a:gd name="connsiteY0" fmla="*/ 0 h 922020"/>
                  <a:gd name="connsiteX1" fmla="*/ 0 w 426720"/>
                  <a:gd name="connsiteY1" fmla="*/ 236220 h 922020"/>
                  <a:gd name="connsiteX2" fmla="*/ 426720 w 426720"/>
                  <a:gd name="connsiteY2" fmla="*/ 129540 h 922020"/>
                  <a:gd name="connsiteX3" fmla="*/ 325755 w 426720"/>
                  <a:gd name="connsiteY3" fmla="*/ 153828 h 922020"/>
                  <a:gd name="connsiteX4" fmla="*/ 373380 w 426720"/>
                  <a:gd name="connsiteY4" fmla="*/ 609600 h 922020"/>
                  <a:gd name="connsiteX5" fmla="*/ 358140 w 426720"/>
                  <a:gd name="connsiteY5" fmla="*/ 922020 h 922020"/>
                  <a:gd name="connsiteX0" fmla="*/ 205740 w 426720"/>
                  <a:gd name="connsiteY0" fmla="*/ 0 h 922020"/>
                  <a:gd name="connsiteX1" fmla="*/ 0 w 426720"/>
                  <a:gd name="connsiteY1" fmla="*/ 236220 h 922020"/>
                  <a:gd name="connsiteX2" fmla="*/ 426720 w 426720"/>
                  <a:gd name="connsiteY2" fmla="*/ 129540 h 922020"/>
                  <a:gd name="connsiteX3" fmla="*/ 325755 w 426720"/>
                  <a:gd name="connsiteY3" fmla="*/ 153828 h 922020"/>
                  <a:gd name="connsiteX4" fmla="*/ 373380 w 426720"/>
                  <a:gd name="connsiteY4" fmla="*/ 609600 h 922020"/>
                  <a:gd name="connsiteX5" fmla="*/ 358140 w 426720"/>
                  <a:gd name="connsiteY5" fmla="*/ 922020 h 922020"/>
                  <a:gd name="connsiteX0" fmla="*/ 205740 w 426720"/>
                  <a:gd name="connsiteY0" fmla="*/ 0 h 922020"/>
                  <a:gd name="connsiteX1" fmla="*/ 0 w 426720"/>
                  <a:gd name="connsiteY1" fmla="*/ 236220 h 922020"/>
                  <a:gd name="connsiteX2" fmla="*/ 426720 w 426720"/>
                  <a:gd name="connsiteY2" fmla="*/ 129540 h 922020"/>
                  <a:gd name="connsiteX3" fmla="*/ 325755 w 426720"/>
                  <a:gd name="connsiteY3" fmla="*/ 153828 h 922020"/>
                  <a:gd name="connsiteX4" fmla="*/ 373380 w 426720"/>
                  <a:gd name="connsiteY4" fmla="*/ 609600 h 922020"/>
                  <a:gd name="connsiteX5" fmla="*/ 358140 w 426720"/>
                  <a:gd name="connsiteY5" fmla="*/ 922020 h 922020"/>
                  <a:gd name="connsiteX0" fmla="*/ 205740 w 426720"/>
                  <a:gd name="connsiteY0" fmla="*/ 0 h 922020"/>
                  <a:gd name="connsiteX1" fmla="*/ 0 w 426720"/>
                  <a:gd name="connsiteY1" fmla="*/ 236220 h 922020"/>
                  <a:gd name="connsiteX2" fmla="*/ 426720 w 426720"/>
                  <a:gd name="connsiteY2" fmla="*/ 129540 h 922020"/>
                  <a:gd name="connsiteX3" fmla="*/ 325755 w 426720"/>
                  <a:gd name="connsiteY3" fmla="*/ 153828 h 922020"/>
                  <a:gd name="connsiteX4" fmla="*/ 373380 w 426720"/>
                  <a:gd name="connsiteY4" fmla="*/ 609600 h 922020"/>
                  <a:gd name="connsiteX5" fmla="*/ 358140 w 426720"/>
                  <a:gd name="connsiteY5" fmla="*/ 922020 h 922020"/>
                  <a:gd name="connsiteX0" fmla="*/ 205740 w 426720"/>
                  <a:gd name="connsiteY0" fmla="*/ 0 h 922020"/>
                  <a:gd name="connsiteX1" fmla="*/ 0 w 426720"/>
                  <a:gd name="connsiteY1" fmla="*/ 236220 h 922020"/>
                  <a:gd name="connsiteX2" fmla="*/ 426720 w 426720"/>
                  <a:gd name="connsiteY2" fmla="*/ 129540 h 922020"/>
                  <a:gd name="connsiteX3" fmla="*/ 325755 w 426720"/>
                  <a:gd name="connsiteY3" fmla="*/ 153828 h 922020"/>
                  <a:gd name="connsiteX4" fmla="*/ 373380 w 426720"/>
                  <a:gd name="connsiteY4" fmla="*/ 609600 h 922020"/>
                  <a:gd name="connsiteX5" fmla="*/ 358140 w 426720"/>
                  <a:gd name="connsiteY5" fmla="*/ 922020 h 92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720" h="922020">
                    <a:moveTo>
                      <a:pt x="205740" y="0"/>
                    </a:moveTo>
                    <a:cubicBezTo>
                      <a:pt x="115729" y="57308"/>
                      <a:pt x="59055" y="121761"/>
                      <a:pt x="0" y="236220"/>
                    </a:cubicBezTo>
                    <a:lnTo>
                      <a:pt x="426720" y="129540"/>
                    </a:lnTo>
                    <a:lnTo>
                      <a:pt x="325755" y="153828"/>
                    </a:lnTo>
                    <a:cubicBezTo>
                      <a:pt x="362108" y="305276"/>
                      <a:pt x="367983" y="481568"/>
                      <a:pt x="373380" y="609600"/>
                    </a:cubicBezTo>
                    <a:cubicBezTo>
                      <a:pt x="378778" y="737632"/>
                      <a:pt x="363220" y="817880"/>
                      <a:pt x="358140" y="922020"/>
                    </a:cubicBezTo>
                  </a:path>
                </a:pathLst>
              </a:custGeom>
              <a:noFill/>
              <a:ln w="44450" cap="rnd">
                <a:solidFill>
                  <a:srgbClr val="B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022309" y="2311400"/>
                <a:ext cx="857031" cy="965200"/>
              </a:xfrm>
              <a:custGeom>
                <a:avLst/>
                <a:gdLst>
                  <a:gd name="connsiteX0" fmla="*/ 91440 w 784860"/>
                  <a:gd name="connsiteY0" fmla="*/ 137160 h 883920"/>
                  <a:gd name="connsiteX1" fmla="*/ 784860 w 784860"/>
                  <a:gd name="connsiteY1" fmla="*/ 0 h 883920"/>
                  <a:gd name="connsiteX2" fmla="*/ 716280 w 784860"/>
                  <a:gd name="connsiteY2" fmla="*/ 15240 h 883920"/>
                  <a:gd name="connsiteX3" fmla="*/ 739140 w 784860"/>
                  <a:gd name="connsiteY3" fmla="*/ 236220 h 883920"/>
                  <a:gd name="connsiteX4" fmla="*/ 0 w 784860"/>
                  <a:gd name="connsiteY4" fmla="*/ 350520 h 883920"/>
                  <a:gd name="connsiteX5" fmla="*/ 731520 w 784860"/>
                  <a:gd name="connsiteY5" fmla="*/ 228600 h 883920"/>
                  <a:gd name="connsiteX6" fmla="*/ 746760 w 784860"/>
                  <a:gd name="connsiteY6" fmla="*/ 449580 h 883920"/>
                  <a:gd name="connsiteX7" fmla="*/ 22860 w 784860"/>
                  <a:gd name="connsiteY7" fmla="*/ 571500 h 883920"/>
                  <a:gd name="connsiteX8" fmla="*/ 762000 w 784860"/>
                  <a:gd name="connsiteY8" fmla="*/ 449580 h 883920"/>
                  <a:gd name="connsiteX9" fmla="*/ 777240 w 784860"/>
                  <a:gd name="connsiteY9" fmla="*/ 883920 h 883920"/>
                  <a:gd name="connsiteX0" fmla="*/ 91440 w 784860"/>
                  <a:gd name="connsiteY0" fmla="*/ 137160 h 883920"/>
                  <a:gd name="connsiteX1" fmla="*/ 784860 w 784860"/>
                  <a:gd name="connsiteY1" fmla="*/ 0 h 883920"/>
                  <a:gd name="connsiteX2" fmla="*/ 716280 w 784860"/>
                  <a:gd name="connsiteY2" fmla="*/ 15240 h 883920"/>
                  <a:gd name="connsiteX3" fmla="*/ 729615 w 784860"/>
                  <a:gd name="connsiteY3" fmla="*/ 233839 h 883920"/>
                  <a:gd name="connsiteX4" fmla="*/ 0 w 784860"/>
                  <a:gd name="connsiteY4" fmla="*/ 350520 h 883920"/>
                  <a:gd name="connsiteX5" fmla="*/ 731520 w 784860"/>
                  <a:gd name="connsiteY5" fmla="*/ 228600 h 883920"/>
                  <a:gd name="connsiteX6" fmla="*/ 746760 w 784860"/>
                  <a:gd name="connsiteY6" fmla="*/ 449580 h 883920"/>
                  <a:gd name="connsiteX7" fmla="*/ 22860 w 784860"/>
                  <a:gd name="connsiteY7" fmla="*/ 571500 h 883920"/>
                  <a:gd name="connsiteX8" fmla="*/ 762000 w 784860"/>
                  <a:gd name="connsiteY8" fmla="*/ 449580 h 883920"/>
                  <a:gd name="connsiteX9" fmla="*/ 777240 w 784860"/>
                  <a:gd name="connsiteY9" fmla="*/ 883920 h 883920"/>
                  <a:gd name="connsiteX0" fmla="*/ 91440 w 784860"/>
                  <a:gd name="connsiteY0" fmla="*/ 137160 h 883920"/>
                  <a:gd name="connsiteX1" fmla="*/ 784860 w 784860"/>
                  <a:gd name="connsiteY1" fmla="*/ 0 h 883920"/>
                  <a:gd name="connsiteX2" fmla="*/ 716280 w 784860"/>
                  <a:gd name="connsiteY2" fmla="*/ 15240 h 883920"/>
                  <a:gd name="connsiteX3" fmla="*/ 729615 w 784860"/>
                  <a:gd name="connsiteY3" fmla="*/ 233839 h 883920"/>
                  <a:gd name="connsiteX4" fmla="*/ 0 w 784860"/>
                  <a:gd name="connsiteY4" fmla="*/ 350520 h 883920"/>
                  <a:gd name="connsiteX5" fmla="*/ 731520 w 784860"/>
                  <a:gd name="connsiteY5" fmla="*/ 228600 h 883920"/>
                  <a:gd name="connsiteX6" fmla="*/ 763429 w 784860"/>
                  <a:gd name="connsiteY6" fmla="*/ 442436 h 883920"/>
                  <a:gd name="connsiteX7" fmla="*/ 22860 w 784860"/>
                  <a:gd name="connsiteY7" fmla="*/ 571500 h 883920"/>
                  <a:gd name="connsiteX8" fmla="*/ 762000 w 784860"/>
                  <a:gd name="connsiteY8" fmla="*/ 449580 h 883920"/>
                  <a:gd name="connsiteX9" fmla="*/ 777240 w 784860"/>
                  <a:gd name="connsiteY9" fmla="*/ 883920 h 88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4860" h="883920">
                    <a:moveTo>
                      <a:pt x="91440" y="137160"/>
                    </a:moveTo>
                    <a:lnTo>
                      <a:pt x="784860" y="0"/>
                    </a:lnTo>
                    <a:lnTo>
                      <a:pt x="716280" y="15240"/>
                    </a:lnTo>
                    <a:lnTo>
                      <a:pt x="729615" y="233839"/>
                    </a:lnTo>
                    <a:lnTo>
                      <a:pt x="0" y="350520"/>
                    </a:lnTo>
                    <a:lnTo>
                      <a:pt x="731520" y="228600"/>
                    </a:lnTo>
                    <a:lnTo>
                      <a:pt x="763429" y="442436"/>
                    </a:lnTo>
                    <a:lnTo>
                      <a:pt x="22860" y="571500"/>
                    </a:lnTo>
                    <a:lnTo>
                      <a:pt x="762000" y="449580"/>
                    </a:lnTo>
                    <a:lnTo>
                      <a:pt x="777240" y="883920"/>
                    </a:lnTo>
                  </a:path>
                </a:pathLst>
              </a:custGeom>
              <a:noFill/>
              <a:ln w="44450" cap="rnd">
                <a:solidFill>
                  <a:srgbClr val="B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5212479" y="2400300"/>
                <a:ext cx="1004171" cy="791844"/>
                <a:chOff x="5267167" y="2440939"/>
                <a:chExt cx="898683" cy="708661"/>
              </a:xfrm>
            </p:grpSpPr>
            <p:sp>
              <p:nvSpPr>
                <p:cNvPr id="9" name="Freeform 8"/>
                <p:cNvSpPr/>
                <p:nvPr/>
              </p:nvSpPr>
              <p:spPr>
                <a:xfrm>
                  <a:off x="5297647" y="2442845"/>
                  <a:ext cx="510540" cy="7620"/>
                </a:xfrm>
                <a:custGeom>
                  <a:avLst/>
                  <a:gdLst>
                    <a:gd name="connsiteX0" fmla="*/ 0 w 510540"/>
                    <a:gd name="connsiteY0" fmla="*/ 7620 h 7620"/>
                    <a:gd name="connsiteX1" fmla="*/ 510540 w 510540"/>
                    <a:gd name="connsiteY1" fmla="*/ 0 h 7620"/>
                  </a:gdLst>
                  <a:ahLst/>
                  <a:cxnLst>
                    <a:cxn ang="0">
                      <a:pos x="connsiteX0" y="connsiteY0"/>
                    </a:cxn>
                    <a:cxn ang="0">
                      <a:pos x="connsiteX1" y="connsiteY1"/>
                    </a:cxn>
                  </a:cxnLst>
                  <a:rect l="l" t="t" r="r" b="b"/>
                  <a:pathLst>
                    <a:path w="510540" h="7620">
                      <a:moveTo>
                        <a:pt x="0" y="7620"/>
                      </a:moveTo>
                      <a:lnTo>
                        <a:pt x="510540" y="0"/>
                      </a:lnTo>
                    </a:path>
                  </a:pathLst>
                </a:custGeom>
                <a:noFill/>
                <a:ln w="44450" cap="rnd">
                  <a:solidFill>
                    <a:srgbClr val="B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5267167" y="2727166"/>
                  <a:ext cx="533400" cy="53340"/>
                </a:xfrm>
                <a:custGeom>
                  <a:avLst/>
                  <a:gdLst>
                    <a:gd name="connsiteX0" fmla="*/ 0 w 533400"/>
                    <a:gd name="connsiteY0" fmla="*/ 0 h 53340"/>
                    <a:gd name="connsiteX1" fmla="*/ 533400 w 533400"/>
                    <a:gd name="connsiteY1" fmla="*/ 53340 h 53340"/>
                  </a:gdLst>
                  <a:ahLst/>
                  <a:cxnLst>
                    <a:cxn ang="0">
                      <a:pos x="connsiteX0" y="connsiteY0"/>
                    </a:cxn>
                    <a:cxn ang="0">
                      <a:pos x="connsiteX1" y="connsiteY1"/>
                    </a:cxn>
                  </a:cxnLst>
                  <a:rect l="l" t="t" r="r" b="b"/>
                  <a:pathLst>
                    <a:path w="533400" h="53340">
                      <a:moveTo>
                        <a:pt x="0" y="0"/>
                      </a:moveTo>
                      <a:lnTo>
                        <a:pt x="533400" y="53340"/>
                      </a:lnTo>
                    </a:path>
                  </a:pathLst>
                </a:custGeom>
                <a:noFill/>
                <a:ln w="44450" cap="rnd">
                  <a:solidFill>
                    <a:srgbClr val="B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815330" y="2440939"/>
                  <a:ext cx="350520" cy="708661"/>
                </a:xfrm>
                <a:custGeom>
                  <a:avLst/>
                  <a:gdLst>
                    <a:gd name="connsiteX0" fmla="*/ 0 w 373380"/>
                    <a:gd name="connsiteY0" fmla="*/ 0 h 708660"/>
                    <a:gd name="connsiteX1" fmla="*/ 175260 w 373380"/>
                    <a:gd name="connsiteY1" fmla="*/ 0 h 708660"/>
                    <a:gd name="connsiteX2" fmla="*/ 22860 w 373380"/>
                    <a:gd name="connsiteY2" fmla="*/ 708660 h 708660"/>
                    <a:gd name="connsiteX3" fmla="*/ 373380 w 373380"/>
                    <a:gd name="connsiteY3" fmla="*/ 632460 h 708660"/>
                    <a:gd name="connsiteX0" fmla="*/ 46196 w 350520"/>
                    <a:gd name="connsiteY0" fmla="*/ 4762 h 708660"/>
                    <a:gd name="connsiteX1" fmla="*/ 152400 w 350520"/>
                    <a:gd name="connsiteY1" fmla="*/ 0 h 708660"/>
                    <a:gd name="connsiteX2" fmla="*/ 0 w 350520"/>
                    <a:gd name="connsiteY2" fmla="*/ 708660 h 708660"/>
                    <a:gd name="connsiteX3" fmla="*/ 350520 w 350520"/>
                    <a:gd name="connsiteY3" fmla="*/ 632460 h 708660"/>
                    <a:gd name="connsiteX0" fmla="*/ 65246 w 350520"/>
                    <a:gd name="connsiteY0" fmla="*/ 4762 h 708660"/>
                    <a:gd name="connsiteX1" fmla="*/ 152400 w 350520"/>
                    <a:gd name="connsiteY1" fmla="*/ 0 h 708660"/>
                    <a:gd name="connsiteX2" fmla="*/ 0 w 350520"/>
                    <a:gd name="connsiteY2" fmla="*/ 708660 h 708660"/>
                    <a:gd name="connsiteX3" fmla="*/ 350520 w 350520"/>
                    <a:gd name="connsiteY3" fmla="*/ 632460 h 708660"/>
                    <a:gd name="connsiteX0" fmla="*/ 58103 w 350520"/>
                    <a:gd name="connsiteY0" fmla="*/ 0 h 708661"/>
                    <a:gd name="connsiteX1" fmla="*/ 152400 w 350520"/>
                    <a:gd name="connsiteY1" fmla="*/ 1 h 708661"/>
                    <a:gd name="connsiteX2" fmla="*/ 0 w 350520"/>
                    <a:gd name="connsiteY2" fmla="*/ 708661 h 708661"/>
                    <a:gd name="connsiteX3" fmla="*/ 350520 w 350520"/>
                    <a:gd name="connsiteY3" fmla="*/ 632461 h 708661"/>
                  </a:gdLst>
                  <a:ahLst/>
                  <a:cxnLst>
                    <a:cxn ang="0">
                      <a:pos x="connsiteX0" y="connsiteY0"/>
                    </a:cxn>
                    <a:cxn ang="0">
                      <a:pos x="connsiteX1" y="connsiteY1"/>
                    </a:cxn>
                    <a:cxn ang="0">
                      <a:pos x="connsiteX2" y="connsiteY2"/>
                    </a:cxn>
                    <a:cxn ang="0">
                      <a:pos x="connsiteX3" y="connsiteY3"/>
                    </a:cxn>
                  </a:cxnLst>
                  <a:rect l="l" t="t" r="r" b="b"/>
                  <a:pathLst>
                    <a:path w="350520" h="708661">
                      <a:moveTo>
                        <a:pt x="58103" y="0"/>
                      </a:moveTo>
                      <a:lnTo>
                        <a:pt x="152400" y="1"/>
                      </a:lnTo>
                      <a:lnTo>
                        <a:pt x="0" y="708661"/>
                      </a:lnTo>
                      <a:lnTo>
                        <a:pt x="350520" y="632461"/>
                      </a:lnTo>
                    </a:path>
                  </a:pathLst>
                </a:custGeom>
                <a:noFill/>
                <a:ln w="44450" cap="rnd">
                  <a:solidFill>
                    <a:srgbClr val="BF0000">
                      <a:alpha val="50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2050" name="Picture 2" descr="C:\Users\Kris\Downloads\Paleo-Hebrew inscription from Mount Gerizim, tb053116635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Paleo-Hebrew inscription from Mount Gerizim with the name “Yahweh”</a:t>
            </a:r>
          </a:p>
        </p:txBody>
      </p:sp>
      <p:sp>
        <p:nvSpPr>
          <p:cNvPr id="3" name="Text Placeholder 2"/>
          <p:cNvSpPr>
            <a:spLocks noGrp="1"/>
          </p:cNvSpPr>
          <p:nvPr>
            <p:ph type="body" sz="quarter" idx="12"/>
          </p:nvPr>
        </p:nvSpPr>
        <p:spPr/>
        <p:txBody>
          <a:bodyPr/>
          <a:lstStyle/>
          <a:p>
            <a:r>
              <a:rPr lang="en-US" dirty="0"/>
              <a:t>9:3</a:t>
            </a:r>
          </a:p>
        </p:txBody>
      </p:sp>
      <p:sp>
        <p:nvSpPr>
          <p:cNvPr id="4" name="Title 3"/>
          <p:cNvSpPr>
            <a:spLocks noGrp="1"/>
          </p:cNvSpPr>
          <p:nvPr>
            <p:ph type="title"/>
          </p:nvPr>
        </p:nvSpPr>
        <p:spPr>
          <a:xfrm>
            <a:off x="0" y="0"/>
            <a:ext cx="9144000" cy="369332"/>
          </a:xfrm>
        </p:spPr>
        <p:txBody>
          <a:bodyPr/>
          <a:lstStyle/>
          <a:p>
            <a:r>
              <a:rPr lang="en-US" dirty="0"/>
              <a:t>I have put My name there forever, and My eyes and My heart will be there forever</a:t>
            </a:r>
          </a:p>
        </p:txBody>
      </p:sp>
    </p:spTree>
    <p:extLst>
      <p:ext uri="{BB962C8B-B14F-4D97-AF65-F5344CB8AC3E}">
        <p14:creationId xmlns:p14="http://schemas.microsoft.com/office/powerpoint/2010/main" val="259369733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Interior of the Iron Age fortress at Khirbet </a:t>
            </a:r>
            <a:r>
              <a:rPr lang="en-US" dirty="0" err="1"/>
              <a:t>en-Nahas</a:t>
            </a:r>
            <a:r>
              <a:rPr lang="en-US" dirty="0"/>
              <a:t> (from the north)</a:t>
            </a:r>
          </a:p>
        </p:txBody>
      </p:sp>
      <p:sp>
        <p:nvSpPr>
          <p:cNvPr id="3" name="Text Placeholder 2"/>
          <p:cNvSpPr>
            <a:spLocks noGrp="1"/>
          </p:cNvSpPr>
          <p:nvPr>
            <p:ph type="body" sz="quarter" idx="12"/>
          </p:nvPr>
        </p:nvSpPr>
        <p:spPr/>
        <p:txBody>
          <a:bodyPr/>
          <a:lstStyle/>
          <a:p>
            <a:r>
              <a:rPr lang="en-US" dirty="0"/>
              <a:t>9:18</a:t>
            </a:r>
          </a:p>
        </p:txBody>
      </p:sp>
      <p:sp>
        <p:nvSpPr>
          <p:cNvPr id="4" name="Title 3"/>
          <p:cNvSpPr>
            <a:spLocks noGrp="1"/>
          </p:cNvSpPr>
          <p:nvPr>
            <p:ph type="title"/>
          </p:nvPr>
        </p:nvSpPr>
        <p:spPr/>
        <p:txBody>
          <a:bodyPr/>
          <a:lstStyle/>
          <a:p>
            <a:r>
              <a:rPr lang="en-US" dirty="0"/>
              <a:t>And Solomon built . . . Baalath and Tamar in the wilderness, in the land of Judah</a:t>
            </a:r>
          </a:p>
        </p:txBody>
      </p:sp>
      <p:pic>
        <p:nvPicPr>
          <p:cNvPr id="7" name="Picture 6" descr="A close up of a desert area&#10;&#10;Description automatically generated">
            <a:extLst>
              <a:ext uri="{FF2B5EF4-FFF2-40B4-BE49-F238E27FC236}">
                <a16:creationId xmlns:a16="http://schemas.microsoft.com/office/drawing/2014/main" id="{F9BFFF56-D14F-4D83-AC0B-0430309D90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
            <a:ext cx="9144000" cy="6172200"/>
          </a:xfrm>
          <a:prstGeom prst="rect">
            <a:avLst/>
          </a:prstGeom>
        </p:spPr>
      </p:pic>
    </p:spTree>
    <p:extLst>
      <p:ext uri="{BB962C8B-B14F-4D97-AF65-F5344CB8AC3E}">
        <p14:creationId xmlns:p14="http://schemas.microsoft.com/office/powerpoint/2010/main" val="17068759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Khirbet en-Nahas slag remains on surface</a:t>
            </a:r>
          </a:p>
        </p:txBody>
      </p:sp>
      <p:sp>
        <p:nvSpPr>
          <p:cNvPr id="3" name="Text Placeholder 2"/>
          <p:cNvSpPr>
            <a:spLocks noGrp="1"/>
          </p:cNvSpPr>
          <p:nvPr>
            <p:ph type="body" sz="quarter" idx="12"/>
          </p:nvPr>
        </p:nvSpPr>
        <p:spPr/>
        <p:txBody>
          <a:bodyPr/>
          <a:lstStyle/>
          <a:p>
            <a:r>
              <a:rPr lang="en-US" dirty="0"/>
              <a:t>9:18</a:t>
            </a:r>
          </a:p>
        </p:txBody>
      </p:sp>
      <p:sp>
        <p:nvSpPr>
          <p:cNvPr id="4" name="Title 3"/>
          <p:cNvSpPr>
            <a:spLocks noGrp="1"/>
          </p:cNvSpPr>
          <p:nvPr>
            <p:ph type="title"/>
          </p:nvPr>
        </p:nvSpPr>
        <p:spPr/>
        <p:txBody>
          <a:bodyPr/>
          <a:lstStyle/>
          <a:p>
            <a:r>
              <a:rPr lang="en-US" dirty="0"/>
              <a:t>And Solomon built . . . Baalath and Tamar in the wilderness, in the land of Judah</a:t>
            </a:r>
          </a:p>
        </p:txBody>
      </p:sp>
      <p:pic>
        <p:nvPicPr>
          <p:cNvPr id="5" name="Picture 4" descr="Khirbet en-Nahas slag remains on surface, df0802073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9144000" cy="6080760"/>
          </a:xfrm>
          <a:prstGeom prst="rect">
            <a:avLst/>
          </a:prstGeom>
        </p:spPr>
      </p:pic>
    </p:spTree>
    <p:extLst>
      <p:ext uri="{BB962C8B-B14F-4D97-AF65-F5344CB8AC3E}">
        <p14:creationId xmlns:p14="http://schemas.microsoft.com/office/powerpoint/2010/main" val="239612449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imna Valley, tb010612884.jpg"/>
          <p:cNvPicPr>
            <a:picLocks noChangeAspect="1"/>
          </p:cNvPicPr>
          <p:nvPr/>
        </p:nvPicPr>
        <p:blipFill rotWithShape="1">
          <a:blip r:embed="rId3">
            <a:extLst>
              <a:ext uri="{28A0092B-C50C-407E-A947-70E740481C1C}">
                <a14:useLocalDpi xmlns:a14="http://schemas.microsoft.com/office/drawing/2010/main" val="0"/>
              </a:ext>
            </a:extLst>
          </a:blip>
          <a:srcRect l="928"/>
          <a:stretch/>
        </p:blipFill>
        <p:spPr>
          <a:xfrm>
            <a:off x="0" y="369332"/>
            <a:ext cx="9144000" cy="6183868"/>
          </a:xfrm>
          <a:prstGeom prst="rect">
            <a:avLst/>
          </a:prstGeom>
        </p:spPr>
      </p:pic>
      <p:sp>
        <p:nvSpPr>
          <p:cNvPr id="2" name="Text Placeholder 1"/>
          <p:cNvSpPr>
            <a:spLocks noGrp="1"/>
          </p:cNvSpPr>
          <p:nvPr>
            <p:ph type="body" sz="quarter" idx="10"/>
          </p:nvPr>
        </p:nvSpPr>
        <p:spPr/>
        <p:txBody>
          <a:bodyPr/>
          <a:lstStyle/>
          <a:p>
            <a:r>
              <a:rPr lang="en-US" dirty="0"/>
              <a:t>Mining outpost in the Timna Valley</a:t>
            </a:r>
          </a:p>
        </p:txBody>
      </p:sp>
      <p:sp>
        <p:nvSpPr>
          <p:cNvPr id="3" name="Text Placeholder 2"/>
          <p:cNvSpPr>
            <a:spLocks noGrp="1"/>
          </p:cNvSpPr>
          <p:nvPr>
            <p:ph type="body" sz="quarter" idx="12"/>
          </p:nvPr>
        </p:nvSpPr>
        <p:spPr/>
        <p:txBody>
          <a:bodyPr/>
          <a:lstStyle/>
          <a:p>
            <a:r>
              <a:rPr lang="en-US" dirty="0"/>
              <a:t>9:18</a:t>
            </a:r>
          </a:p>
        </p:txBody>
      </p:sp>
      <p:sp>
        <p:nvSpPr>
          <p:cNvPr id="4" name="Title 3"/>
          <p:cNvSpPr>
            <a:spLocks noGrp="1"/>
          </p:cNvSpPr>
          <p:nvPr>
            <p:ph type="title"/>
          </p:nvPr>
        </p:nvSpPr>
        <p:spPr/>
        <p:txBody>
          <a:bodyPr/>
          <a:lstStyle/>
          <a:p>
            <a:r>
              <a:rPr lang="en-US" dirty="0"/>
              <a:t>And Solomon built . . . Baalath and Tamar in the wilderness, in the land of Judah</a:t>
            </a:r>
          </a:p>
        </p:txBody>
      </p:sp>
    </p:spTree>
    <p:extLst>
      <p:ext uri="{BB962C8B-B14F-4D97-AF65-F5344CB8AC3E}">
        <p14:creationId xmlns:p14="http://schemas.microsoft.com/office/powerpoint/2010/main" val="366008424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Mining outpost in the Timna Valley</a:t>
            </a:r>
          </a:p>
        </p:txBody>
      </p:sp>
      <p:sp>
        <p:nvSpPr>
          <p:cNvPr id="3" name="Text Placeholder 2"/>
          <p:cNvSpPr>
            <a:spLocks noGrp="1"/>
          </p:cNvSpPr>
          <p:nvPr>
            <p:ph type="body" sz="quarter" idx="12"/>
          </p:nvPr>
        </p:nvSpPr>
        <p:spPr/>
        <p:txBody>
          <a:bodyPr/>
          <a:lstStyle/>
          <a:p>
            <a:r>
              <a:rPr lang="en-US" dirty="0"/>
              <a:t>9:18</a:t>
            </a:r>
          </a:p>
        </p:txBody>
      </p:sp>
      <p:sp>
        <p:nvSpPr>
          <p:cNvPr id="4" name="Title 3"/>
          <p:cNvSpPr>
            <a:spLocks noGrp="1"/>
          </p:cNvSpPr>
          <p:nvPr>
            <p:ph type="title"/>
          </p:nvPr>
        </p:nvSpPr>
        <p:spPr/>
        <p:txBody>
          <a:bodyPr/>
          <a:lstStyle/>
          <a:p>
            <a:r>
              <a:rPr lang="en-US" dirty="0"/>
              <a:t>And Solomon built . . . Baalath and Tamar in the wilderness, in the land of Judah</a:t>
            </a:r>
          </a:p>
        </p:txBody>
      </p:sp>
      <p:pic>
        <p:nvPicPr>
          <p:cNvPr id="6" name="Picture 5" descr="Timna Valley, tb010612884.jpg"/>
          <p:cNvPicPr>
            <a:picLocks noChangeAspect="1"/>
          </p:cNvPicPr>
          <p:nvPr/>
        </p:nvPicPr>
        <p:blipFill rotWithShape="1">
          <a:blip r:embed="rId3">
            <a:extLst>
              <a:ext uri="{28A0092B-C50C-407E-A947-70E740481C1C}">
                <a14:useLocalDpi xmlns:a14="http://schemas.microsoft.com/office/drawing/2010/main" val="0"/>
              </a:ext>
            </a:extLst>
          </a:blip>
          <a:srcRect l="928"/>
          <a:stretch/>
        </p:blipFill>
        <p:spPr>
          <a:xfrm>
            <a:off x="0" y="369332"/>
            <a:ext cx="9144000" cy="6183868"/>
          </a:xfrm>
          <a:prstGeom prst="rect">
            <a:avLst/>
          </a:prstGeom>
        </p:spPr>
      </p:pic>
      <p:sp>
        <p:nvSpPr>
          <p:cNvPr id="7" name="Oval 6"/>
          <p:cNvSpPr/>
          <p:nvPr/>
        </p:nvSpPr>
        <p:spPr>
          <a:xfrm>
            <a:off x="4267200" y="3048000"/>
            <a:ext cx="4876800" cy="914400"/>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8" name="Text Box 16"/>
          <p:cNvSpPr txBox="1">
            <a:spLocks noChangeArrowheads="1"/>
          </p:cNvSpPr>
          <p:nvPr/>
        </p:nvSpPr>
        <p:spPr bwMode="auto">
          <a:xfrm>
            <a:off x="5943600" y="2667000"/>
            <a:ext cx="2238263"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Site 34 – Slave’s Hill</a:t>
            </a:r>
          </a:p>
        </p:txBody>
      </p:sp>
    </p:spTree>
    <p:extLst>
      <p:ext uri="{BB962C8B-B14F-4D97-AF65-F5344CB8AC3E}">
        <p14:creationId xmlns:p14="http://schemas.microsoft.com/office/powerpoint/2010/main" val="53876608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eersheba tell aerial from south, tb0107035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Beersheba (aerial view from the south)</a:t>
            </a:r>
          </a:p>
        </p:txBody>
      </p:sp>
      <p:sp>
        <p:nvSpPr>
          <p:cNvPr id="3" name="Text Placeholder 2"/>
          <p:cNvSpPr>
            <a:spLocks noGrp="1"/>
          </p:cNvSpPr>
          <p:nvPr>
            <p:ph type="body" sz="quarter" idx="12"/>
          </p:nvPr>
        </p:nvSpPr>
        <p:spPr/>
        <p:txBody>
          <a:bodyPr/>
          <a:lstStyle/>
          <a:p>
            <a:r>
              <a:rPr lang="en-US" dirty="0"/>
              <a:t>9:19</a:t>
            </a:r>
          </a:p>
        </p:txBody>
      </p:sp>
      <p:sp>
        <p:nvSpPr>
          <p:cNvPr id="4" name="Title 3"/>
          <p:cNvSpPr>
            <a:spLocks noGrp="1"/>
          </p:cNvSpPr>
          <p:nvPr>
            <p:ph type="title"/>
          </p:nvPr>
        </p:nvSpPr>
        <p:spPr/>
        <p:txBody>
          <a:bodyPr/>
          <a:lstStyle/>
          <a:p>
            <a:r>
              <a:rPr lang="en-US" dirty="0"/>
              <a:t>All the storage cities of Solomon, the cities for his chariots and the cities for his horsemen</a:t>
            </a:r>
          </a:p>
        </p:txBody>
      </p:sp>
    </p:spTree>
    <p:extLst>
      <p:ext uri="{BB962C8B-B14F-4D97-AF65-F5344CB8AC3E}">
        <p14:creationId xmlns:p14="http://schemas.microsoft.com/office/powerpoint/2010/main" val="163279470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eersheba tell aerial from south, tb0107035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Beersheba (aerial view from the south)</a:t>
            </a:r>
          </a:p>
        </p:txBody>
      </p:sp>
      <p:sp>
        <p:nvSpPr>
          <p:cNvPr id="3" name="Text Placeholder 2"/>
          <p:cNvSpPr>
            <a:spLocks noGrp="1"/>
          </p:cNvSpPr>
          <p:nvPr>
            <p:ph type="body" sz="quarter" idx="12"/>
          </p:nvPr>
        </p:nvSpPr>
        <p:spPr/>
        <p:txBody>
          <a:bodyPr/>
          <a:lstStyle/>
          <a:p>
            <a:r>
              <a:rPr lang="en-US" dirty="0"/>
              <a:t>9:19</a:t>
            </a:r>
          </a:p>
        </p:txBody>
      </p:sp>
      <p:sp>
        <p:nvSpPr>
          <p:cNvPr id="4" name="Title 3"/>
          <p:cNvSpPr>
            <a:spLocks noGrp="1"/>
          </p:cNvSpPr>
          <p:nvPr>
            <p:ph type="title"/>
          </p:nvPr>
        </p:nvSpPr>
        <p:spPr/>
        <p:txBody>
          <a:bodyPr/>
          <a:lstStyle/>
          <a:p>
            <a:r>
              <a:rPr lang="en-US" dirty="0"/>
              <a:t>All the storage cities of Solomon, the cities for his chariots and the cities for his horsemen</a:t>
            </a:r>
          </a:p>
        </p:txBody>
      </p:sp>
      <p:sp>
        <p:nvSpPr>
          <p:cNvPr id="21" name="Line 5"/>
          <p:cNvSpPr>
            <a:spLocks noChangeShapeType="1"/>
          </p:cNvSpPr>
          <p:nvPr/>
        </p:nvSpPr>
        <p:spPr bwMode="auto">
          <a:xfrm flipV="1">
            <a:off x="1905000" y="3352800"/>
            <a:ext cx="914400" cy="10668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2" name="Line 6"/>
          <p:cNvSpPr>
            <a:spLocks noChangeShapeType="1"/>
          </p:cNvSpPr>
          <p:nvPr/>
        </p:nvSpPr>
        <p:spPr bwMode="auto">
          <a:xfrm>
            <a:off x="1295400" y="2590800"/>
            <a:ext cx="838200" cy="2286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3" name="Line 7"/>
          <p:cNvSpPr>
            <a:spLocks noChangeShapeType="1"/>
          </p:cNvSpPr>
          <p:nvPr/>
        </p:nvSpPr>
        <p:spPr bwMode="auto">
          <a:xfrm flipH="1">
            <a:off x="6629400" y="2590800"/>
            <a:ext cx="609600" cy="7620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4" name="Line 8"/>
          <p:cNvSpPr>
            <a:spLocks noChangeShapeType="1"/>
          </p:cNvSpPr>
          <p:nvPr/>
        </p:nvSpPr>
        <p:spPr bwMode="auto">
          <a:xfrm flipH="1" flipV="1">
            <a:off x="4114800" y="3429000"/>
            <a:ext cx="457200" cy="13716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5" name="Line 9"/>
          <p:cNvSpPr>
            <a:spLocks noChangeShapeType="1"/>
          </p:cNvSpPr>
          <p:nvPr/>
        </p:nvSpPr>
        <p:spPr bwMode="auto">
          <a:xfrm>
            <a:off x="1981200" y="1905000"/>
            <a:ext cx="533400" cy="9144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6" name="Line 10"/>
          <p:cNvSpPr>
            <a:spLocks noChangeShapeType="1"/>
          </p:cNvSpPr>
          <p:nvPr/>
        </p:nvSpPr>
        <p:spPr bwMode="auto">
          <a:xfrm>
            <a:off x="2971800" y="1295400"/>
            <a:ext cx="533400" cy="6858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7" name="Line 11"/>
          <p:cNvSpPr>
            <a:spLocks noChangeShapeType="1"/>
          </p:cNvSpPr>
          <p:nvPr/>
        </p:nvSpPr>
        <p:spPr bwMode="auto">
          <a:xfrm flipH="1">
            <a:off x="3657600" y="1752600"/>
            <a:ext cx="533400" cy="4572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8" name="Text Box 12"/>
          <p:cNvSpPr txBox="1">
            <a:spLocks noChangeArrowheads="1"/>
          </p:cNvSpPr>
          <p:nvPr/>
        </p:nvSpPr>
        <p:spPr bwMode="auto">
          <a:xfrm>
            <a:off x="3937861" y="4724400"/>
            <a:ext cx="1470787" cy="400110"/>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Storehouses</a:t>
            </a:r>
          </a:p>
        </p:txBody>
      </p:sp>
      <p:sp>
        <p:nvSpPr>
          <p:cNvPr id="29" name="Text Box 13"/>
          <p:cNvSpPr txBox="1">
            <a:spLocks noChangeArrowheads="1"/>
          </p:cNvSpPr>
          <p:nvPr/>
        </p:nvSpPr>
        <p:spPr bwMode="auto">
          <a:xfrm>
            <a:off x="818199" y="4343400"/>
            <a:ext cx="1921808" cy="707886"/>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Four-chambered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gate</a:t>
            </a:r>
          </a:p>
        </p:txBody>
      </p:sp>
      <p:sp>
        <p:nvSpPr>
          <p:cNvPr id="30" name="Text Box 14"/>
          <p:cNvSpPr txBox="1">
            <a:spLocks noChangeArrowheads="1"/>
          </p:cNvSpPr>
          <p:nvPr/>
        </p:nvSpPr>
        <p:spPr bwMode="auto">
          <a:xfrm>
            <a:off x="1859254" y="663714"/>
            <a:ext cx="1320874" cy="707886"/>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Four-room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houses</a:t>
            </a:r>
          </a:p>
        </p:txBody>
      </p:sp>
      <p:sp>
        <p:nvSpPr>
          <p:cNvPr id="31" name="Text Box 15"/>
          <p:cNvSpPr txBox="1">
            <a:spLocks noChangeArrowheads="1"/>
          </p:cNvSpPr>
          <p:nvPr/>
        </p:nvSpPr>
        <p:spPr bwMode="auto">
          <a:xfrm>
            <a:off x="228600" y="1524000"/>
            <a:ext cx="2021836" cy="400110"/>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Governor’s house</a:t>
            </a:r>
          </a:p>
        </p:txBody>
      </p:sp>
      <p:sp>
        <p:nvSpPr>
          <p:cNvPr id="32" name="Text Box 16"/>
          <p:cNvSpPr txBox="1">
            <a:spLocks noChangeArrowheads="1"/>
          </p:cNvSpPr>
          <p:nvPr/>
        </p:nvSpPr>
        <p:spPr bwMode="auto">
          <a:xfrm>
            <a:off x="-76200" y="2343090"/>
            <a:ext cx="1222964" cy="400110"/>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Ring Road</a:t>
            </a:r>
          </a:p>
        </p:txBody>
      </p:sp>
      <p:sp>
        <p:nvSpPr>
          <p:cNvPr id="33" name="Text Box 17"/>
          <p:cNvSpPr txBox="1">
            <a:spLocks noChangeArrowheads="1"/>
          </p:cNvSpPr>
          <p:nvPr/>
        </p:nvSpPr>
        <p:spPr bwMode="auto">
          <a:xfrm>
            <a:off x="7206060" y="2286000"/>
            <a:ext cx="1627818" cy="400110"/>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Water System</a:t>
            </a:r>
          </a:p>
        </p:txBody>
      </p:sp>
      <p:sp>
        <p:nvSpPr>
          <p:cNvPr id="34" name="Text Box 18"/>
          <p:cNvSpPr txBox="1">
            <a:spLocks noChangeArrowheads="1"/>
          </p:cNvSpPr>
          <p:nvPr/>
        </p:nvSpPr>
        <p:spPr bwMode="auto">
          <a:xfrm>
            <a:off x="4049746" y="1066800"/>
            <a:ext cx="1229054" cy="707886"/>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Basement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 building</a:t>
            </a:r>
          </a:p>
        </p:txBody>
      </p:sp>
    </p:spTree>
    <p:extLst>
      <p:ext uri="{BB962C8B-B14F-4D97-AF65-F5344CB8AC3E}">
        <p14:creationId xmlns:p14="http://schemas.microsoft.com/office/powerpoint/2010/main" val="360342582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Tripartite pillared buildings and storehouses at Beersheba </a:t>
            </a:r>
          </a:p>
        </p:txBody>
      </p:sp>
      <p:sp>
        <p:nvSpPr>
          <p:cNvPr id="3" name="Text Placeholder 2"/>
          <p:cNvSpPr>
            <a:spLocks noGrp="1"/>
          </p:cNvSpPr>
          <p:nvPr>
            <p:ph type="body" sz="quarter" idx="12"/>
          </p:nvPr>
        </p:nvSpPr>
        <p:spPr/>
        <p:txBody>
          <a:bodyPr/>
          <a:lstStyle/>
          <a:p>
            <a:r>
              <a:rPr lang="en-US" dirty="0"/>
              <a:t>9:19</a:t>
            </a:r>
          </a:p>
        </p:txBody>
      </p:sp>
      <p:sp>
        <p:nvSpPr>
          <p:cNvPr id="4" name="Title 3"/>
          <p:cNvSpPr>
            <a:spLocks noGrp="1"/>
          </p:cNvSpPr>
          <p:nvPr>
            <p:ph type="title"/>
          </p:nvPr>
        </p:nvSpPr>
        <p:spPr/>
        <p:txBody>
          <a:bodyPr/>
          <a:lstStyle/>
          <a:p>
            <a:r>
              <a:rPr lang="en-US" dirty="0"/>
              <a:t>All the storage cities of Solomon, the cities for his chariots and the cities for his horsemen</a:t>
            </a:r>
          </a:p>
        </p:txBody>
      </p:sp>
      <p:pic>
        <p:nvPicPr>
          <p:cNvPr id="5" name="Picture 4" descr="Beersheba tripartite pillared buildings, storehouses, tb122304351.jpg"/>
          <p:cNvPicPr>
            <a:picLocks noChangeAspect="1"/>
          </p:cNvPicPr>
          <p:nvPr/>
        </p:nvPicPr>
        <p:blipFill rotWithShape="1">
          <a:blip r:embed="rId3">
            <a:extLst>
              <a:ext uri="{28A0092B-C50C-407E-A947-70E740481C1C}">
                <a14:useLocalDpi xmlns:a14="http://schemas.microsoft.com/office/drawing/2010/main" val="0"/>
              </a:ext>
            </a:extLst>
          </a:blip>
          <a:srcRect r="1175"/>
          <a:stretch/>
        </p:blipFill>
        <p:spPr>
          <a:xfrm>
            <a:off x="4011" y="369332"/>
            <a:ext cx="9139989" cy="6150340"/>
          </a:xfrm>
          <a:prstGeom prst="rect">
            <a:avLst/>
          </a:prstGeom>
        </p:spPr>
      </p:pic>
    </p:spTree>
    <p:extLst>
      <p:ext uri="{BB962C8B-B14F-4D97-AF65-F5344CB8AC3E}">
        <p14:creationId xmlns:p14="http://schemas.microsoft.com/office/powerpoint/2010/main" val="351748596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Tripartite pillared buildings and storehouses at Beersheba </a:t>
            </a:r>
          </a:p>
        </p:txBody>
      </p:sp>
      <p:sp>
        <p:nvSpPr>
          <p:cNvPr id="3" name="Text Placeholder 2"/>
          <p:cNvSpPr>
            <a:spLocks noGrp="1"/>
          </p:cNvSpPr>
          <p:nvPr>
            <p:ph type="body" sz="quarter" idx="12"/>
          </p:nvPr>
        </p:nvSpPr>
        <p:spPr/>
        <p:txBody>
          <a:bodyPr/>
          <a:lstStyle/>
          <a:p>
            <a:r>
              <a:rPr lang="en-US" dirty="0"/>
              <a:t>9:19</a:t>
            </a:r>
          </a:p>
        </p:txBody>
      </p:sp>
      <p:sp>
        <p:nvSpPr>
          <p:cNvPr id="4" name="Title 3"/>
          <p:cNvSpPr>
            <a:spLocks noGrp="1"/>
          </p:cNvSpPr>
          <p:nvPr>
            <p:ph type="title"/>
          </p:nvPr>
        </p:nvSpPr>
        <p:spPr/>
        <p:txBody>
          <a:bodyPr/>
          <a:lstStyle/>
          <a:p>
            <a:r>
              <a:rPr lang="en-US" dirty="0"/>
              <a:t>All the storage cities of Solomon, the cities for his chariots and the cities for his horsemen</a:t>
            </a:r>
          </a:p>
        </p:txBody>
      </p:sp>
      <p:pic>
        <p:nvPicPr>
          <p:cNvPr id="6" name="Picture 5" descr="Beersheba tripartite pillared building, storehouse, tb122304352.jpg"/>
          <p:cNvPicPr>
            <a:picLocks noChangeAspect="1"/>
          </p:cNvPicPr>
          <p:nvPr/>
        </p:nvPicPr>
        <p:blipFill rotWithShape="1">
          <a:blip r:embed="rId3">
            <a:extLst>
              <a:ext uri="{28A0092B-C50C-407E-A947-70E740481C1C}">
                <a14:useLocalDpi xmlns:a14="http://schemas.microsoft.com/office/drawing/2010/main" val="0"/>
              </a:ext>
            </a:extLst>
          </a:blip>
          <a:srcRect r="1131"/>
          <a:stretch/>
        </p:blipFill>
        <p:spPr>
          <a:xfrm>
            <a:off x="-1" y="369332"/>
            <a:ext cx="9144001" cy="6150340"/>
          </a:xfrm>
          <a:prstGeom prst="rect">
            <a:avLst/>
          </a:prstGeom>
        </p:spPr>
      </p:pic>
    </p:spTree>
    <p:extLst>
      <p:ext uri="{BB962C8B-B14F-4D97-AF65-F5344CB8AC3E}">
        <p14:creationId xmlns:p14="http://schemas.microsoft.com/office/powerpoint/2010/main" val="397536263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Tripartite pillared buildings and storehouses at Beersheba </a:t>
            </a:r>
          </a:p>
        </p:txBody>
      </p:sp>
      <p:sp>
        <p:nvSpPr>
          <p:cNvPr id="3" name="Text Placeholder 2"/>
          <p:cNvSpPr>
            <a:spLocks noGrp="1"/>
          </p:cNvSpPr>
          <p:nvPr>
            <p:ph type="body" sz="quarter" idx="12"/>
          </p:nvPr>
        </p:nvSpPr>
        <p:spPr/>
        <p:txBody>
          <a:bodyPr/>
          <a:lstStyle/>
          <a:p>
            <a:r>
              <a:rPr lang="en-US" dirty="0"/>
              <a:t>9:19</a:t>
            </a:r>
          </a:p>
        </p:txBody>
      </p:sp>
      <p:sp>
        <p:nvSpPr>
          <p:cNvPr id="4" name="Title 3"/>
          <p:cNvSpPr>
            <a:spLocks noGrp="1"/>
          </p:cNvSpPr>
          <p:nvPr>
            <p:ph type="title"/>
          </p:nvPr>
        </p:nvSpPr>
        <p:spPr/>
        <p:txBody>
          <a:bodyPr/>
          <a:lstStyle/>
          <a:p>
            <a:r>
              <a:rPr lang="en-US" dirty="0"/>
              <a:t>All the storage cities of Solomon, the cities for his chariots and the cities for his horsemen</a:t>
            </a:r>
          </a:p>
        </p:txBody>
      </p:sp>
      <p:pic>
        <p:nvPicPr>
          <p:cNvPr id="5" name="Picture 4" descr="Beersheba tripartite pillared building, storehouse, tb1223043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4122"/>
            <a:ext cx="9144000" cy="6080760"/>
          </a:xfrm>
          <a:prstGeom prst="rect">
            <a:avLst/>
          </a:prstGeom>
        </p:spPr>
      </p:pic>
    </p:spTree>
    <p:extLst>
      <p:ext uri="{BB962C8B-B14F-4D97-AF65-F5344CB8AC3E}">
        <p14:creationId xmlns:p14="http://schemas.microsoft.com/office/powerpoint/2010/main" val="349384773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Lachish aerial from south2, tb q010703"/>
          <p:cNvPicPr preferRelativeResize="0">
            <a:picLocks noChangeAspect="1" noChangeArrowheads="1"/>
          </p:cNvPicPr>
          <p:nvPr>
            <p:custDataLst>
              <p:tags r:id="rId1"/>
            </p:custDataLst>
          </p:nvPr>
        </p:nvPicPr>
        <p:blipFill>
          <a:blip r:embed="rId4"/>
          <a:srcRect/>
          <a:stretch>
            <a:fillRect/>
          </a:stretch>
        </p:blipFill>
        <p:spPr bwMode="auto">
          <a:xfrm>
            <a:off x="0" y="-3175"/>
            <a:ext cx="9144000" cy="6861175"/>
          </a:xfrm>
          <a:prstGeom prst="rect">
            <a:avLst/>
          </a:prstGeom>
          <a:noFill/>
          <a:ln w="9525">
            <a:noFill/>
            <a:miter lim="800000"/>
            <a:headEnd/>
            <a:tailEnd/>
          </a:ln>
        </p:spPr>
      </p:pic>
      <p:sp>
        <p:nvSpPr>
          <p:cNvPr id="2" name="Text Placeholder 1"/>
          <p:cNvSpPr>
            <a:spLocks noGrp="1"/>
          </p:cNvSpPr>
          <p:nvPr>
            <p:ph type="body" sz="quarter" idx="10"/>
          </p:nvPr>
        </p:nvSpPr>
        <p:spPr/>
        <p:txBody>
          <a:bodyPr/>
          <a:lstStyle/>
          <a:p>
            <a:r>
              <a:rPr lang="en-US" dirty="0"/>
              <a:t>Lachish (aerial view from the south)</a:t>
            </a:r>
          </a:p>
        </p:txBody>
      </p:sp>
      <p:sp>
        <p:nvSpPr>
          <p:cNvPr id="3" name="Text Placeholder 2"/>
          <p:cNvSpPr>
            <a:spLocks noGrp="1"/>
          </p:cNvSpPr>
          <p:nvPr>
            <p:ph type="body" sz="quarter" idx="12"/>
          </p:nvPr>
        </p:nvSpPr>
        <p:spPr/>
        <p:txBody>
          <a:bodyPr/>
          <a:lstStyle/>
          <a:p>
            <a:r>
              <a:rPr lang="en-US" dirty="0"/>
              <a:t>9:19</a:t>
            </a:r>
          </a:p>
        </p:txBody>
      </p:sp>
      <p:sp>
        <p:nvSpPr>
          <p:cNvPr id="4" name="Title 3"/>
          <p:cNvSpPr>
            <a:spLocks noGrp="1"/>
          </p:cNvSpPr>
          <p:nvPr>
            <p:ph type="title"/>
          </p:nvPr>
        </p:nvSpPr>
        <p:spPr/>
        <p:txBody>
          <a:bodyPr/>
          <a:lstStyle/>
          <a:p>
            <a:r>
              <a:rPr lang="en-US" dirty="0"/>
              <a:t>All the storage cities of Solomon, the cities for his chariots and the cities for his horsemen</a:t>
            </a:r>
          </a:p>
        </p:txBody>
      </p:sp>
    </p:spTree>
    <p:extLst>
      <p:ext uri="{BB962C8B-B14F-4D97-AF65-F5344CB8AC3E}">
        <p14:creationId xmlns:p14="http://schemas.microsoft.com/office/powerpoint/2010/main" val="2890856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King David street sign in Jerusalem, df072404972-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“King David Street” sign in Jerusalem</a:t>
            </a:r>
          </a:p>
        </p:txBody>
      </p:sp>
      <p:sp>
        <p:nvSpPr>
          <p:cNvPr id="3" name="Text Placeholder 2"/>
          <p:cNvSpPr>
            <a:spLocks noGrp="1"/>
          </p:cNvSpPr>
          <p:nvPr>
            <p:ph type="body" sz="quarter" idx="12"/>
          </p:nvPr>
        </p:nvSpPr>
        <p:spPr/>
        <p:txBody>
          <a:bodyPr/>
          <a:lstStyle/>
          <a:p>
            <a:r>
              <a:rPr lang="en-US" dirty="0"/>
              <a:t>9:4</a:t>
            </a:r>
          </a:p>
        </p:txBody>
      </p:sp>
      <p:sp>
        <p:nvSpPr>
          <p:cNvPr id="4" name="Title 3"/>
          <p:cNvSpPr>
            <a:spLocks noGrp="1"/>
          </p:cNvSpPr>
          <p:nvPr>
            <p:ph type="title"/>
          </p:nvPr>
        </p:nvSpPr>
        <p:spPr/>
        <p:txBody>
          <a:bodyPr/>
          <a:lstStyle/>
          <a:p>
            <a:r>
              <a:rPr lang="en-US" dirty="0"/>
              <a:t>If you will walk before Me as David your father walked, in integrity of heart</a:t>
            </a:r>
          </a:p>
        </p:txBody>
      </p:sp>
    </p:spTree>
    <p:extLst>
      <p:ext uri="{BB962C8B-B14F-4D97-AF65-F5344CB8AC3E}">
        <p14:creationId xmlns:p14="http://schemas.microsoft.com/office/powerpoint/2010/main" val="71159023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Lachish aerial from south2, tb q010703"/>
          <p:cNvPicPr preferRelativeResize="0">
            <a:picLocks noChangeAspect="1" noChangeArrowheads="1"/>
          </p:cNvPicPr>
          <p:nvPr>
            <p:custDataLst>
              <p:tags r:id="rId1"/>
            </p:custDataLst>
          </p:nvPr>
        </p:nvPicPr>
        <p:blipFill>
          <a:blip r:embed="rId4"/>
          <a:srcRect/>
          <a:stretch>
            <a:fillRect/>
          </a:stretch>
        </p:blipFill>
        <p:spPr bwMode="auto">
          <a:xfrm>
            <a:off x="0" y="-3175"/>
            <a:ext cx="9144000" cy="6861175"/>
          </a:xfrm>
          <a:prstGeom prst="rect">
            <a:avLst/>
          </a:prstGeom>
          <a:noFill/>
          <a:ln w="9525">
            <a:noFill/>
            <a:miter lim="800000"/>
            <a:headEnd/>
            <a:tailEnd/>
          </a:ln>
        </p:spPr>
      </p:pic>
      <p:sp>
        <p:nvSpPr>
          <p:cNvPr id="2" name="Text Placeholder 1"/>
          <p:cNvSpPr>
            <a:spLocks noGrp="1"/>
          </p:cNvSpPr>
          <p:nvPr>
            <p:ph type="body" sz="quarter" idx="10"/>
          </p:nvPr>
        </p:nvSpPr>
        <p:spPr/>
        <p:txBody>
          <a:bodyPr/>
          <a:lstStyle/>
          <a:p>
            <a:r>
              <a:rPr lang="en-US" dirty="0"/>
              <a:t>Lachish (aerial view from the south)</a:t>
            </a:r>
          </a:p>
        </p:txBody>
      </p:sp>
      <p:sp>
        <p:nvSpPr>
          <p:cNvPr id="3" name="Text Placeholder 2"/>
          <p:cNvSpPr>
            <a:spLocks noGrp="1"/>
          </p:cNvSpPr>
          <p:nvPr>
            <p:ph type="body" sz="quarter" idx="12"/>
          </p:nvPr>
        </p:nvSpPr>
        <p:spPr/>
        <p:txBody>
          <a:bodyPr/>
          <a:lstStyle/>
          <a:p>
            <a:r>
              <a:rPr lang="en-US" dirty="0"/>
              <a:t>9:19</a:t>
            </a:r>
          </a:p>
        </p:txBody>
      </p:sp>
      <p:sp>
        <p:nvSpPr>
          <p:cNvPr id="4" name="Title 3"/>
          <p:cNvSpPr>
            <a:spLocks noGrp="1"/>
          </p:cNvSpPr>
          <p:nvPr>
            <p:ph type="title"/>
          </p:nvPr>
        </p:nvSpPr>
        <p:spPr/>
        <p:txBody>
          <a:bodyPr/>
          <a:lstStyle/>
          <a:p>
            <a:r>
              <a:rPr lang="en-US" dirty="0"/>
              <a:t>All the storage cities of Solomon, the cities for his chariots and the cities for his horsemen</a:t>
            </a:r>
          </a:p>
        </p:txBody>
      </p:sp>
      <p:sp>
        <p:nvSpPr>
          <p:cNvPr id="19" name="Text Box 5"/>
          <p:cNvSpPr txBox="1">
            <a:spLocks noChangeArrowheads="1"/>
          </p:cNvSpPr>
          <p:nvPr/>
        </p:nvSpPr>
        <p:spPr bwMode="auto">
          <a:xfrm>
            <a:off x="1714651" y="2879755"/>
            <a:ext cx="1790549"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Iron Age palace</a:t>
            </a:r>
          </a:p>
        </p:txBody>
      </p:sp>
      <p:sp>
        <p:nvSpPr>
          <p:cNvPr id="20" name="Text Box 6"/>
          <p:cNvSpPr txBox="1">
            <a:spLocks noChangeArrowheads="1"/>
          </p:cNvSpPr>
          <p:nvPr/>
        </p:nvSpPr>
        <p:spPr bwMode="auto">
          <a:xfrm>
            <a:off x="587357" y="3368645"/>
            <a:ext cx="1676711"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Fosse temples</a:t>
            </a:r>
          </a:p>
        </p:txBody>
      </p:sp>
      <p:sp>
        <p:nvSpPr>
          <p:cNvPr id="21" name="Text Box 7"/>
          <p:cNvSpPr txBox="1">
            <a:spLocks noChangeArrowheads="1"/>
          </p:cNvSpPr>
          <p:nvPr/>
        </p:nvSpPr>
        <p:spPr bwMode="auto">
          <a:xfrm>
            <a:off x="4700922" y="3914744"/>
            <a:ext cx="1737976"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dirty="0">
                <a:solidFill>
                  <a:srgbClr val="FFFFFF"/>
                </a:solidFill>
                <a:effectLst>
                  <a:glow rad="76200">
                    <a:srgbClr val="000000">
                      <a:alpha val="60000"/>
                    </a:srgbClr>
                  </a:glow>
                </a:effectLst>
                <a:latin typeface="Calibri" pitchFamily="34" charset="0"/>
                <a:cs typeface="Calibri" pitchFamily="34" charset="0"/>
              </a:rPr>
              <a:t>I</a:t>
            </a: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nner</a:t>
            </a: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 city gate</a:t>
            </a:r>
          </a:p>
        </p:txBody>
      </p:sp>
      <p:sp>
        <p:nvSpPr>
          <p:cNvPr id="22" name="Text Box 8"/>
          <p:cNvSpPr txBox="1">
            <a:spLocks noChangeArrowheads="1"/>
          </p:cNvSpPr>
          <p:nvPr/>
        </p:nvSpPr>
        <p:spPr bwMode="auto">
          <a:xfrm>
            <a:off x="1066800" y="5105400"/>
            <a:ext cx="1805302" cy="400110"/>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dirty="0">
                <a:solidFill>
                  <a:srgbClr val="FFFFFF"/>
                </a:solidFill>
                <a:effectLst>
                  <a:glow rad="76200">
                    <a:srgbClr val="000000">
                      <a:alpha val="60000"/>
                    </a:srgbClr>
                  </a:glow>
                </a:effectLst>
                <a:latin typeface="Calibri" pitchFamily="34" charset="0"/>
                <a:cs typeface="Calibri" pitchFamily="34" charset="0"/>
              </a:rPr>
              <a:t>A</a:t>
            </a: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pproach</a:t>
            </a: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 ramp</a:t>
            </a:r>
          </a:p>
        </p:txBody>
      </p:sp>
      <p:sp>
        <p:nvSpPr>
          <p:cNvPr id="23" name="Text Box 9"/>
          <p:cNvSpPr txBox="1">
            <a:spLocks noChangeArrowheads="1"/>
          </p:cNvSpPr>
          <p:nvPr/>
        </p:nvSpPr>
        <p:spPr bwMode="auto">
          <a:xfrm>
            <a:off x="5827498" y="4661020"/>
            <a:ext cx="2246654"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Assyrian siege ramp</a:t>
            </a:r>
          </a:p>
        </p:txBody>
      </p:sp>
      <p:sp>
        <p:nvSpPr>
          <p:cNvPr id="24" name="Line 11"/>
          <p:cNvSpPr>
            <a:spLocks noChangeShapeType="1"/>
          </p:cNvSpPr>
          <p:nvPr/>
        </p:nvSpPr>
        <p:spPr bwMode="auto">
          <a:xfrm flipH="1">
            <a:off x="4381994" y="4114799"/>
            <a:ext cx="342405" cy="41565"/>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5" name="Line 12"/>
          <p:cNvSpPr>
            <a:spLocks noChangeShapeType="1"/>
          </p:cNvSpPr>
          <p:nvPr/>
        </p:nvSpPr>
        <p:spPr bwMode="auto">
          <a:xfrm>
            <a:off x="3507777" y="3092510"/>
            <a:ext cx="629846" cy="168323"/>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6" name="Line 13"/>
          <p:cNvSpPr>
            <a:spLocks noChangeShapeType="1"/>
          </p:cNvSpPr>
          <p:nvPr/>
        </p:nvSpPr>
        <p:spPr bwMode="auto">
          <a:xfrm>
            <a:off x="1651000" y="3835212"/>
            <a:ext cx="330200" cy="279587"/>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7" name="Line 14"/>
          <p:cNvSpPr>
            <a:spLocks noChangeShapeType="1"/>
          </p:cNvSpPr>
          <p:nvPr/>
        </p:nvSpPr>
        <p:spPr bwMode="auto">
          <a:xfrm flipV="1">
            <a:off x="2819400" y="4953000"/>
            <a:ext cx="1143000" cy="3810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9" name="Line 12"/>
          <p:cNvSpPr>
            <a:spLocks noChangeShapeType="1"/>
          </p:cNvSpPr>
          <p:nvPr/>
        </p:nvSpPr>
        <p:spPr bwMode="auto">
          <a:xfrm>
            <a:off x="3505200" y="4038601"/>
            <a:ext cx="152400" cy="28364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30" name="Text Box 7"/>
          <p:cNvSpPr txBox="1">
            <a:spLocks noChangeArrowheads="1"/>
          </p:cNvSpPr>
          <p:nvPr/>
        </p:nvSpPr>
        <p:spPr bwMode="auto">
          <a:xfrm>
            <a:off x="2264068" y="3657600"/>
            <a:ext cx="1795684"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dirty="0">
                <a:solidFill>
                  <a:srgbClr val="FFFFFF"/>
                </a:solidFill>
                <a:effectLst>
                  <a:glow rad="76200">
                    <a:srgbClr val="000000">
                      <a:alpha val="60000"/>
                    </a:srgbClr>
                  </a:glow>
                </a:effectLst>
                <a:latin typeface="Calibri" pitchFamily="34" charset="0"/>
                <a:cs typeface="Calibri" pitchFamily="34" charset="0"/>
              </a:rPr>
              <a:t>O</a:t>
            </a: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uter</a:t>
            </a: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 city gate</a:t>
            </a:r>
          </a:p>
        </p:txBody>
      </p:sp>
      <p:sp>
        <p:nvSpPr>
          <p:cNvPr id="31" name="Text Box 5"/>
          <p:cNvSpPr txBox="1">
            <a:spLocks noChangeArrowheads="1"/>
          </p:cNvSpPr>
          <p:nvPr/>
        </p:nvSpPr>
        <p:spPr bwMode="auto">
          <a:xfrm>
            <a:off x="3591514" y="2030426"/>
            <a:ext cx="936475"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noProof="0" dirty="0">
                <a:solidFill>
                  <a:srgbClr val="FFFFFF"/>
                </a:solidFill>
                <a:effectLst>
                  <a:glow rad="76200">
                    <a:srgbClr val="000000">
                      <a:alpha val="60000"/>
                    </a:srgbClr>
                  </a:glow>
                </a:effectLst>
                <a:latin typeface="Calibri" pitchFamily="34" charset="0"/>
                <a:cs typeface="Calibri" pitchFamily="34" charset="0"/>
              </a:rPr>
              <a:t>S</a:t>
            </a: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tables</a:t>
            </a:r>
          </a:p>
        </p:txBody>
      </p:sp>
      <p:sp>
        <p:nvSpPr>
          <p:cNvPr id="32" name="Line 12"/>
          <p:cNvSpPr>
            <a:spLocks noChangeShapeType="1"/>
          </p:cNvSpPr>
          <p:nvPr/>
        </p:nvSpPr>
        <p:spPr bwMode="auto">
          <a:xfrm>
            <a:off x="4152900" y="2424126"/>
            <a:ext cx="114300" cy="395274"/>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33" name="Rectangle 32"/>
          <p:cNvSpPr/>
          <p:nvPr/>
        </p:nvSpPr>
        <p:spPr>
          <a:xfrm rot="20468146">
            <a:off x="4573188" y="2671803"/>
            <a:ext cx="835997" cy="740132"/>
          </a:xfrm>
          <a:custGeom>
            <a:avLst/>
            <a:gdLst>
              <a:gd name="connsiteX0" fmla="*/ 0 w 795512"/>
              <a:gd name="connsiteY0" fmla="*/ 0 h 819843"/>
              <a:gd name="connsiteX1" fmla="*/ 795512 w 795512"/>
              <a:gd name="connsiteY1" fmla="*/ 0 h 819843"/>
              <a:gd name="connsiteX2" fmla="*/ 795512 w 795512"/>
              <a:gd name="connsiteY2" fmla="*/ 819843 h 819843"/>
              <a:gd name="connsiteX3" fmla="*/ 0 w 795512"/>
              <a:gd name="connsiteY3" fmla="*/ 819843 h 819843"/>
              <a:gd name="connsiteX4" fmla="*/ 0 w 795512"/>
              <a:gd name="connsiteY4" fmla="*/ 0 h 819843"/>
              <a:gd name="connsiteX0" fmla="*/ 0 w 857179"/>
              <a:gd name="connsiteY0" fmla="*/ 0 h 830848"/>
              <a:gd name="connsiteX1" fmla="*/ 857179 w 857179"/>
              <a:gd name="connsiteY1" fmla="*/ 11005 h 830848"/>
              <a:gd name="connsiteX2" fmla="*/ 857179 w 857179"/>
              <a:gd name="connsiteY2" fmla="*/ 830848 h 830848"/>
              <a:gd name="connsiteX3" fmla="*/ 61667 w 857179"/>
              <a:gd name="connsiteY3" fmla="*/ 830848 h 830848"/>
              <a:gd name="connsiteX4" fmla="*/ 0 w 857179"/>
              <a:gd name="connsiteY4" fmla="*/ 0 h 830848"/>
              <a:gd name="connsiteX0" fmla="*/ 0 w 857179"/>
              <a:gd name="connsiteY0" fmla="*/ 0 h 830848"/>
              <a:gd name="connsiteX1" fmla="*/ 744060 w 857179"/>
              <a:gd name="connsiteY1" fmla="*/ 32748 h 830848"/>
              <a:gd name="connsiteX2" fmla="*/ 857179 w 857179"/>
              <a:gd name="connsiteY2" fmla="*/ 830848 h 830848"/>
              <a:gd name="connsiteX3" fmla="*/ 61667 w 857179"/>
              <a:gd name="connsiteY3" fmla="*/ 830848 h 830848"/>
              <a:gd name="connsiteX4" fmla="*/ 0 w 857179"/>
              <a:gd name="connsiteY4" fmla="*/ 0 h 830848"/>
              <a:gd name="connsiteX0" fmla="*/ 0 w 857179"/>
              <a:gd name="connsiteY0" fmla="*/ 0 h 830848"/>
              <a:gd name="connsiteX1" fmla="*/ 756153 w 857179"/>
              <a:gd name="connsiteY1" fmla="*/ 26815 h 830848"/>
              <a:gd name="connsiteX2" fmla="*/ 857179 w 857179"/>
              <a:gd name="connsiteY2" fmla="*/ 830848 h 830848"/>
              <a:gd name="connsiteX3" fmla="*/ 61667 w 857179"/>
              <a:gd name="connsiteY3" fmla="*/ 830848 h 830848"/>
              <a:gd name="connsiteX4" fmla="*/ 0 w 857179"/>
              <a:gd name="connsiteY4" fmla="*/ 0 h 830848"/>
              <a:gd name="connsiteX0" fmla="*/ 0 w 857179"/>
              <a:gd name="connsiteY0" fmla="*/ 0 h 830848"/>
              <a:gd name="connsiteX1" fmla="*/ 756153 w 857179"/>
              <a:gd name="connsiteY1" fmla="*/ 26815 h 830848"/>
              <a:gd name="connsiteX2" fmla="*/ 857179 w 857179"/>
              <a:gd name="connsiteY2" fmla="*/ 830848 h 830848"/>
              <a:gd name="connsiteX3" fmla="*/ 45406 w 857179"/>
              <a:gd name="connsiteY3" fmla="*/ 790063 h 830848"/>
              <a:gd name="connsiteX4" fmla="*/ 0 w 857179"/>
              <a:gd name="connsiteY4" fmla="*/ 0 h 830848"/>
              <a:gd name="connsiteX0" fmla="*/ 0 w 852046"/>
              <a:gd name="connsiteY0" fmla="*/ 0 h 845870"/>
              <a:gd name="connsiteX1" fmla="*/ 751020 w 852046"/>
              <a:gd name="connsiteY1" fmla="*/ 41837 h 845870"/>
              <a:gd name="connsiteX2" fmla="*/ 852046 w 852046"/>
              <a:gd name="connsiteY2" fmla="*/ 845870 h 845870"/>
              <a:gd name="connsiteX3" fmla="*/ 40273 w 852046"/>
              <a:gd name="connsiteY3" fmla="*/ 805085 h 845870"/>
              <a:gd name="connsiteX4" fmla="*/ 0 w 852046"/>
              <a:gd name="connsiteY4" fmla="*/ 0 h 845870"/>
              <a:gd name="connsiteX0" fmla="*/ 0 w 835997"/>
              <a:gd name="connsiteY0" fmla="*/ 0 h 843742"/>
              <a:gd name="connsiteX1" fmla="*/ 734971 w 835997"/>
              <a:gd name="connsiteY1" fmla="*/ 39709 h 843742"/>
              <a:gd name="connsiteX2" fmla="*/ 835997 w 835997"/>
              <a:gd name="connsiteY2" fmla="*/ 843742 h 843742"/>
              <a:gd name="connsiteX3" fmla="*/ 24224 w 835997"/>
              <a:gd name="connsiteY3" fmla="*/ 802957 h 843742"/>
              <a:gd name="connsiteX4" fmla="*/ 0 w 835997"/>
              <a:gd name="connsiteY4" fmla="*/ 0 h 843742"/>
              <a:gd name="connsiteX0" fmla="*/ 0 w 835997"/>
              <a:gd name="connsiteY0" fmla="*/ 0 h 843742"/>
              <a:gd name="connsiteX1" fmla="*/ 734971 w 835997"/>
              <a:gd name="connsiteY1" fmla="*/ 39709 h 843742"/>
              <a:gd name="connsiteX2" fmla="*/ 835997 w 835997"/>
              <a:gd name="connsiteY2" fmla="*/ 843742 h 843742"/>
              <a:gd name="connsiteX3" fmla="*/ 36242 w 835997"/>
              <a:gd name="connsiteY3" fmla="*/ 807064 h 843742"/>
              <a:gd name="connsiteX4" fmla="*/ 0 w 835997"/>
              <a:gd name="connsiteY4" fmla="*/ 0 h 843742"/>
              <a:gd name="connsiteX0" fmla="*/ 0 w 835997"/>
              <a:gd name="connsiteY0" fmla="*/ 0 h 843742"/>
              <a:gd name="connsiteX1" fmla="*/ 734971 w 835997"/>
              <a:gd name="connsiteY1" fmla="*/ 39709 h 843742"/>
              <a:gd name="connsiteX2" fmla="*/ 835997 w 835997"/>
              <a:gd name="connsiteY2" fmla="*/ 843742 h 843742"/>
              <a:gd name="connsiteX3" fmla="*/ 45594 w 835997"/>
              <a:gd name="connsiteY3" fmla="*/ 759071 h 843742"/>
              <a:gd name="connsiteX4" fmla="*/ 0 w 835997"/>
              <a:gd name="connsiteY4" fmla="*/ 0 h 843742"/>
              <a:gd name="connsiteX0" fmla="*/ 0 w 835997"/>
              <a:gd name="connsiteY0" fmla="*/ 0 h 843742"/>
              <a:gd name="connsiteX1" fmla="*/ 724079 w 835997"/>
              <a:gd name="connsiteY1" fmla="*/ 92841 h 843742"/>
              <a:gd name="connsiteX2" fmla="*/ 835997 w 835997"/>
              <a:gd name="connsiteY2" fmla="*/ 843742 h 843742"/>
              <a:gd name="connsiteX3" fmla="*/ 45594 w 835997"/>
              <a:gd name="connsiteY3" fmla="*/ 759071 h 843742"/>
              <a:gd name="connsiteX4" fmla="*/ 0 w 835997"/>
              <a:gd name="connsiteY4" fmla="*/ 0 h 843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997" h="843742">
                <a:moveTo>
                  <a:pt x="0" y="0"/>
                </a:moveTo>
                <a:lnTo>
                  <a:pt x="724079" y="92841"/>
                </a:lnTo>
                <a:lnTo>
                  <a:pt x="835997" y="843742"/>
                </a:lnTo>
                <a:lnTo>
                  <a:pt x="45594" y="759071"/>
                </a:lnTo>
                <a:lnTo>
                  <a:pt x="0" y="0"/>
                </a:lnTo>
                <a:close/>
              </a:path>
            </a:pathLst>
          </a:custGeom>
          <a:solidFill>
            <a:srgbClr val="FE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34" name="Text Box 5"/>
          <p:cNvSpPr txBox="1">
            <a:spLocks noChangeArrowheads="1"/>
          </p:cNvSpPr>
          <p:nvPr/>
        </p:nvSpPr>
        <p:spPr bwMode="auto">
          <a:xfrm>
            <a:off x="5887949" y="2968535"/>
            <a:ext cx="2739853"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Horse</a:t>
            </a:r>
            <a:r>
              <a:rPr kumimoji="0" lang="en-US" sz="2000" b="0" i="0" u="none" strike="noStrike" kern="0" cap="none" spc="0" normalizeH="0" noProof="0" dirty="0">
                <a:ln>
                  <a:noFill/>
                </a:ln>
                <a:solidFill>
                  <a:srgbClr val="FFFFFF"/>
                </a:solidFill>
                <a:effectLst>
                  <a:glow rad="76200">
                    <a:srgbClr val="000000">
                      <a:alpha val="60000"/>
                    </a:srgbClr>
                  </a:glow>
                </a:effectLst>
                <a:uLnTx/>
                <a:uFillTx/>
                <a:latin typeface="Calibri" pitchFamily="34" charset="0"/>
                <a:cs typeface="Calibri" pitchFamily="34" charset="0"/>
              </a:rPr>
              <a:t> training courtyard</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35" name="Text Box 5"/>
          <p:cNvSpPr txBox="1">
            <a:spLocks noChangeArrowheads="1"/>
          </p:cNvSpPr>
          <p:nvPr/>
        </p:nvSpPr>
        <p:spPr bwMode="auto">
          <a:xfrm>
            <a:off x="5944717" y="1762155"/>
            <a:ext cx="1412591"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Solar shrine</a:t>
            </a:r>
          </a:p>
        </p:txBody>
      </p:sp>
      <p:sp>
        <p:nvSpPr>
          <p:cNvPr id="36" name="Line 12"/>
          <p:cNvSpPr>
            <a:spLocks noChangeShapeType="1"/>
          </p:cNvSpPr>
          <p:nvPr/>
        </p:nvSpPr>
        <p:spPr bwMode="auto">
          <a:xfrm flipH="1">
            <a:off x="5867398" y="2181254"/>
            <a:ext cx="393701" cy="485745"/>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37" name="Line 12"/>
          <p:cNvSpPr>
            <a:spLocks noChangeShapeType="1"/>
          </p:cNvSpPr>
          <p:nvPr/>
        </p:nvSpPr>
        <p:spPr bwMode="auto">
          <a:xfrm flipH="1">
            <a:off x="5255998" y="4953000"/>
            <a:ext cx="571500" cy="1905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38" name="Text Box 7"/>
          <p:cNvSpPr txBox="1">
            <a:spLocks noChangeArrowheads="1"/>
          </p:cNvSpPr>
          <p:nvPr/>
        </p:nvSpPr>
        <p:spPr bwMode="auto">
          <a:xfrm>
            <a:off x="5611316" y="3635158"/>
            <a:ext cx="1745992"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dirty="0">
                <a:solidFill>
                  <a:srgbClr val="FFFFFF"/>
                </a:solidFill>
                <a:effectLst>
                  <a:glow rad="76200">
                    <a:srgbClr val="000000">
                      <a:alpha val="60000"/>
                    </a:srgbClr>
                  </a:glow>
                </a:effectLst>
                <a:latin typeface="Calibri" pitchFamily="34" charset="0"/>
                <a:cs typeface="Calibri" pitchFamily="34" charset="0"/>
              </a:rPr>
              <a:t>Courtyard gate</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39" name="Line 11"/>
          <p:cNvSpPr>
            <a:spLocks noChangeShapeType="1"/>
          </p:cNvSpPr>
          <p:nvPr/>
        </p:nvSpPr>
        <p:spPr bwMode="auto">
          <a:xfrm flipH="1" flipV="1">
            <a:off x="5422899" y="3527208"/>
            <a:ext cx="241299" cy="200055"/>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40" name="Line 11"/>
          <p:cNvSpPr>
            <a:spLocks noChangeShapeType="1"/>
          </p:cNvSpPr>
          <p:nvPr/>
        </p:nvSpPr>
        <p:spPr bwMode="auto">
          <a:xfrm flipH="1" flipV="1">
            <a:off x="5302248" y="3092509"/>
            <a:ext cx="565149" cy="100027"/>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37036888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E7017D7E-FD2B-4385-B00B-7DFA4FF8ED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2" name="Text Placeholder 1"/>
          <p:cNvSpPr>
            <a:spLocks noGrp="1"/>
          </p:cNvSpPr>
          <p:nvPr>
            <p:ph type="body" sz="quarter" idx="10"/>
          </p:nvPr>
        </p:nvSpPr>
        <p:spPr/>
        <p:txBody>
          <a:bodyPr/>
          <a:lstStyle/>
          <a:p>
            <a:r>
              <a:rPr lang="en-US" dirty="0"/>
              <a:t>Chariot depicted on the Lachish reliefs, circa 700 BC</a:t>
            </a:r>
          </a:p>
        </p:txBody>
      </p:sp>
      <p:sp>
        <p:nvSpPr>
          <p:cNvPr id="3" name="Text Placeholder 2"/>
          <p:cNvSpPr>
            <a:spLocks noGrp="1"/>
          </p:cNvSpPr>
          <p:nvPr>
            <p:ph type="body" sz="quarter" idx="12"/>
          </p:nvPr>
        </p:nvSpPr>
        <p:spPr/>
        <p:txBody>
          <a:bodyPr/>
          <a:lstStyle/>
          <a:p>
            <a:r>
              <a:rPr lang="en-US" dirty="0"/>
              <a:t>9:19</a:t>
            </a:r>
          </a:p>
        </p:txBody>
      </p:sp>
      <p:sp>
        <p:nvSpPr>
          <p:cNvPr id="4" name="Title 3"/>
          <p:cNvSpPr>
            <a:spLocks noGrp="1"/>
          </p:cNvSpPr>
          <p:nvPr>
            <p:ph type="title"/>
          </p:nvPr>
        </p:nvSpPr>
        <p:spPr/>
        <p:txBody>
          <a:bodyPr/>
          <a:lstStyle/>
          <a:p>
            <a:r>
              <a:rPr lang="en-US" dirty="0"/>
              <a:t>All the storage cities of Solomon, the cities for his chariots and the cities for his horsemen</a:t>
            </a:r>
          </a:p>
        </p:txBody>
      </p:sp>
    </p:spTree>
    <p:extLst>
      <p:ext uri="{BB962C8B-B14F-4D97-AF65-F5344CB8AC3E}">
        <p14:creationId xmlns:p14="http://schemas.microsoft.com/office/powerpoint/2010/main" val="369426726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egiddo aerial from east, tb121704995.jpg"/>
          <p:cNvPicPr>
            <a:picLocks noChangeAspect="1"/>
          </p:cNvPicPr>
          <p:nvPr/>
        </p:nvPicPr>
        <p:blipFill rotWithShape="1">
          <a:blip r:embed="rId3">
            <a:extLst>
              <a:ext uri="{28A0092B-C50C-407E-A947-70E740481C1C}">
                <a14:useLocalDpi xmlns:a14="http://schemas.microsoft.com/office/drawing/2010/main" val="0"/>
              </a:ext>
            </a:extLst>
          </a:blip>
          <a:srcRect r="1082"/>
          <a:stretch/>
        </p:blipFill>
        <p:spPr>
          <a:xfrm>
            <a:off x="0" y="369332"/>
            <a:ext cx="9144000" cy="6150340"/>
          </a:xfrm>
          <a:prstGeom prst="rect">
            <a:avLst/>
          </a:prstGeom>
        </p:spPr>
      </p:pic>
      <p:sp>
        <p:nvSpPr>
          <p:cNvPr id="2" name="Text Placeholder 1"/>
          <p:cNvSpPr>
            <a:spLocks noGrp="1"/>
          </p:cNvSpPr>
          <p:nvPr>
            <p:ph type="body" sz="quarter" idx="10"/>
          </p:nvPr>
        </p:nvSpPr>
        <p:spPr/>
        <p:txBody>
          <a:bodyPr/>
          <a:lstStyle/>
          <a:p>
            <a:r>
              <a:rPr lang="en-US" dirty="0"/>
              <a:t>Megiddo (aerial view from the east)</a:t>
            </a:r>
          </a:p>
        </p:txBody>
      </p:sp>
      <p:sp>
        <p:nvSpPr>
          <p:cNvPr id="3" name="Text Placeholder 2"/>
          <p:cNvSpPr>
            <a:spLocks noGrp="1"/>
          </p:cNvSpPr>
          <p:nvPr>
            <p:ph type="body" sz="quarter" idx="12"/>
          </p:nvPr>
        </p:nvSpPr>
        <p:spPr/>
        <p:txBody>
          <a:bodyPr/>
          <a:lstStyle/>
          <a:p>
            <a:r>
              <a:rPr lang="en-US" dirty="0"/>
              <a:t>9:19</a:t>
            </a:r>
          </a:p>
        </p:txBody>
      </p:sp>
      <p:sp>
        <p:nvSpPr>
          <p:cNvPr id="4" name="Title 3"/>
          <p:cNvSpPr>
            <a:spLocks noGrp="1"/>
          </p:cNvSpPr>
          <p:nvPr>
            <p:ph type="title"/>
          </p:nvPr>
        </p:nvSpPr>
        <p:spPr/>
        <p:txBody>
          <a:bodyPr/>
          <a:lstStyle/>
          <a:p>
            <a:r>
              <a:rPr lang="en-US" dirty="0"/>
              <a:t>All the storage cities of Solomon, the cities for his chariots and the cities for his horsemen</a:t>
            </a:r>
          </a:p>
        </p:txBody>
      </p:sp>
    </p:spTree>
    <p:extLst>
      <p:ext uri="{BB962C8B-B14F-4D97-AF65-F5344CB8AC3E}">
        <p14:creationId xmlns:p14="http://schemas.microsoft.com/office/powerpoint/2010/main" val="184796504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Megiddo aerial from east, tb121704995.jpg"/>
          <p:cNvPicPr>
            <a:picLocks noChangeAspect="1"/>
          </p:cNvPicPr>
          <p:nvPr/>
        </p:nvPicPr>
        <p:blipFill rotWithShape="1">
          <a:blip r:embed="rId3">
            <a:extLst>
              <a:ext uri="{28A0092B-C50C-407E-A947-70E740481C1C}">
                <a14:useLocalDpi xmlns:a14="http://schemas.microsoft.com/office/drawing/2010/main" val="0"/>
              </a:ext>
            </a:extLst>
          </a:blip>
          <a:srcRect r="1082"/>
          <a:stretch/>
        </p:blipFill>
        <p:spPr>
          <a:xfrm>
            <a:off x="0" y="369332"/>
            <a:ext cx="9144000" cy="6150340"/>
          </a:xfrm>
          <a:prstGeom prst="rect">
            <a:avLst/>
          </a:prstGeom>
        </p:spPr>
      </p:pic>
      <p:sp>
        <p:nvSpPr>
          <p:cNvPr id="2" name="Text Placeholder 1"/>
          <p:cNvSpPr>
            <a:spLocks noGrp="1"/>
          </p:cNvSpPr>
          <p:nvPr>
            <p:ph type="body" sz="quarter" idx="10"/>
          </p:nvPr>
        </p:nvSpPr>
        <p:spPr/>
        <p:txBody>
          <a:bodyPr/>
          <a:lstStyle/>
          <a:p>
            <a:r>
              <a:rPr lang="en-US" dirty="0"/>
              <a:t>Megiddo (aerial view from the east)</a:t>
            </a:r>
          </a:p>
        </p:txBody>
      </p:sp>
      <p:sp>
        <p:nvSpPr>
          <p:cNvPr id="3" name="Text Placeholder 2"/>
          <p:cNvSpPr>
            <a:spLocks noGrp="1"/>
          </p:cNvSpPr>
          <p:nvPr>
            <p:ph type="body" sz="quarter" idx="12"/>
          </p:nvPr>
        </p:nvSpPr>
        <p:spPr/>
        <p:txBody>
          <a:bodyPr/>
          <a:lstStyle/>
          <a:p>
            <a:r>
              <a:rPr lang="en-US" dirty="0"/>
              <a:t>9:19</a:t>
            </a:r>
          </a:p>
        </p:txBody>
      </p:sp>
      <p:sp>
        <p:nvSpPr>
          <p:cNvPr id="4" name="Title 3"/>
          <p:cNvSpPr>
            <a:spLocks noGrp="1"/>
          </p:cNvSpPr>
          <p:nvPr>
            <p:ph type="title"/>
          </p:nvPr>
        </p:nvSpPr>
        <p:spPr/>
        <p:txBody>
          <a:bodyPr/>
          <a:lstStyle/>
          <a:p>
            <a:r>
              <a:rPr lang="en-US" dirty="0"/>
              <a:t>All the storage cities of Solomon, the cities for his chariots and the cities for his horsemen</a:t>
            </a:r>
          </a:p>
        </p:txBody>
      </p:sp>
      <p:sp>
        <p:nvSpPr>
          <p:cNvPr id="7" name="Line 5"/>
          <p:cNvSpPr>
            <a:spLocks noChangeShapeType="1"/>
          </p:cNvSpPr>
          <p:nvPr/>
        </p:nvSpPr>
        <p:spPr bwMode="auto">
          <a:xfrm>
            <a:off x="4173537" y="1371600"/>
            <a:ext cx="101600" cy="4572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8" name="Text Box 6"/>
          <p:cNvSpPr txBox="1">
            <a:spLocks noChangeArrowheads="1"/>
          </p:cNvSpPr>
          <p:nvPr/>
        </p:nvSpPr>
        <p:spPr bwMode="auto">
          <a:xfrm>
            <a:off x="3387642" y="990600"/>
            <a:ext cx="1590500" cy="400110"/>
          </a:xfrm>
          <a:prstGeom prst="rect">
            <a:avLst/>
          </a:prstGeom>
          <a:noFill/>
          <a:ln>
            <a:noFill/>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water system</a:t>
            </a:r>
          </a:p>
        </p:txBody>
      </p:sp>
      <p:sp>
        <p:nvSpPr>
          <p:cNvPr id="9" name="Line 7"/>
          <p:cNvSpPr>
            <a:spLocks noChangeShapeType="1"/>
          </p:cNvSpPr>
          <p:nvPr/>
        </p:nvSpPr>
        <p:spPr bwMode="auto">
          <a:xfrm>
            <a:off x="6408626" y="2667000"/>
            <a:ext cx="152400" cy="4572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10" name="Text Box 8"/>
          <p:cNvSpPr txBox="1">
            <a:spLocks noChangeArrowheads="1"/>
          </p:cNvSpPr>
          <p:nvPr/>
        </p:nvSpPr>
        <p:spPr bwMode="auto">
          <a:xfrm>
            <a:off x="5867400" y="2286000"/>
            <a:ext cx="1152430" cy="400110"/>
          </a:xfrm>
          <a:prstGeom prst="rect">
            <a:avLst/>
          </a:prstGeom>
          <a:noFill/>
          <a:ln>
            <a:noFill/>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gate area</a:t>
            </a:r>
          </a:p>
        </p:txBody>
      </p:sp>
      <p:sp>
        <p:nvSpPr>
          <p:cNvPr id="11" name="Line 9"/>
          <p:cNvSpPr>
            <a:spLocks noChangeShapeType="1"/>
          </p:cNvSpPr>
          <p:nvPr/>
        </p:nvSpPr>
        <p:spPr bwMode="auto">
          <a:xfrm flipV="1">
            <a:off x="3296398" y="2371755"/>
            <a:ext cx="304800" cy="2286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12" name="Text Box 10"/>
          <p:cNvSpPr txBox="1">
            <a:spLocks noChangeArrowheads="1"/>
          </p:cNvSpPr>
          <p:nvPr/>
        </p:nvSpPr>
        <p:spPr bwMode="auto">
          <a:xfrm>
            <a:off x="1616171" y="2600355"/>
            <a:ext cx="1914691" cy="400110"/>
          </a:xfrm>
          <a:prstGeom prst="rect">
            <a:avLst/>
          </a:prstGeom>
          <a:noFill/>
          <a:ln>
            <a:noFill/>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southern stables</a:t>
            </a:r>
          </a:p>
        </p:txBody>
      </p:sp>
      <p:sp>
        <p:nvSpPr>
          <p:cNvPr id="13" name="Line 11"/>
          <p:cNvSpPr>
            <a:spLocks noChangeShapeType="1"/>
          </p:cNvSpPr>
          <p:nvPr/>
        </p:nvSpPr>
        <p:spPr bwMode="auto">
          <a:xfrm flipV="1">
            <a:off x="4191000" y="3867090"/>
            <a:ext cx="228600" cy="3810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14" name="Text Box 12"/>
          <p:cNvSpPr txBox="1">
            <a:spLocks noChangeArrowheads="1"/>
          </p:cNvSpPr>
          <p:nvPr/>
        </p:nvSpPr>
        <p:spPr bwMode="auto">
          <a:xfrm>
            <a:off x="3296398" y="4171890"/>
            <a:ext cx="1118768" cy="400110"/>
          </a:xfrm>
          <a:prstGeom prst="rect">
            <a:avLst/>
          </a:prstGeom>
          <a:noFill/>
          <a:ln>
            <a:noFill/>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grain silo</a:t>
            </a:r>
          </a:p>
        </p:txBody>
      </p:sp>
      <p:sp>
        <p:nvSpPr>
          <p:cNvPr id="15" name="Line 13"/>
          <p:cNvSpPr>
            <a:spLocks noChangeShapeType="1"/>
          </p:cNvSpPr>
          <p:nvPr/>
        </p:nvSpPr>
        <p:spPr bwMode="auto">
          <a:xfrm flipH="1" flipV="1">
            <a:off x="5683471" y="4670286"/>
            <a:ext cx="533400" cy="762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16" name="Text Box 14"/>
          <p:cNvSpPr txBox="1">
            <a:spLocks noChangeArrowheads="1"/>
          </p:cNvSpPr>
          <p:nvPr/>
        </p:nvSpPr>
        <p:spPr bwMode="auto">
          <a:xfrm>
            <a:off x="6216786" y="4572000"/>
            <a:ext cx="1468992" cy="707886"/>
          </a:xfrm>
          <a:prstGeom prst="rect">
            <a:avLst/>
          </a:prstGeom>
          <a:noFill/>
          <a:ln>
            <a:noFill/>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Early Bronze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temples</a:t>
            </a:r>
          </a:p>
        </p:txBody>
      </p:sp>
      <p:sp>
        <p:nvSpPr>
          <p:cNvPr id="17" name="Line 15"/>
          <p:cNvSpPr>
            <a:spLocks noChangeShapeType="1"/>
          </p:cNvSpPr>
          <p:nvPr/>
        </p:nvSpPr>
        <p:spPr bwMode="auto">
          <a:xfrm flipH="1">
            <a:off x="6741732" y="4038600"/>
            <a:ext cx="304800" cy="2286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18" name="Text Box 16"/>
          <p:cNvSpPr txBox="1">
            <a:spLocks noChangeArrowheads="1"/>
          </p:cNvSpPr>
          <p:nvPr/>
        </p:nvSpPr>
        <p:spPr bwMode="auto">
          <a:xfrm>
            <a:off x="6953250" y="3733800"/>
            <a:ext cx="1903470" cy="400110"/>
          </a:xfrm>
          <a:prstGeom prst="rect">
            <a:avLst/>
          </a:prstGeom>
          <a:noFill/>
          <a:ln>
            <a:noFill/>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northern stables</a:t>
            </a:r>
          </a:p>
        </p:txBody>
      </p:sp>
    </p:spTree>
    <p:extLst>
      <p:ext uri="{BB962C8B-B14F-4D97-AF65-F5344CB8AC3E}">
        <p14:creationId xmlns:p14="http://schemas.microsoft.com/office/powerpoint/2010/main" val="323471106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Megiddo southern stables (aerial view from the south)</a:t>
            </a:r>
          </a:p>
        </p:txBody>
      </p:sp>
      <p:sp>
        <p:nvSpPr>
          <p:cNvPr id="3" name="Text Placeholder 2"/>
          <p:cNvSpPr>
            <a:spLocks noGrp="1"/>
          </p:cNvSpPr>
          <p:nvPr>
            <p:ph type="body" sz="quarter" idx="12"/>
          </p:nvPr>
        </p:nvSpPr>
        <p:spPr/>
        <p:txBody>
          <a:bodyPr/>
          <a:lstStyle/>
          <a:p>
            <a:r>
              <a:rPr lang="en-US" dirty="0"/>
              <a:t>9:19</a:t>
            </a:r>
          </a:p>
        </p:txBody>
      </p:sp>
      <p:sp>
        <p:nvSpPr>
          <p:cNvPr id="4" name="Title 3"/>
          <p:cNvSpPr>
            <a:spLocks noGrp="1"/>
          </p:cNvSpPr>
          <p:nvPr>
            <p:ph type="title"/>
          </p:nvPr>
        </p:nvSpPr>
        <p:spPr/>
        <p:txBody>
          <a:bodyPr/>
          <a:lstStyle/>
          <a:p>
            <a:r>
              <a:rPr lang="en-US" dirty="0"/>
              <a:t>All the storage cities of Solomon, the cities for his chariots and the cities for his horsemen</a:t>
            </a:r>
          </a:p>
        </p:txBody>
      </p:sp>
      <p:pic>
        <p:nvPicPr>
          <p:cNvPr id="5" name="Picture 4" descr="Megiddo southern stables aerial from south, tb121704001-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080760"/>
          </a:xfrm>
          <a:prstGeom prst="rect">
            <a:avLst/>
          </a:prstGeom>
        </p:spPr>
      </p:pic>
    </p:spTree>
    <p:extLst>
      <p:ext uri="{BB962C8B-B14F-4D97-AF65-F5344CB8AC3E}">
        <p14:creationId xmlns:p14="http://schemas.microsoft.com/office/powerpoint/2010/main" val="49686378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Megiddo southern stables (aerial view from the south)</a:t>
            </a:r>
          </a:p>
        </p:txBody>
      </p:sp>
      <p:sp>
        <p:nvSpPr>
          <p:cNvPr id="3" name="Text Placeholder 2"/>
          <p:cNvSpPr>
            <a:spLocks noGrp="1"/>
          </p:cNvSpPr>
          <p:nvPr>
            <p:ph type="body" sz="quarter" idx="12"/>
          </p:nvPr>
        </p:nvSpPr>
        <p:spPr/>
        <p:txBody>
          <a:bodyPr/>
          <a:lstStyle/>
          <a:p>
            <a:r>
              <a:rPr lang="en-US" dirty="0"/>
              <a:t>9:19</a:t>
            </a:r>
          </a:p>
        </p:txBody>
      </p:sp>
      <p:sp>
        <p:nvSpPr>
          <p:cNvPr id="4" name="Title 3"/>
          <p:cNvSpPr>
            <a:spLocks noGrp="1"/>
          </p:cNvSpPr>
          <p:nvPr>
            <p:ph type="title"/>
          </p:nvPr>
        </p:nvSpPr>
        <p:spPr/>
        <p:txBody>
          <a:bodyPr/>
          <a:lstStyle/>
          <a:p>
            <a:r>
              <a:rPr lang="en-US" dirty="0"/>
              <a:t>All the storage cities of Solomon, the cities for his chariots and the cities for his horsemen</a:t>
            </a:r>
          </a:p>
        </p:txBody>
      </p:sp>
      <p:pic>
        <p:nvPicPr>
          <p:cNvPr id="5" name="Picture 4" descr="Megiddo southern stables aerial from south, tb121704001-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080760"/>
          </a:xfrm>
          <a:prstGeom prst="rect">
            <a:avLst/>
          </a:prstGeom>
        </p:spPr>
      </p:pic>
      <p:sp>
        <p:nvSpPr>
          <p:cNvPr id="7" name="Line 9"/>
          <p:cNvSpPr>
            <a:spLocks noChangeShapeType="1"/>
          </p:cNvSpPr>
          <p:nvPr/>
        </p:nvSpPr>
        <p:spPr bwMode="auto">
          <a:xfrm flipV="1">
            <a:off x="2721106" y="3810000"/>
            <a:ext cx="304800" cy="2286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8" name="Text Box 10"/>
          <p:cNvSpPr txBox="1">
            <a:spLocks noChangeArrowheads="1"/>
          </p:cNvSpPr>
          <p:nvPr/>
        </p:nvSpPr>
        <p:spPr bwMode="auto">
          <a:xfrm>
            <a:off x="1111215" y="3992880"/>
            <a:ext cx="1914691" cy="400110"/>
          </a:xfrm>
          <a:prstGeom prst="rect">
            <a:avLst/>
          </a:prstGeom>
          <a:noFill/>
          <a:ln>
            <a:noFill/>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southern stables</a:t>
            </a:r>
          </a:p>
        </p:txBody>
      </p:sp>
      <p:sp>
        <p:nvSpPr>
          <p:cNvPr id="9" name="Text Box 10"/>
          <p:cNvSpPr txBox="1">
            <a:spLocks noChangeArrowheads="1"/>
          </p:cNvSpPr>
          <p:nvPr/>
        </p:nvSpPr>
        <p:spPr bwMode="auto">
          <a:xfrm>
            <a:off x="2390093" y="1524000"/>
            <a:ext cx="2181907" cy="400110"/>
          </a:xfrm>
          <a:prstGeom prst="rect">
            <a:avLst/>
          </a:prstGeom>
          <a:noFill/>
          <a:ln>
            <a:noFill/>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Horse training area</a:t>
            </a:r>
          </a:p>
        </p:txBody>
      </p:sp>
    </p:spTree>
    <p:extLst>
      <p:ext uri="{BB962C8B-B14F-4D97-AF65-F5344CB8AC3E}">
        <p14:creationId xmlns:p14="http://schemas.microsoft.com/office/powerpoint/2010/main" val="256250357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Kris\Downloads\Megiddo aerial from north, ws1018151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4723"/>
            <a:ext cx="9144000" cy="622696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Megiddo (aerial view from the north)</a:t>
            </a:r>
          </a:p>
        </p:txBody>
      </p:sp>
      <p:sp>
        <p:nvSpPr>
          <p:cNvPr id="3" name="Text Placeholder 2"/>
          <p:cNvSpPr>
            <a:spLocks noGrp="1"/>
          </p:cNvSpPr>
          <p:nvPr>
            <p:ph type="body" sz="quarter" idx="12"/>
          </p:nvPr>
        </p:nvSpPr>
        <p:spPr/>
        <p:txBody>
          <a:bodyPr/>
          <a:lstStyle/>
          <a:p>
            <a:r>
              <a:rPr lang="en-US" dirty="0"/>
              <a:t>9:19</a:t>
            </a:r>
          </a:p>
        </p:txBody>
      </p:sp>
      <p:sp>
        <p:nvSpPr>
          <p:cNvPr id="4" name="Title 3"/>
          <p:cNvSpPr>
            <a:spLocks noGrp="1"/>
          </p:cNvSpPr>
          <p:nvPr>
            <p:ph type="title"/>
          </p:nvPr>
        </p:nvSpPr>
        <p:spPr/>
        <p:txBody>
          <a:bodyPr/>
          <a:lstStyle/>
          <a:p>
            <a:r>
              <a:rPr lang="en-US" dirty="0"/>
              <a:t>All the storage cities of Solomon, the cities for his chariots and the cities for his horsemen</a:t>
            </a:r>
          </a:p>
        </p:txBody>
      </p:sp>
    </p:spTree>
    <p:extLst>
      <p:ext uri="{BB962C8B-B14F-4D97-AF65-F5344CB8AC3E}">
        <p14:creationId xmlns:p14="http://schemas.microsoft.com/office/powerpoint/2010/main" val="221123038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Kris\Downloads\Megiddo aerial from north, ws1018151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4723"/>
            <a:ext cx="9144000" cy="622696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Megiddo (aerial view from the north)</a:t>
            </a:r>
          </a:p>
        </p:txBody>
      </p:sp>
      <p:sp>
        <p:nvSpPr>
          <p:cNvPr id="3" name="Text Placeholder 2"/>
          <p:cNvSpPr>
            <a:spLocks noGrp="1"/>
          </p:cNvSpPr>
          <p:nvPr>
            <p:ph type="body" sz="quarter" idx="12"/>
          </p:nvPr>
        </p:nvSpPr>
        <p:spPr/>
        <p:txBody>
          <a:bodyPr/>
          <a:lstStyle/>
          <a:p>
            <a:r>
              <a:rPr lang="en-US" dirty="0"/>
              <a:t>9:19</a:t>
            </a:r>
          </a:p>
        </p:txBody>
      </p:sp>
      <p:sp>
        <p:nvSpPr>
          <p:cNvPr id="4" name="Title 3"/>
          <p:cNvSpPr>
            <a:spLocks noGrp="1"/>
          </p:cNvSpPr>
          <p:nvPr>
            <p:ph type="title"/>
          </p:nvPr>
        </p:nvSpPr>
        <p:spPr/>
        <p:txBody>
          <a:bodyPr/>
          <a:lstStyle/>
          <a:p>
            <a:r>
              <a:rPr lang="en-US" dirty="0"/>
              <a:t>All the storage cities of Solomon, the cities for his chariots and the cities for his horsemen</a:t>
            </a:r>
          </a:p>
        </p:txBody>
      </p:sp>
      <p:sp>
        <p:nvSpPr>
          <p:cNvPr id="8" name="Text Box 10"/>
          <p:cNvSpPr txBox="1">
            <a:spLocks noChangeArrowheads="1"/>
          </p:cNvSpPr>
          <p:nvPr/>
        </p:nvSpPr>
        <p:spPr bwMode="auto">
          <a:xfrm>
            <a:off x="5233904" y="838140"/>
            <a:ext cx="1914691" cy="400110"/>
          </a:xfrm>
          <a:prstGeom prst="rect">
            <a:avLst/>
          </a:prstGeom>
          <a:noFill/>
          <a:ln>
            <a:noFill/>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southern stables</a:t>
            </a:r>
          </a:p>
        </p:txBody>
      </p:sp>
      <p:sp>
        <p:nvSpPr>
          <p:cNvPr id="9" name="Text Box 10"/>
          <p:cNvSpPr txBox="1">
            <a:spLocks noChangeArrowheads="1"/>
          </p:cNvSpPr>
          <p:nvPr/>
        </p:nvSpPr>
        <p:spPr bwMode="auto">
          <a:xfrm>
            <a:off x="1943100" y="2711450"/>
            <a:ext cx="2287806" cy="400110"/>
          </a:xfrm>
          <a:prstGeom prst="rect">
            <a:avLst/>
          </a:prstGeom>
          <a:noFill/>
          <a:ln>
            <a:noFill/>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Horse training areas</a:t>
            </a:r>
          </a:p>
        </p:txBody>
      </p:sp>
      <p:sp>
        <p:nvSpPr>
          <p:cNvPr id="6" name="Freeform 5"/>
          <p:cNvSpPr/>
          <p:nvPr/>
        </p:nvSpPr>
        <p:spPr>
          <a:xfrm>
            <a:off x="4730750" y="2019300"/>
            <a:ext cx="1460500" cy="1384300"/>
          </a:xfrm>
          <a:custGeom>
            <a:avLst/>
            <a:gdLst>
              <a:gd name="connsiteX0" fmla="*/ 1257300 w 1460500"/>
              <a:gd name="connsiteY0" fmla="*/ 1384300 h 1384300"/>
              <a:gd name="connsiteX1" fmla="*/ 1460500 w 1460500"/>
              <a:gd name="connsiteY1" fmla="*/ 228600 h 1384300"/>
              <a:gd name="connsiteX2" fmla="*/ 266700 w 1460500"/>
              <a:gd name="connsiteY2" fmla="*/ 0 h 1384300"/>
              <a:gd name="connsiteX3" fmla="*/ 203200 w 1460500"/>
              <a:gd name="connsiteY3" fmla="*/ 425450 h 1384300"/>
              <a:gd name="connsiteX4" fmla="*/ 107950 w 1460500"/>
              <a:gd name="connsiteY4" fmla="*/ 419100 h 1384300"/>
              <a:gd name="connsiteX5" fmla="*/ 0 w 1460500"/>
              <a:gd name="connsiteY5" fmla="*/ 1162050 h 1384300"/>
              <a:gd name="connsiteX6" fmla="*/ 1257300 w 1460500"/>
              <a:gd name="connsiteY6" fmla="*/ 1384300 h 138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500" h="1384300">
                <a:moveTo>
                  <a:pt x="1257300" y="1384300"/>
                </a:moveTo>
                <a:lnTo>
                  <a:pt x="1460500" y="228600"/>
                </a:lnTo>
                <a:lnTo>
                  <a:pt x="266700" y="0"/>
                </a:lnTo>
                <a:lnTo>
                  <a:pt x="203200" y="425450"/>
                </a:lnTo>
                <a:lnTo>
                  <a:pt x="107950" y="419100"/>
                </a:lnTo>
                <a:lnTo>
                  <a:pt x="0" y="1162050"/>
                </a:lnTo>
                <a:lnTo>
                  <a:pt x="1257300" y="1384300"/>
                </a:lnTo>
                <a:close/>
              </a:path>
            </a:pathLst>
          </a:custGeom>
          <a:solidFill>
            <a:srgbClr val="FE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346450" y="1234084"/>
            <a:ext cx="1333500" cy="1229716"/>
          </a:xfrm>
          <a:custGeom>
            <a:avLst/>
            <a:gdLst>
              <a:gd name="connsiteX0" fmla="*/ 0 w 1333500"/>
              <a:gd name="connsiteY0" fmla="*/ 1168400 h 1225550"/>
              <a:gd name="connsiteX1" fmla="*/ 1282700 w 1333500"/>
              <a:gd name="connsiteY1" fmla="*/ 1225550 h 1225550"/>
              <a:gd name="connsiteX2" fmla="*/ 1333500 w 1333500"/>
              <a:gd name="connsiteY2" fmla="*/ 158750 h 1225550"/>
              <a:gd name="connsiteX3" fmla="*/ 692150 w 1333500"/>
              <a:gd name="connsiteY3" fmla="*/ 0 h 1225550"/>
              <a:gd name="connsiteX4" fmla="*/ 101600 w 1333500"/>
              <a:gd name="connsiteY4" fmla="*/ 76200 h 1225550"/>
              <a:gd name="connsiteX5" fmla="*/ 0 w 1333500"/>
              <a:gd name="connsiteY5" fmla="*/ 1168400 h 1225550"/>
              <a:gd name="connsiteX0" fmla="*/ 0 w 1333500"/>
              <a:gd name="connsiteY0" fmla="*/ 1208836 h 1265986"/>
              <a:gd name="connsiteX1" fmla="*/ 1282700 w 1333500"/>
              <a:gd name="connsiteY1" fmla="*/ 1265986 h 1265986"/>
              <a:gd name="connsiteX2" fmla="*/ 1333500 w 1333500"/>
              <a:gd name="connsiteY2" fmla="*/ 199186 h 1265986"/>
              <a:gd name="connsiteX3" fmla="*/ 692150 w 1333500"/>
              <a:gd name="connsiteY3" fmla="*/ 40436 h 1265986"/>
              <a:gd name="connsiteX4" fmla="*/ 101600 w 1333500"/>
              <a:gd name="connsiteY4" fmla="*/ 116636 h 1265986"/>
              <a:gd name="connsiteX5" fmla="*/ 0 w 1333500"/>
              <a:gd name="connsiteY5" fmla="*/ 1208836 h 1265986"/>
              <a:gd name="connsiteX0" fmla="*/ 0 w 1333500"/>
              <a:gd name="connsiteY0" fmla="*/ 1172566 h 1229716"/>
              <a:gd name="connsiteX1" fmla="*/ 1282700 w 1333500"/>
              <a:gd name="connsiteY1" fmla="*/ 1229716 h 1229716"/>
              <a:gd name="connsiteX2" fmla="*/ 1333500 w 1333500"/>
              <a:gd name="connsiteY2" fmla="*/ 162916 h 1229716"/>
              <a:gd name="connsiteX3" fmla="*/ 692150 w 1333500"/>
              <a:gd name="connsiteY3" fmla="*/ 4166 h 1229716"/>
              <a:gd name="connsiteX4" fmla="*/ 101600 w 1333500"/>
              <a:gd name="connsiteY4" fmla="*/ 80366 h 1229716"/>
              <a:gd name="connsiteX5" fmla="*/ 0 w 1333500"/>
              <a:gd name="connsiteY5" fmla="*/ 1172566 h 1229716"/>
              <a:gd name="connsiteX0" fmla="*/ 0 w 1333500"/>
              <a:gd name="connsiteY0" fmla="*/ 1172566 h 1229716"/>
              <a:gd name="connsiteX1" fmla="*/ 1282700 w 1333500"/>
              <a:gd name="connsiteY1" fmla="*/ 1229716 h 1229716"/>
              <a:gd name="connsiteX2" fmla="*/ 1333500 w 1333500"/>
              <a:gd name="connsiteY2" fmla="*/ 162916 h 1229716"/>
              <a:gd name="connsiteX3" fmla="*/ 692150 w 1333500"/>
              <a:gd name="connsiteY3" fmla="*/ 4166 h 1229716"/>
              <a:gd name="connsiteX4" fmla="*/ 101600 w 1333500"/>
              <a:gd name="connsiteY4" fmla="*/ 80366 h 1229716"/>
              <a:gd name="connsiteX5" fmla="*/ 0 w 1333500"/>
              <a:gd name="connsiteY5" fmla="*/ 1172566 h 122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0" h="1229716">
                <a:moveTo>
                  <a:pt x="0" y="1172566"/>
                </a:moveTo>
                <a:lnTo>
                  <a:pt x="1282700" y="1229716"/>
                </a:lnTo>
                <a:lnTo>
                  <a:pt x="1333500" y="162916"/>
                </a:lnTo>
                <a:cubicBezTo>
                  <a:pt x="1077913" y="72958"/>
                  <a:pt x="897467" y="17924"/>
                  <a:pt x="692150" y="4166"/>
                </a:cubicBezTo>
                <a:cubicBezTo>
                  <a:pt x="486833" y="-9592"/>
                  <a:pt x="312208" y="9458"/>
                  <a:pt x="101600" y="80366"/>
                </a:cubicBezTo>
                <a:lnTo>
                  <a:pt x="0" y="1172566"/>
                </a:lnTo>
                <a:close/>
              </a:path>
            </a:pathLst>
          </a:custGeom>
          <a:solidFill>
            <a:srgbClr val="FE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4800600" y="1454150"/>
            <a:ext cx="1473200" cy="984250"/>
          </a:xfrm>
          <a:custGeom>
            <a:avLst/>
            <a:gdLst>
              <a:gd name="connsiteX0" fmla="*/ 146050 w 1428750"/>
              <a:gd name="connsiteY0" fmla="*/ 996950 h 996950"/>
              <a:gd name="connsiteX1" fmla="*/ 0 w 1428750"/>
              <a:gd name="connsiteY1" fmla="*/ 958850 h 996950"/>
              <a:gd name="connsiteX2" fmla="*/ 95250 w 1428750"/>
              <a:gd name="connsiteY2" fmla="*/ 406400 h 996950"/>
              <a:gd name="connsiteX3" fmla="*/ 209550 w 1428750"/>
              <a:gd name="connsiteY3" fmla="*/ 406400 h 996950"/>
              <a:gd name="connsiteX4" fmla="*/ 241300 w 1428750"/>
              <a:gd name="connsiteY4" fmla="*/ 0 h 996950"/>
              <a:gd name="connsiteX5" fmla="*/ 1428750 w 1428750"/>
              <a:gd name="connsiteY5" fmla="*/ 190500 h 996950"/>
              <a:gd name="connsiteX6" fmla="*/ 1397000 w 1428750"/>
              <a:gd name="connsiteY6" fmla="*/ 793750 h 996950"/>
              <a:gd name="connsiteX7" fmla="*/ 196850 w 1428750"/>
              <a:gd name="connsiteY7" fmla="*/ 565150 h 996950"/>
              <a:gd name="connsiteX8" fmla="*/ 146050 w 1428750"/>
              <a:gd name="connsiteY8" fmla="*/ 996950 h 996950"/>
              <a:gd name="connsiteX0" fmla="*/ 146050 w 1428750"/>
              <a:gd name="connsiteY0" fmla="*/ 996950 h 996950"/>
              <a:gd name="connsiteX1" fmla="*/ 0 w 1428750"/>
              <a:gd name="connsiteY1" fmla="*/ 958850 h 996950"/>
              <a:gd name="connsiteX2" fmla="*/ 95250 w 1428750"/>
              <a:gd name="connsiteY2" fmla="*/ 406400 h 996950"/>
              <a:gd name="connsiteX3" fmla="*/ 190500 w 1428750"/>
              <a:gd name="connsiteY3" fmla="*/ 565150 h 996950"/>
              <a:gd name="connsiteX4" fmla="*/ 241300 w 1428750"/>
              <a:gd name="connsiteY4" fmla="*/ 0 h 996950"/>
              <a:gd name="connsiteX5" fmla="*/ 1428750 w 1428750"/>
              <a:gd name="connsiteY5" fmla="*/ 190500 h 996950"/>
              <a:gd name="connsiteX6" fmla="*/ 1397000 w 1428750"/>
              <a:gd name="connsiteY6" fmla="*/ 793750 h 996950"/>
              <a:gd name="connsiteX7" fmla="*/ 196850 w 1428750"/>
              <a:gd name="connsiteY7" fmla="*/ 565150 h 996950"/>
              <a:gd name="connsiteX8" fmla="*/ 146050 w 1428750"/>
              <a:gd name="connsiteY8" fmla="*/ 996950 h 996950"/>
              <a:gd name="connsiteX0" fmla="*/ 146050 w 1428750"/>
              <a:gd name="connsiteY0" fmla="*/ 996950 h 996950"/>
              <a:gd name="connsiteX1" fmla="*/ 0 w 1428750"/>
              <a:gd name="connsiteY1" fmla="*/ 958850 h 996950"/>
              <a:gd name="connsiteX2" fmla="*/ 76200 w 1428750"/>
              <a:gd name="connsiteY2" fmla="*/ 527050 h 996950"/>
              <a:gd name="connsiteX3" fmla="*/ 190500 w 1428750"/>
              <a:gd name="connsiteY3" fmla="*/ 565150 h 996950"/>
              <a:gd name="connsiteX4" fmla="*/ 241300 w 1428750"/>
              <a:gd name="connsiteY4" fmla="*/ 0 h 996950"/>
              <a:gd name="connsiteX5" fmla="*/ 1428750 w 1428750"/>
              <a:gd name="connsiteY5" fmla="*/ 190500 h 996950"/>
              <a:gd name="connsiteX6" fmla="*/ 1397000 w 1428750"/>
              <a:gd name="connsiteY6" fmla="*/ 793750 h 996950"/>
              <a:gd name="connsiteX7" fmla="*/ 196850 w 1428750"/>
              <a:gd name="connsiteY7" fmla="*/ 565150 h 996950"/>
              <a:gd name="connsiteX8" fmla="*/ 146050 w 1428750"/>
              <a:gd name="connsiteY8" fmla="*/ 996950 h 996950"/>
              <a:gd name="connsiteX0" fmla="*/ 146050 w 1428750"/>
              <a:gd name="connsiteY0" fmla="*/ 996950 h 996950"/>
              <a:gd name="connsiteX1" fmla="*/ 0 w 1428750"/>
              <a:gd name="connsiteY1" fmla="*/ 958850 h 996950"/>
              <a:gd name="connsiteX2" fmla="*/ 76200 w 1428750"/>
              <a:gd name="connsiteY2" fmla="*/ 527050 h 996950"/>
              <a:gd name="connsiteX3" fmla="*/ 190500 w 1428750"/>
              <a:gd name="connsiteY3" fmla="*/ 565150 h 996950"/>
              <a:gd name="connsiteX4" fmla="*/ 292100 w 1428750"/>
              <a:gd name="connsiteY4" fmla="*/ 0 h 996950"/>
              <a:gd name="connsiteX5" fmla="*/ 1428750 w 1428750"/>
              <a:gd name="connsiteY5" fmla="*/ 190500 h 996950"/>
              <a:gd name="connsiteX6" fmla="*/ 1397000 w 1428750"/>
              <a:gd name="connsiteY6" fmla="*/ 793750 h 996950"/>
              <a:gd name="connsiteX7" fmla="*/ 196850 w 1428750"/>
              <a:gd name="connsiteY7" fmla="*/ 565150 h 996950"/>
              <a:gd name="connsiteX8" fmla="*/ 146050 w 1428750"/>
              <a:gd name="connsiteY8" fmla="*/ 996950 h 996950"/>
              <a:gd name="connsiteX0" fmla="*/ 146050 w 1485900"/>
              <a:gd name="connsiteY0" fmla="*/ 996950 h 996950"/>
              <a:gd name="connsiteX1" fmla="*/ 0 w 1485900"/>
              <a:gd name="connsiteY1" fmla="*/ 958850 h 996950"/>
              <a:gd name="connsiteX2" fmla="*/ 76200 w 1485900"/>
              <a:gd name="connsiteY2" fmla="*/ 527050 h 996950"/>
              <a:gd name="connsiteX3" fmla="*/ 190500 w 1485900"/>
              <a:gd name="connsiteY3" fmla="*/ 565150 h 996950"/>
              <a:gd name="connsiteX4" fmla="*/ 292100 w 1485900"/>
              <a:gd name="connsiteY4" fmla="*/ 0 h 996950"/>
              <a:gd name="connsiteX5" fmla="*/ 1485900 w 1485900"/>
              <a:gd name="connsiteY5" fmla="*/ 215900 h 996950"/>
              <a:gd name="connsiteX6" fmla="*/ 1397000 w 1485900"/>
              <a:gd name="connsiteY6" fmla="*/ 793750 h 996950"/>
              <a:gd name="connsiteX7" fmla="*/ 196850 w 1485900"/>
              <a:gd name="connsiteY7" fmla="*/ 565150 h 996950"/>
              <a:gd name="connsiteX8" fmla="*/ 146050 w 1485900"/>
              <a:gd name="connsiteY8" fmla="*/ 996950 h 996950"/>
              <a:gd name="connsiteX0" fmla="*/ 146050 w 1485900"/>
              <a:gd name="connsiteY0" fmla="*/ 996950 h 996950"/>
              <a:gd name="connsiteX1" fmla="*/ 0 w 1485900"/>
              <a:gd name="connsiteY1" fmla="*/ 958850 h 996950"/>
              <a:gd name="connsiteX2" fmla="*/ 76200 w 1485900"/>
              <a:gd name="connsiteY2" fmla="*/ 527050 h 996950"/>
              <a:gd name="connsiteX3" fmla="*/ 190500 w 1485900"/>
              <a:gd name="connsiteY3" fmla="*/ 565150 h 996950"/>
              <a:gd name="connsiteX4" fmla="*/ 292100 w 1485900"/>
              <a:gd name="connsiteY4" fmla="*/ 0 h 996950"/>
              <a:gd name="connsiteX5" fmla="*/ 1485900 w 1485900"/>
              <a:gd name="connsiteY5" fmla="*/ 215900 h 996950"/>
              <a:gd name="connsiteX6" fmla="*/ 1397000 w 1485900"/>
              <a:gd name="connsiteY6" fmla="*/ 793750 h 996950"/>
              <a:gd name="connsiteX7" fmla="*/ 206375 w 1485900"/>
              <a:gd name="connsiteY7" fmla="*/ 568325 h 996950"/>
              <a:gd name="connsiteX8" fmla="*/ 146050 w 1485900"/>
              <a:gd name="connsiteY8" fmla="*/ 996950 h 996950"/>
              <a:gd name="connsiteX0" fmla="*/ 146050 w 1485900"/>
              <a:gd name="connsiteY0" fmla="*/ 996950 h 996950"/>
              <a:gd name="connsiteX1" fmla="*/ 0 w 1485900"/>
              <a:gd name="connsiteY1" fmla="*/ 958850 h 996950"/>
              <a:gd name="connsiteX2" fmla="*/ 76200 w 1485900"/>
              <a:gd name="connsiteY2" fmla="*/ 542925 h 996950"/>
              <a:gd name="connsiteX3" fmla="*/ 190500 w 1485900"/>
              <a:gd name="connsiteY3" fmla="*/ 565150 h 996950"/>
              <a:gd name="connsiteX4" fmla="*/ 292100 w 1485900"/>
              <a:gd name="connsiteY4" fmla="*/ 0 h 996950"/>
              <a:gd name="connsiteX5" fmla="*/ 1485900 w 1485900"/>
              <a:gd name="connsiteY5" fmla="*/ 215900 h 996950"/>
              <a:gd name="connsiteX6" fmla="*/ 1397000 w 1485900"/>
              <a:gd name="connsiteY6" fmla="*/ 793750 h 996950"/>
              <a:gd name="connsiteX7" fmla="*/ 206375 w 1485900"/>
              <a:gd name="connsiteY7" fmla="*/ 568325 h 996950"/>
              <a:gd name="connsiteX8" fmla="*/ 146050 w 1485900"/>
              <a:gd name="connsiteY8" fmla="*/ 996950 h 996950"/>
              <a:gd name="connsiteX0" fmla="*/ 133350 w 1473200"/>
              <a:gd name="connsiteY0" fmla="*/ 996950 h 996950"/>
              <a:gd name="connsiteX1" fmla="*/ 0 w 1473200"/>
              <a:gd name="connsiteY1" fmla="*/ 962025 h 996950"/>
              <a:gd name="connsiteX2" fmla="*/ 63500 w 1473200"/>
              <a:gd name="connsiteY2" fmla="*/ 542925 h 996950"/>
              <a:gd name="connsiteX3" fmla="*/ 177800 w 1473200"/>
              <a:gd name="connsiteY3" fmla="*/ 565150 h 996950"/>
              <a:gd name="connsiteX4" fmla="*/ 279400 w 1473200"/>
              <a:gd name="connsiteY4" fmla="*/ 0 h 996950"/>
              <a:gd name="connsiteX5" fmla="*/ 1473200 w 1473200"/>
              <a:gd name="connsiteY5" fmla="*/ 215900 h 996950"/>
              <a:gd name="connsiteX6" fmla="*/ 1384300 w 1473200"/>
              <a:gd name="connsiteY6" fmla="*/ 793750 h 996950"/>
              <a:gd name="connsiteX7" fmla="*/ 193675 w 1473200"/>
              <a:gd name="connsiteY7" fmla="*/ 568325 h 996950"/>
              <a:gd name="connsiteX8" fmla="*/ 133350 w 1473200"/>
              <a:gd name="connsiteY8" fmla="*/ 996950 h 996950"/>
              <a:gd name="connsiteX0" fmla="*/ 139700 w 1473200"/>
              <a:gd name="connsiteY0" fmla="*/ 984250 h 984250"/>
              <a:gd name="connsiteX1" fmla="*/ 0 w 1473200"/>
              <a:gd name="connsiteY1" fmla="*/ 962025 h 984250"/>
              <a:gd name="connsiteX2" fmla="*/ 63500 w 1473200"/>
              <a:gd name="connsiteY2" fmla="*/ 542925 h 984250"/>
              <a:gd name="connsiteX3" fmla="*/ 177800 w 1473200"/>
              <a:gd name="connsiteY3" fmla="*/ 565150 h 984250"/>
              <a:gd name="connsiteX4" fmla="*/ 279400 w 1473200"/>
              <a:gd name="connsiteY4" fmla="*/ 0 h 984250"/>
              <a:gd name="connsiteX5" fmla="*/ 1473200 w 1473200"/>
              <a:gd name="connsiteY5" fmla="*/ 215900 h 984250"/>
              <a:gd name="connsiteX6" fmla="*/ 1384300 w 1473200"/>
              <a:gd name="connsiteY6" fmla="*/ 793750 h 984250"/>
              <a:gd name="connsiteX7" fmla="*/ 193675 w 1473200"/>
              <a:gd name="connsiteY7" fmla="*/ 568325 h 984250"/>
              <a:gd name="connsiteX8" fmla="*/ 139700 w 1473200"/>
              <a:gd name="connsiteY8" fmla="*/ 984250 h 98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3200" h="984250">
                <a:moveTo>
                  <a:pt x="139700" y="984250"/>
                </a:moveTo>
                <a:lnTo>
                  <a:pt x="0" y="962025"/>
                </a:lnTo>
                <a:lnTo>
                  <a:pt x="63500" y="542925"/>
                </a:lnTo>
                <a:lnTo>
                  <a:pt x="177800" y="565150"/>
                </a:lnTo>
                <a:lnTo>
                  <a:pt x="279400" y="0"/>
                </a:lnTo>
                <a:lnTo>
                  <a:pt x="1473200" y="215900"/>
                </a:lnTo>
                <a:lnTo>
                  <a:pt x="1384300" y="793750"/>
                </a:lnTo>
                <a:lnTo>
                  <a:pt x="193675" y="568325"/>
                </a:lnTo>
                <a:lnTo>
                  <a:pt x="139700" y="984250"/>
                </a:lnTo>
                <a:close/>
              </a:path>
            </a:pathLst>
          </a:custGeom>
          <a:solidFill>
            <a:srgbClr val="FE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1917700" y="4711700"/>
            <a:ext cx="993775" cy="958850"/>
          </a:xfrm>
          <a:custGeom>
            <a:avLst/>
            <a:gdLst>
              <a:gd name="connsiteX0" fmla="*/ 612775 w 993775"/>
              <a:gd name="connsiteY0" fmla="*/ 822325 h 958850"/>
              <a:gd name="connsiteX1" fmla="*/ 0 w 993775"/>
              <a:gd name="connsiteY1" fmla="*/ 514350 h 958850"/>
              <a:gd name="connsiteX2" fmla="*/ 222250 w 993775"/>
              <a:gd name="connsiteY2" fmla="*/ 0 h 958850"/>
              <a:gd name="connsiteX3" fmla="*/ 993775 w 993775"/>
              <a:gd name="connsiteY3" fmla="*/ 320675 h 958850"/>
              <a:gd name="connsiteX4" fmla="*/ 968375 w 993775"/>
              <a:gd name="connsiteY4" fmla="*/ 679450 h 958850"/>
              <a:gd name="connsiteX5" fmla="*/ 895350 w 993775"/>
              <a:gd name="connsiteY5" fmla="*/ 958850 h 958850"/>
              <a:gd name="connsiteX6" fmla="*/ 612775 w 993775"/>
              <a:gd name="connsiteY6" fmla="*/ 8223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3775" h="958850">
                <a:moveTo>
                  <a:pt x="612775" y="822325"/>
                </a:moveTo>
                <a:lnTo>
                  <a:pt x="0" y="514350"/>
                </a:lnTo>
                <a:lnTo>
                  <a:pt x="222250" y="0"/>
                </a:lnTo>
                <a:lnTo>
                  <a:pt x="993775" y="320675"/>
                </a:lnTo>
                <a:lnTo>
                  <a:pt x="968375" y="679450"/>
                </a:lnTo>
                <a:lnTo>
                  <a:pt x="895350" y="958850"/>
                </a:lnTo>
                <a:lnTo>
                  <a:pt x="612775" y="822325"/>
                </a:lnTo>
                <a:close/>
              </a:path>
            </a:pathLst>
          </a:custGeom>
          <a:solidFill>
            <a:srgbClr val="FE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ine 9"/>
          <p:cNvSpPr>
            <a:spLocks noChangeShapeType="1"/>
          </p:cNvSpPr>
          <p:nvPr/>
        </p:nvSpPr>
        <p:spPr bwMode="auto">
          <a:xfrm flipV="1">
            <a:off x="4200525" y="2911505"/>
            <a:ext cx="755650" cy="34895"/>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16" name="Line 9"/>
          <p:cNvSpPr>
            <a:spLocks noChangeShapeType="1"/>
          </p:cNvSpPr>
          <p:nvPr/>
        </p:nvSpPr>
        <p:spPr bwMode="auto">
          <a:xfrm flipV="1">
            <a:off x="2414587" y="5327649"/>
            <a:ext cx="76200" cy="501589"/>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17" name="Line 9"/>
          <p:cNvSpPr>
            <a:spLocks noChangeShapeType="1"/>
          </p:cNvSpPr>
          <p:nvPr/>
        </p:nvSpPr>
        <p:spPr bwMode="auto">
          <a:xfrm flipH="1">
            <a:off x="5747337" y="1238249"/>
            <a:ext cx="301838" cy="612775"/>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18" name="Text Box 10"/>
          <p:cNvSpPr txBox="1">
            <a:spLocks noChangeArrowheads="1"/>
          </p:cNvSpPr>
          <p:nvPr/>
        </p:nvSpPr>
        <p:spPr bwMode="auto">
          <a:xfrm>
            <a:off x="1459840" y="5829240"/>
            <a:ext cx="1909497" cy="400110"/>
          </a:xfrm>
          <a:prstGeom prst="rect">
            <a:avLst/>
          </a:prstGeom>
          <a:noFill/>
          <a:ln>
            <a:noFill/>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northern stables</a:t>
            </a:r>
          </a:p>
        </p:txBody>
      </p:sp>
      <p:sp>
        <p:nvSpPr>
          <p:cNvPr id="7" name="Line 9"/>
          <p:cNvSpPr>
            <a:spLocks noChangeShapeType="1"/>
          </p:cNvSpPr>
          <p:nvPr/>
        </p:nvSpPr>
        <p:spPr bwMode="auto">
          <a:xfrm flipV="1">
            <a:off x="3385212" y="2228850"/>
            <a:ext cx="481938" cy="4826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67509636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Southern stables at Megiddo</a:t>
            </a:r>
            <a:endParaRPr lang="en-US" dirty="0"/>
          </a:p>
        </p:txBody>
      </p:sp>
      <p:sp>
        <p:nvSpPr>
          <p:cNvPr id="3" name="Text Placeholder 2"/>
          <p:cNvSpPr>
            <a:spLocks noGrp="1"/>
          </p:cNvSpPr>
          <p:nvPr>
            <p:ph type="body" sz="quarter" idx="12"/>
          </p:nvPr>
        </p:nvSpPr>
        <p:spPr/>
        <p:txBody>
          <a:bodyPr/>
          <a:lstStyle/>
          <a:p>
            <a:r>
              <a:rPr lang="en-US" dirty="0"/>
              <a:t>9:19</a:t>
            </a:r>
          </a:p>
        </p:txBody>
      </p:sp>
      <p:sp>
        <p:nvSpPr>
          <p:cNvPr id="4" name="Title 3"/>
          <p:cNvSpPr>
            <a:spLocks noGrp="1"/>
          </p:cNvSpPr>
          <p:nvPr>
            <p:ph type="title"/>
          </p:nvPr>
        </p:nvSpPr>
        <p:spPr/>
        <p:txBody>
          <a:bodyPr/>
          <a:lstStyle/>
          <a:p>
            <a:r>
              <a:rPr lang="en-US" dirty="0"/>
              <a:t>All the storage cities of Solomon, the cities for his chariots and the cities for his horsemen</a:t>
            </a:r>
          </a:p>
        </p:txBody>
      </p:sp>
      <p:pic>
        <p:nvPicPr>
          <p:cNvPr id="6" name="Picture 5" descr="Megiddo southern stables, tb03250759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126480"/>
          </a:xfrm>
          <a:prstGeom prst="rect">
            <a:avLst/>
          </a:prstGeom>
        </p:spPr>
      </p:pic>
    </p:spTree>
    <p:extLst>
      <p:ext uri="{BB962C8B-B14F-4D97-AF65-F5344CB8AC3E}">
        <p14:creationId xmlns:p14="http://schemas.microsoft.com/office/powerpoint/2010/main" val="9320216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Southern stables with manger and tethering posts at Megiddo</a:t>
            </a:r>
            <a:endParaRPr lang="en-US" dirty="0"/>
          </a:p>
        </p:txBody>
      </p:sp>
      <p:sp>
        <p:nvSpPr>
          <p:cNvPr id="3" name="Text Placeholder 2"/>
          <p:cNvSpPr>
            <a:spLocks noGrp="1"/>
          </p:cNvSpPr>
          <p:nvPr>
            <p:ph type="body" sz="quarter" idx="12"/>
          </p:nvPr>
        </p:nvSpPr>
        <p:spPr/>
        <p:txBody>
          <a:bodyPr/>
          <a:lstStyle/>
          <a:p>
            <a:r>
              <a:rPr lang="en-US" dirty="0"/>
              <a:t>9:19</a:t>
            </a:r>
          </a:p>
        </p:txBody>
      </p:sp>
      <p:sp>
        <p:nvSpPr>
          <p:cNvPr id="4" name="Title 3"/>
          <p:cNvSpPr>
            <a:spLocks noGrp="1"/>
          </p:cNvSpPr>
          <p:nvPr>
            <p:ph type="title"/>
          </p:nvPr>
        </p:nvSpPr>
        <p:spPr/>
        <p:txBody>
          <a:bodyPr/>
          <a:lstStyle/>
          <a:p>
            <a:r>
              <a:rPr lang="en-US" dirty="0"/>
              <a:t>All the storage cities of Solomon, the cities for his chariots and the cities for his horsemen</a:t>
            </a:r>
          </a:p>
        </p:txBody>
      </p:sp>
      <p:pic>
        <p:nvPicPr>
          <p:cNvPr id="5" name="Picture 4" descr="Megiddo southern stables with manger and tethering posts, tb0530054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4122"/>
            <a:ext cx="9144000" cy="6080760"/>
          </a:xfrm>
          <a:prstGeom prst="rect">
            <a:avLst/>
          </a:prstGeom>
        </p:spPr>
      </p:pic>
    </p:spTree>
    <p:extLst>
      <p:ext uri="{BB962C8B-B14F-4D97-AF65-F5344CB8AC3E}">
        <p14:creationId xmlns:p14="http://schemas.microsoft.com/office/powerpoint/2010/main" val="872566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ox&#10;&#10;Description automatically generated">
            <a:extLst>
              <a:ext uri="{FF2B5EF4-FFF2-40B4-BE49-F238E27FC236}">
                <a16:creationId xmlns:a16="http://schemas.microsoft.com/office/drawing/2014/main" id="{02B36DC9-E559-49B3-948A-0C604E65FF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
            <a:ext cx="9144000" cy="6766560"/>
          </a:xfrm>
          <a:prstGeom prst="rect">
            <a:avLst/>
          </a:prstGeom>
        </p:spPr>
      </p:pic>
      <p:sp>
        <p:nvSpPr>
          <p:cNvPr id="2" name="Text Placeholder 1"/>
          <p:cNvSpPr>
            <a:spLocks noGrp="1"/>
          </p:cNvSpPr>
          <p:nvPr>
            <p:ph type="body" sz="quarter" idx="10"/>
          </p:nvPr>
        </p:nvSpPr>
        <p:spPr/>
        <p:txBody>
          <a:bodyPr/>
          <a:lstStyle/>
          <a:p>
            <a:r>
              <a:rPr lang="en-US" dirty="0"/>
              <a:t>Ivory furniture inlay with a Canaanite ruler on his throne, from Megiddo, 13th century BC</a:t>
            </a:r>
          </a:p>
        </p:txBody>
      </p:sp>
      <p:sp>
        <p:nvSpPr>
          <p:cNvPr id="3" name="Text Placeholder 2"/>
          <p:cNvSpPr>
            <a:spLocks noGrp="1"/>
          </p:cNvSpPr>
          <p:nvPr>
            <p:ph type="body" sz="quarter" idx="12"/>
          </p:nvPr>
        </p:nvSpPr>
        <p:spPr/>
        <p:txBody>
          <a:bodyPr/>
          <a:lstStyle/>
          <a:p>
            <a:r>
              <a:rPr lang="en-US" dirty="0"/>
              <a:t>9:5</a:t>
            </a:r>
          </a:p>
        </p:txBody>
      </p:sp>
      <p:sp>
        <p:nvSpPr>
          <p:cNvPr id="4" name="Title 3"/>
          <p:cNvSpPr>
            <a:spLocks noGrp="1"/>
          </p:cNvSpPr>
          <p:nvPr>
            <p:ph type="title"/>
          </p:nvPr>
        </p:nvSpPr>
        <p:spPr/>
        <p:txBody>
          <a:bodyPr/>
          <a:lstStyle/>
          <a:p>
            <a:r>
              <a:rPr lang="en-US" dirty="0"/>
              <a:t>Then I will establish the throne of your kingdom over Israel forever</a:t>
            </a:r>
          </a:p>
        </p:txBody>
      </p:sp>
    </p:spTree>
    <p:extLst>
      <p:ext uri="{BB962C8B-B14F-4D97-AF65-F5344CB8AC3E}">
        <p14:creationId xmlns:p14="http://schemas.microsoft.com/office/powerpoint/2010/main" val="108990623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Kris\Documents\Bolen\PCB size\British Museum-pcb\Assyria\Nimrud, horses at trough with groomsman, reign of Ashurnasirpal II, adr18051944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738"/>
            <a:ext cx="9144000" cy="673893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Horses at a trough with groomsman, from Nimrud, reign of Ashurnasirpal II, 9th century BC</a:t>
            </a:r>
          </a:p>
        </p:txBody>
      </p:sp>
      <p:sp>
        <p:nvSpPr>
          <p:cNvPr id="3" name="Text Placeholder 2"/>
          <p:cNvSpPr>
            <a:spLocks noGrp="1"/>
          </p:cNvSpPr>
          <p:nvPr>
            <p:ph type="body" sz="quarter" idx="12"/>
          </p:nvPr>
        </p:nvSpPr>
        <p:spPr/>
        <p:txBody>
          <a:bodyPr/>
          <a:lstStyle/>
          <a:p>
            <a:r>
              <a:rPr lang="en-US" dirty="0"/>
              <a:t>9:19</a:t>
            </a:r>
          </a:p>
        </p:txBody>
      </p:sp>
      <p:sp>
        <p:nvSpPr>
          <p:cNvPr id="4" name="Title 3"/>
          <p:cNvSpPr>
            <a:spLocks noGrp="1"/>
          </p:cNvSpPr>
          <p:nvPr>
            <p:ph type="title"/>
          </p:nvPr>
        </p:nvSpPr>
        <p:spPr/>
        <p:txBody>
          <a:bodyPr/>
          <a:lstStyle/>
          <a:p>
            <a:r>
              <a:rPr lang="en-US" dirty="0"/>
              <a:t>All the storage cities of Solomon, the cities for his chariots and the cities for his horsemen</a:t>
            </a:r>
          </a:p>
        </p:txBody>
      </p:sp>
    </p:spTree>
    <p:extLst>
      <p:ext uri="{BB962C8B-B14F-4D97-AF65-F5344CB8AC3E}">
        <p14:creationId xmlns:p14="http://schemas.microsoft.com/office/powerpoint/2010/main" val="135796706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cuments\Bolen\PCB size\British Museum 2019-pcb\Cyprus\Model of chariot, from Apollo sanctuary at Pera Frangissa, 750-500 BC, tb0930199374.jpg"/>
          <p:cNvPicPr>
            <a:picLocks noChangeAspect="1" noChangeArrowheads="1"/>
          </p:cNvPicPr>
          <p:nvPr/>
        </p:nvPicPr>
        <p:blipFill rotWithShape="1">
          <a:blip r:embed="rId3">
            <a:extLst>
              <a:ext uri="{28A0092B-C50C-407E-A947-70E740481C1C}">
                <a14:useLocalDpi xmlns:a14="http://schemas.microsoft.com/office/drawing/2010/main" val="0"/>
              </a:ext>
            </a:extLst>
          </a:blip>
          <a:srcRect t="1917"/>
          <a:stretch/>
        </p:blipFill>
        <p:spPr bwMode="auto">
          <a:xfrm>
            <a:off x="994450" y="0"/>
            <a:ext cx="7155101" cy="651967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Model of a chariot, from the Apollo sanctuary at </a:t>
            </a:r>
            <a:r>
              <a:rPr lang="en-US" dirty="0" err="1"/>
              <a:t>Pera</a:t>
            </a:r>
            <a:r>
              <a:rPr lang="en-US" dirty="0"/>
              <a:t> </a:t>
            </a:r>
            <a:r>
              <a:rPr lang="en-US" dirty="0" err="1"/>
              <a:t>Frangissa</a:t>
            </a:r>
            <a:r>
              <a:rPr lang="en-US" dirty="0"/>
              <a:t>, circa 750–500 BC</a:t>
            </a:r>
          </a:p>
        </p:txBody>
      </p:sp>
      <p:sp>
        <p:nvSpPr>
          <p:cNvPr id="3" name="Text Placeholder 2"/>
          <p:cNvSpPr>
            <a:spLocks noGrp="1"/>
          </p:cNvSpPr>
          <p:nvPr>
            <p:ph type="body" sz="quarter" idx="12"/>
          </p:nvPr>
        </p:nvSpPr>
        <p:spPr/>
        <p:txBody>
          <a:bodyPr/>
          <a:lstStyle/>
          <a:p>
            <a:r>
              <a:rPr lang="en-US" dirty="0"/>
              <a:t>9:19</a:t>
            </a:r>
          </a:p>
        </p:txBody>
      </p:sp>
      <p:sp>
        <p:nvSpPr>
          <p:cNvPr id="4" name="Title 3"/>
          <p:cNvSpPr>
            <a:spLocks noGrp="1"/>
          </p:cNvSpPr>
          <p:nvPr>
            <p:ph type="title"/>
          </p:nvPr>
        </p:nvSpPr>
        <p:spPr/>
        <p:txBody>
          <a:bodyPr/>
          <a:lstStyle/>
          <a:p>
            <a:r>
              <a:rPr lang="en-US" dirty="0"/>
              <a:t>All the storage cities of Solomon, the cities for his chariots and the cities for his horsemen</a:t>
            </a:r>
          </a:p>
        </p:txBody>
      </p:sp>
    </p:spTree>
    <p:extLst>
      <p:ext uri="{BB962C8B-B14F-4D97-AF65-F5344CB8AC3E}">
        <p14:creationId xmlns:p14="http://schemas.microsoft.com/office/powerpoint/2010/main" val="218435987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Relief of Tiglath-pileser III and his chariot, from the southwest palace at Nimrud, 8th century BC</a:t>
            </a:r>
          </a:p>
        </p:txBody>
      </p:sp>
      <p:sp>
        <p:nvSpPr>
          <p:cNvPr id="3" name="Text Placeholder 2"/>
          <p:cNvSpPr>
            <a:spLocks noGrp="1"/>
          </p:cNvSpPr>
          <p:nvPr>
            <p:ph type="body" sz="quarter" idx="12"/>
          </p:nvPr>
        </p:nvSpPr>
        <p:spPr/>
        <p:txBody>
          <a:bodyPr/>
          <a:lstStyle/>
          <a:p>
            <a:r>
              <a:rPr lang="en-US" dirty="0"/>
              <a:t>9:19</a:t>
            </a:r>
          </a:p>
        </p:txBody>
      </p:sp>
      <p:sp>
        <p:nvSpPr>
          <p:cNvPr id="4" name="Title 3"/>
          <p:cNvSpPr>
            <a:spLocks noGrp="1"/>
          </p:cNvSpPr>
          <p:nvPr>
            <p:ph type="title"/>
          </p:nvPr>
        </p:nvSpPr>
        <p:spPr/>
        <p:txBody>
          <a:bodyPr/>
          <a:lstStyle/>
          <a:p>
            <a:r>
              <a:rPr lang="en-US" dirty="0"/>
              <a:t>All the storage cities of Solomon, the cities for his chariots and the cities for his horsemen</a:t>
            </a:r>
          </a:p>
        </p:txBody>
      </p:sp>
      <p:pic>
        <p:nvPicPr>
          <p:cNvPr id="2050" name="Picture 2" descr="C:\Users\Kris\Documents\Bolen\PCB size\British Museum 2019-pcb\Assyria\Relief of Tiglath-pileser III and chariot, from southwest palace at Nimrud, ca 730-727 BC, tb0929197091.jpg"/>
          <p:cNvPicPr>
            <a:picLocks noChangeAspect="1" noChangeArrowheads="1"/>
          </p:cNvPicPr>
          <p:nvPr/>
        </p:nvPicPr>
        <p:blipFill rotWithShape="1">
          <a:blip r:embed="rId3">
            <a:extLst>
              <a:ext uri="{28A0092B-C50C-407E-A947-70E740481C1C}">
                <a14:useLocalDpi xmlns:a14="http://schemas.microsoft.com/office/drawing/2010/main" val="0"/>
              </a:ext>
            </a:extLst>
          </a:blip>
          <a:srcRect l="3361"/>
          <a:stretch/>
        </p:blipFill>
        <p:spPr bwMode="auto">
          <a:xfrm>
            <a:off x="0" y="369332"/>
            <a:ext cx="9144000" cy="615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21912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Kris\Documents\Bolen\PCB size\British Museum-pcb\Assyria\Nineveh, Ashurbanipal on horseback and horsemen with spare horse and arrows in wild ass hunt, adr18051947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4875"/>
            <a:ext cx="9144000" cy="504825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Ashurbanipal and his servants on horseback, from Nineveh, 7th century BC</a:t>
            </a:r>
          </a:p>
        </p:txBody>
      </p:sp>
      <p:sp>
        <p:nvSpPr>
          <p:cNvPr id="3" name="Text Placeholder 2"/>
          <p:cNvSpPr>
            <a:spLocks noGrp="1"/>
          </p:cNvSpPr>
          <p:nvPr>
            <p:ph type="body" sz="quarter" idx="12"/>
          </p:nvPr>
        </p:nvSpPr>
        <p:spPr/>
        <p:txBody>
          <a:bodyPr/>
          <a:lstStyle/>
          <a:p>
            <a:r>
              <a:rPr lang="en-US" dirty="0"/>
              <a:t>9:19</a:t>
            </a:r>
          </a:p>
        </p:txBody>
      </p:sp>
      <p:sp>
        <p:nvSpPr>
          <p:cNvPr id="4" name="Title 3"/>
          <p:cNvSpPr>
            <a:spLocks noGrp="1"/>
          </p:cNvSpPr>
          <p:nvPr>
            <p:ph type="title"/>
          </p:nvPr>
        </p:nvSpPr>
        <p:spPr/>
        <p:txBody>
          <a:bodyPr/>
          <a:lstStyle/>
          <a:p>
            <a:r>
              <a:rPr lang="en-US" dirty="0"/>
              <a:t>All the storage cities of Solomon, the cities for his chariots and the cities for his horsemen</a:t>
            </a:r>
          </a:p>
        </p:txBody>
      </p:sp>
    </p:spTree>
    <p:extLst>
      <p:ext uri="{BB962C8B-B14F-4D97-AF65-F5344CB8AC3E}">
        <p14:creationId xmlns:p14="http://schemas.microsoft.com/office/powerpoint/2010/main" val="86125401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orsemen battle scene in mountainous country, Sennacherib, Layard.jpg"/>
          <p:cNvPicPr>
            <a:picLocks noChangeAspect="1"/>
          </p:cNvPicPr>
          <p:nvPr/>
        </p:nvPicPr>
        <p:blipFill rotWithShape="1">
          <a:blip r:embed="rId3">
            <a:extLst>
              <a:ext uri="{28A0092B-C50C-407E-A947-70E740481C1C}">
                <a14:useLocalDpi xmlns:a14="http://schemas.microsoft.com/office/drawing/2010/main" val="0"/>
              </a:ext>
            </a:extLst>
          </a:blip>
          <a:srcRect b="7975"/>
          <a:stretch/>
        </p:blipFill>
        <p:spPr>
          <a:xfrm>
            <a:off x="0" y="-1"/>
            <a:ext cx="9144000" cy="6858001"/>
          </a:xfrm>
          <a:prstGeom prst="rect">
            <a:avLst/>
          </a:prstGeom>
        </p:spPr>
      </p:pic>
      <p:sp>
        <p:nvSpPr>
          <p:cNvPr id="2" name="Text Placeholder 1"/>
          <p:cNvSpPr>
            <a:spLocks noGrp="1"/>
          </p:cNvSpPr>
          <p:nvPr>
            <p:ph type="body" sz="quarter" idx="10"/>
          </p:nvPr>
        </p:nvSpPr>
        <p:spPr/>
        <p:txBody>
          <a:bodyPr/>
          <a:lstStyle/>
          <a:p>
            <a:r>
              <a:rPr lang="en-US" dirty="0"/>
              <a:t>Horsemen battle scene in mountainous country, from Sennacherib’s palace in Nineveh</a:t>
            </a:r>
          </a:p>
        </p:txBody>
      </p:sp>
      <p:sp>
        <p:nvSpPr>
          <p:cNvPr id="3" name="Text Placeholder 2"/>
          <p:cNvSpPr>
            <a:spLocks noGrp="1"/>
          </p:cNvSpPr>
          <p:nvPr>
            <p:ph type="body" sz="quarter" idx="12"/>
          </p:nvPr>
        </p:nvSpPr>
        <p:spPr/>
        <p:txBody>
          <a:bodyPr/>
          <a:lstStyle/>
          <a:p>
            <a:r>
              <a:rPr lang="en-US" dirty="0"/>
              <a:t>9:19</a:t>
            </a:r>
          </a:p>
        </p:txBody>
      </p:sp>
      <p:sp>
        <p:nvSpPr>
          <p:cNvPr id="4" name="Title 3"/>
          <p:cNvSpPr>
            <a:spLocks noGrp="1"/>
          </p:cNvSpPr>
          <p:nvPr>
            <p:ph type="title"/>
          </p:nvPr>
        </p:nvSpPr>
        <p:spPr/>
        <p:txBody>
          <a:bodyPr/>
          <a:lstStyle/>
          <a:p>
            <a:r>
              <a:rPr lang="en-US" dirty="0"/>
              <a:t>All the storage cities of Solomon, the cities for his chariots and the cities for his horsemen</a:t>
            </a:r>
          </a:p>
        </p:txBody>
      </p:sp>
    </p:spTree>
    <p:extLst>
      <p:ext uri="{BB962C8B-B14F-4D97-AF65-F5344CB8AC3E}">
        <p14:creationId xmlns:p14="http://schemas.microsoft.com/office/powerpoint/2010/main" val="163894473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Temple Mount and City of David aerial from sw closeup"/>
          <p:cNvPicPr preferRelativeResize="0">
            <a:picLocks noChangeAspect="1" noChangeArrowheads="1"/>
          </p:cNvPicPr>
          <p:nvPr>
            <p:custDataLst>
              <p:tags r:id="rId1"/>
            </p:custDataLst>
          </p:nvPr>
        </p:nvPicPr>
        <p:blipFill rotWithShape="1">
          <a:blip r:embed="rId4"/>
          <a:srcRect t="3820"/>
          <a:stretch/>
        </p:blipFill>
        <p:spPr bwMode="auto">
          <a:xfrm>
            <a:off x="0" y="228599"/>
            <a:ext cx="9134475" cy="6595275"/>
          </a:xfrm>
          <a:prstGeom prst="rect">
            <a:avLst/>
          </a:prstGeom>
          <a:noFill/>
          <a:ln w="9525">
            <a:noFill/>
            <a:miter lim="800000"/>
            <a:headEnd/>
            <a:tailEnd/>
          </a:ln>
        </p:spPr>
      </p:pic>
      <p:sp>
        <p:nvSpPr>
          <p:cNvPr id="2" name="Text Placeholder 1"/>
          <p:cNvSpPr>
            <a:spLocks noGrp="1"/>
          </p:cNvSpPr>
          <p:nvPr>
            <p:ph type="body" sz="quarter" idx="10"/>
          </p:nvPr>
        </p:nvSpPr>
        <p:spPr/>
        <p:txBody>
          <a:bodyPr/>
          <a:lstStyle/>
          <a:p>
            <a:r>
              <a:rPr lang="en-US" dirty="0"/>
              <a:t>The City of David (aerial view from the southwest)</a:t>
            </a:r>
          </a:p>
        </p:txBody>
      </p:sp>
      <p:sp>
        <p:nvSpPr>
          <p:cNvPr id="3" name="Text Placeholder 2"/>
          <p:cNvSpPr>
            <a:spLocks noGrp="1"/>
          </p:cNvSpPr>
          <p:nvPr>
            <p:ph type="body" sz="quarter" idx="12"/>
          </p:nvPr>
        </p:nvSpPr>
        <p:spPr/>
        <p:txBody>
          <a:bodyPr/>
          <a:lstStyle/>
          <a:p>
            <a:r>
              <a:rPr lang="en-US" dirty="0"/>
              <a:t>9:19</a:t>
            </a:r>
          </a:p>
        </p:txBody>
      </p:sp>
      <p:sp>
        <p:nvSpPr>
          <p:cNvPr id="4" name="Title 3"/>
          <p:cNvSpPr>
            <a:spLocks noGrp="1"/>
          </p:cNvSpPr>
          <p:nvPr>
            <p:ph type="title"/>
          </p:nvPr>
        </p:nvSpPr>
        <p:spPr/>
        <p:txBody>
          <a:bodyPr/>
          <a:lstStyle/>
          <a:p>
            <a:r>
              <a:rPr lang="en-US" dirty="0"/>
              <a:t>So he built in Jerusalem, in Lebanon, and throughout his kingdom</a:t>
            </a:r>
          </a:p>
        </p:txBody>
      </p:sp>
    </p:spTree>
    <p:extLst>
      <p:ext uri="{BB962C8B-B14F-4D97-AF65-F5344CB8AC3E}">
        <p14:creationId xmlns:p14="http://schemas.microsoft.com/office/powerpoint/2010/main" val="328133410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Lebanon Mountains between Baalbek and Rayak (from Beqa)</a:t>
            </a:r>
          </a:p>
        </p:txBody>
      </p:sp>
      <p:sp>
        <p:nvSpPr>
          <p:cNvPr id="3" name="Text Placeholder 2"/>
          <p:cNvSpPr>
            <a:spLocks noGrp="1"/>
          </p:cNvSpPr>
          <p:nvPr>
            <p:ph type="body" sz="quarter" idx="12"/>
          </p:nvPr>
        </p:nvSpPr>
        <p:spPr/>
        <p:txBody>
          <a:bodyPr/>
          <a:lstStyle/>
          <a:p>
            <a:r>
              <a:rPr lang="en-US" dirty="0"/>
              <a:t>9:19</a:t>
            </a:r>
          </a:p>
        </p:txBody>
      </p:sp>
      <p:sp>
        <p:nvSpPr>
          <p:cNvPr id="4" name="Title 3"/>
          <p:cNvSpPr>
            <a:spLocks noGrp="1"/>
          </p:cNvSpPr>
          <p:nvPr>
            <p:ph type="title"/>
          </p:nvPr>
        </p:nvSpPr>
        <p:spPr/>
        <p:txBody>
          <a:bodyPr/>
          <a:lstStyle/>
          <a:p>
            <a:r>
              <a:rPr lang="en-US" dirty="0"/>
              <a:t>So he built in Jerusalem, in Lebanon, and throughout his kingdom</a:t>
            </a:r>
          </a:p>
        </p:txBody>
      </p:sp>
      <p:pic>
        <p:nvPicPr>
          <p:cNvPr id="5" name="Picture 4" descr="Lebanon Mountains from Beqa between Baalbek and Rayak, adr090512229-001.jpg"/>
          <p:cNvPicPr>
            <a:picLocks noChangeAspect="1"/>
          </p:cNvPicPr>
          <p:nvPr/>
        </p:nvPicPr>
        <p:blipFill rotWithShape="1">
          <a:blip r:embed="rId3">
            <a:extLst>
              <a:ext uri="{28A0092B-C50C-407E-A947-70E740481C1C}">
                <a14:useLocalDpi xmlns:a14="http://schemas.microsoft.com/office/drawing/2010/main" val="0"/>
              </a:ext>
            </a:extLst>
          </a:blip>
          <a:srcRect r="1131"/>
          <a:stretch/>
        </p:blipFill>
        <p:spPr>
          <a:xfrm>
            <a:off x="-1" y="369332"/>
            <a:ext cx="9144001" cy="6150340"/>
          </a:xfrm>
          <a:prstGeom prst="rect">
            <a:avLst/>
          </a:prstGeom>
        </p:spPr>
      </p:pic>
    </p:spTree>
    <p:extLst>
      <p:ext uri="{BB962C8B-B14F-4D97-AF65-F5344CB8AC3E}">
        <p14:creationId xmlns:p14="http://schemas.microsoft.com/office/powerpoint/2010/main" val="48017612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“Joshua son of Nun Street” sign in Jerusalem</a:t>
            </a:r>
          </a:p>
        </p:txBody>
      </p:sp>
      <p:sp>
        <p:nvSpPr>
          <p:cNvPr id="3" name="Text Placeholder 2"/>
          <p:cNvSpPr>
            <a:spLocks noGrp="1"/>
          </p:cNvSpPr>
          <p:nvPr>
            <p:ph type="body" sz="quarter" idx="12"/>
          </p:nvPr>
        </p:nvSpPr>
        <p:spPr/>
        <p:txBody>
          <a:bodyPr/>
          <a:lstStyle/>
          <a:p>
            <a:r>
              <a:rPr lang="en-US" dirty="0"/>
              <a:t>9:20</a:t>
            </a:r>
          </a:p>
        </p:txBody>
      </p:sp>
      <p:sp>
        <p:nvSpPr>
          <p:cNvPr id="4" name="Title 3"/>
          <p:cNvSpPr>
            <a:spLocks noGrp="1"/>
          </p:cNvSpPr>
          <p:nvPr>
            <p:ph type="title"/>
          </p:nvPr>
        </p:nvSpPr>
        <p:spPr/>
        <p:txBody>
          <a:bodyPr/>
          <a:lstStyle/>
          <a:p>
            <a:r>
              <a:rPr lang="en-US" dirty="0"/>
              <a:t>As for all the people that were left of the Amorites, Hittites, </a:t>
            </a:r>
            <a:r>
              <a:rPr lang="en-US" dirty="0" err="1"/>
              <a:t>Perizzites</a:t>
            </a:r>
            <a:r>
              <a:rPr lang="en-US" dirty="0"/>
              <a:t>, Hivites, and Jebusites</a:t>
            </a:r>
          </a:p>
        </p:txBody>
      </p:sp>
      <p:pic>
        <p:nvPicPr>
          <p:cNvPr id="5" name="Picture 4" descr="Joshua son of Nun street sign in Jerusalem, tb0406057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080760"/>
          </a:xfrm>
          <a:prstGeom prst="rect">
            <a:avLst/>
          </a:prstGeom>
        </p:spPr>
      </p:pic>
    </p:spTree>
    <p:extLst>
      <p:ext uri="{BB962C8B-B14F-4D97-AF65-F5344CB8AC3E}">
        <p14:creationId xmlns:p14="http://schemas.microsoft.com/office/powerpoint/2010/main" val="130916702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cuments\Bolen\PCB size\British Museum-pcb\Assyria\Nineveh, workmen transport ropes and rollers on wheeled cart, reign of Sennacherib, adr1805195435.jpg"/>
          <p:cNvPicPr>
            <a:picLocks noChangeAspect="1" noChangeArrowheads="1"/>
          </p:cNvPicPr>
          <p:nvPr/>
        </p:nvPicPr>
        <p:blipFill rotWithShape="1">
          <a:blip r:embed="rId3">
            <a:extLst>
              <a:ext uri="{28A0092B-C50C-407E-A947-70E740481C1C}">
                <a14:useLocalDpi xmlns:a14="http://schemas.microsoft.com/office/drawing/2010/main" val="0"/>
              </a:ext>
            </a:extLst>
          </a:blip>
          <a:srcRect b="5526"/>
          <a:stretch/>
        </p:blipFill>
        <p:spPr bwMode="auto">
          <a:xfrm>
            <a:off x="0" y="344487"/>
            <a:ext cx="9144000" cy="651351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Workmen transport ropes and rollers on wheeled cart, from Nineveh, 7th century BC</a:t>
            </a:r>
          </a:p>
        </p:txBody>
      </p:sp>
      <p:sp>
        <p:nvSpPr>
          <p:cNvPr id="3" name="Text Placeholder 2"/>
          <p:cNvSpPr>
            <a:spLocks noGrp="1"/>
          </p:cNvSpPr>
          <p:nvPr>
            <p:ph type="body" sz="quarter" idx="12"/>
          </p:nvPr>
        </p:nvSpPr>
        <p:spPr/>
        <p:txBody>
          <a:bodyPr/>
          <a:lstStyle/>
          <a:p>
            <a:r>
              <a:rPr lang="en-US" dirty="0"/>
              <a:t>9:21</a:t>
            </a:r>
          </a:p>
        </p:txBody>
      </p:sp>
      <p:sp>
        <p:nvSpPr>
          <p:cNvPr id="4" name="Title 3"/>
          <p:cNvSpPr>
            <a:spLocks noGrp="1"/>
          </p:cNvSpPr>
          <p:nvPr>
            <p:ph type="title"/>
          </p:nvPr>
        </p:nvSpPr>
        <p:spPr/>
        <p:txBody>
          <a:bodyPr/>
          <a:lstStyle/>
          <a:p>
            <a:r>
              <a:rPr lang="en-US" dirty="0"/>
              <a:t>Their descendants that were left . . . Solomon drafted as forced labor</a:t>
            </a:r>
          </a:p>
        </p:txBody>
      </p:sp>
    </p:spTree>
    <p:extLst>
      <p:ext uri="{BB962C8B-B14F-4D97-AF65-F5344CB8AC3E}">
        <p14:creationId xmlns:p14="http://schemas.microsoft.com/office/powerpoint/2010/main" val="420626572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cuments\Bolen\04 0Adds 2012\19 Museum\Rome Museums\Vatican Museum\Gregoriano Egyptian\Workmen carrying ropes for the transportation of a colossus, from Nineveh palace of Sennacherib, 704-681 BC, tb05121764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9657" y="0"/>
            <a:ext cx="6500430" cy="651967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Workmen carrying ropes for the transportation of a colossus, from Nineveh, 7th century BC</a:t>
            </a:r>
          </a:p>
        </p:txBody>
      </p:sp>
      <p:sp>
        <p:nvSpPr>
          <p:cNvPr id="3" name="Text Placeholder 2"/>
          <p:cNvSpPr>
            <a:spLocks noGrp="1"/>
          </p:cNvSpPr>
          <p:nvPr>
            <p:ph type="body" sz="quarter" idx="12"/>
          </p:nvPr>
        </p:nvSpPr>
        <p:spPr/>
        <p:txBody>
          <a:bodyPr/>
          <a:lstStyle/>
          <a:p>
            <a:r>
              <a:rPr lang="en-US" dirty="0"/>
              <a:t>9:21</a:t>
            </a:r>
          </a:p>
        </p:txBody>
      </p:sp>
      <p:sp>
        <p:nvSpPr>
          <p:cNvPr id="4" name="Title 3"/>
          <p:cNvSpPr>
            <a:spLocks noGrp="1"/>
          </p:cNvSpPr>
          <p:nvPr>
            <p:ph type="title"/>
          </p:nvPr>
        </p:nvSpPr>
        <p:spPr/>
        <p:txBody>
          <a:bodyPr/>
          <a:lstStyle/>
          <a:p>
            <a:r>
              <a:rPr lang="en-US" dirty="0"/>
              <a:t>Their descendants that were left . . . Solomon drafted as forced labor</a:t>
            </a:r>
          </a:p>
        </p:txBody>
      </p:sp>
    </p:spTree>
    <p:extLst>
      <p:ext uri="{BB962C8B-B14F-4D97-AF65-F5344CB8AC3E}">
        <p14:creationId xmlns:p14="http://schemas.microsoft.com/office/powerpoint/2010/main" val="235326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Kris\Documents\Bolen\PCB size\Louvre-pcb\Cyprus\Statue of Zeus Ammon on throne with ram armrests, from Cyprus, mid 5th c BC, tb09281958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860" y="0"/>
            <a:ext cx="699028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Statue of Zeus Ammon on a throne with ram armrests, from Cyprus, 5th century BC</a:t>
            </a:r>
          </a:p>
        </p:txBody>
      </p:sp>
      <p:sp>
        <p:nvSpPr>
          <p:cNvPr id="3" name="Text Placeholder 2"/>
          <p:cNvSpPr>
            <a:spLocks noGrp="1"/>
          </p:cNvSpPr>
          <p:nvPr>
            <p:ph type="body" sz="quarter" idx="12"/>
          </p:nvPr>
        </p:nvSpPr>
        <p:spPr/>
        <p:txBody>
          <a:bodyPr/>
          <a:lstStyle/>
          <a:p>
            <a:r>
              <a:rPr lang="en-US" dirty="0"/>
              <a:t>9:5</a:t>
            </a:r>
          </a:p>
        </p:txBody>
      </p:sp>
      <p:sp>
        <p:nvSpPr>
          <p:cNvPr id="4" name="Title 3"/>
          <p:cNvSpPr>
            <a:spLocks noGrp="1"/>
          </p:cNvSpPr>
          <p:nvPr>
            <p:ph type="title"/>
          </p:nvPr>
        </p:nvSpPr>
        <p:spPr/>
        <p:txBody>
          <a:bodyPr/>
          <a:lstStyle/>
          <a:p>
            <a:r>
              <a:rPr lang="en-US" dirty="0"/>
              <a:t>Then I will establish the throne of your kingdom over Israel forever</a:t>
            </a:r>
          </a:p>
        </p:txBody>
      </p:sp>
    </p:spTree>
    <p:extLst>
      <p:ext uri="{BB962C8B-B14F-4D97-AF65-F5344CB8AC3E}">
        <p14:creationId xmlns:p14="http://schemas.microsoft.com/office/powerpoint/2010/main" val="384734417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Assyrians moving a winged bull on a sledge, from Sennacherib’s palace in Nineveh, circa 700 BC</a:t>
            </a:r>
          </a:p>
        </p:txBody>
      </p:sp>
      <p:sp>
        <p:nvSpPr>
          <p:cNvPr id="3" name="Text Placeholder 2"/>
          <p:cNvSpPr>
            <a:spLocks noGrp="1"/>
          </p:cNvSpPr>
          <p:nvPr>
            <p:ph type="body" sz="quarter" idx="12"/>
          </p:nvPr>
        </p:nvSpPr>
        <p:spPr/>
        <p:txBody>
          <a:bodyPr/>
          <a:lstStyle/>
          <a:p>
            <a:r>
              <a:rPr lang="en-US" dirty="0"/>
              <a:t>9:21</a:t>
            </a:r>
          </a:p>
        </p:txBody>
      </p:sp>
      <p:sp>
        <p:nvSpPr>
          <p:cNvPr id="4" name="Title 3"/>
          <p:cNvSpPr>
            <a:spLocks noGrp="1"/>
          </p:cNvSpPr>
          <p:nvPr>
            <p:ph type="title"/>
          </p:nvPr>
        </p:nvSpPr>
        <p:spPr/>
        <p:txBody>
          <a:bodyPr/>
          <a:lstStyle/>
          <a:p>
            <a:r>
              <a:rPr lang="en-US" dirty="0"/>
              <a:t>Their descendants that were left . . . Solomon drafted as forced labor</a:t>
            </a:r>
          </a:p>
        </p:txBody>
      </p:sp>
      <p:pic>
        <p:nvPicPr>
          <p:cNvPr id="6" name="Picture 5" descr="Screen Shot 2016-02-11 at 12.56.26 P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32637"/>
            <a:ext cx="9144000" cy="4300728"/>
          </a:xfrm>
          <a:prstGeom prst="rect">
            <a:avLst/>
          </a:prstGeom>
        </p:spPr>
      </p:pic>
    </p:spTree>
    <p:extLst>
      <p:ext uri="{BB962C8B-B14F-4D97-AF65-F5344CB8AC3E}">
        <p14:creationId xmlns:p14="http://schemas.microsoft.com/office/powerpoint/2010/main" val="317976381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Zincirli, Outer Citadel Gate west side, relief of horseman, 9th c BC, adr100606526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5504"/>
            <a:ext cx="5486400" cy="6832378"/>
          </a:xfrm>
          <a:prstGeom prst="rect">
            <a:avLst/>
          </a:prstGeom>
        </p:spPr>
      </p:pic>
      <p:sp>
        <p:nvSpPr>
          <p:cNvPr id="2" name="Text Placeholder 1"/>
          <p:cNvSpPr>
            <a:spLocks noGrp="1"/>
          </p:cNvSpPr>
          <p:nvPr>
            <p:ph type="body" sz="quarter" idx="10"/>
          </p:nvPr>
        </p:nvSpPr>
        <p:spPr/>
        <p:txBody>
          <a:bodyPr/>
          <a:lstStyle/>
          <a:p>
            <a:r>
              <a:rPr lang="en-US" dirty="0"/>
              <a:t>Relief of a horseman, from </a:t>
            </a:r>
            <a:r>
              <a:rPr lang="en-US" dirty="0" err="1"/>
              <a:t>Zincirli</a:t>
            </a:r>
            <a:r>
              <a:rPr lang="en-US" dirty="0"/>
              <a:t>, 9th century BC</a:t>
            </a:r>
          </a:p>
        </p:txBody>
      </p:sp>
      <p:sp>
        <p:nvSpPr>
          <p:cNvPr id="3" name="Text Placeholder 2"/>
          <p:cNvSpPr>
            <a:spLocks noGrp="1"/>
          </p:cNvSpPr>
          <p:nvPr>
            <p:ph type="body" sz="quarter" idx="12"/>
          </p:nvPr>
        </p:nvSpPr>
        <p:spPr/>
        <p:txBody>
          <a:bodyPr/>
          <a:lstStyle/>
          <a:p>
            <a:r>
              <a:rPr lang="en-US" dirty="0"/>
              <a:t>9:22</a:t>
            </a:r>
          </a:p>
        </p:txBody>
      </p:sp>
      <p:sp>
        <p:nvSpPr>
          <p:cNvPr id="4" name="Title 3"/>
          <p:cNvSpPr>
            <a:spLocks noGrp="1"/>
          </p:cNvSpPr>
          <p:nvPr>
            <p:ph type="title"/>
          </p:nvPr>
        </p:nvSpPr>
        <p:spPr/>
        <p:txBody>
          <a:bodyPr/>
          <a:lstStyle/>
          <a:p>
            <a:r>
              <a:rPr lang="en-US" dirty="0"/>
              <a:t>But the Israelites were soldiers, officials, commanders, captains, chariot captains, and horsemen </a:t>
            </a:r>
          </a:p>
        </p:txBody>
      </p:sp>
    </p:spTree>
    <p:extLst>
      <p:ext uri="{BB962C8B-B14F-4D97-AF65-F5344CB8AC3E}">
        <p14:creationId xmlns:p14="http://schemas.microsoft.com/office/powerpoint/2010/main" val="335128658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cuments\Bolen\PCB size\British Museum 2019-pcb\Assyria\Black Obelisk of Shalmaneser III receiving prize horse from Gilzanu, Side B, 858-824 BC, tb0929197047.jpg"/>
          <p:cNvPicPr>
            <a:picLocks noChangeAspect="1" noChangeArrowheads="1"/>
          </p:cNvPicPr>
          <p:nvPr/>
        </p:nvPicPr>
        <p:blipFill rotWithShape="1">
          <a:blip r:embed="rId3">
            <a:extLst>
              <a:ext uri="{28A0092B-C50C-407E-A947-70E740481C1C}">
                <a14:useLocalDpi xmlns:a14="http://schemas.microsoft.com/office/drawing/2010/main" val="0"/>
              </a:ext>
            </a:extLst>
          </a:blip>
          <a:srcRect t="11097"/>
          <a:stretch/>
        </p:blipFill>
        <p:spPr bwMode="auto">
          <a:xfrm>
            <a:off x="0" y="190499"/>
            <a:ext cx="9144000" cy="648652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Shalmaneser III receiving a prize horse from </a:t>
            </a:r>
            <a:r>
              <a:rPr lang="en-US" dirty="0" err="1"/>
              <a:t>Gilzanu</a:t>
            </a:r>
            <a:r>
              <a:rPr lang="en-US" dirty="0"/>
              <a:t>, from the Black </a:t>
            </a:r>
            <a:r>
              <a:rPr lang="en-US"/>
              <a:t>Obelisk, 9th </a:t>
            </a:r>
            <a:r>
              <a:rPr lang="en-US" dirty="0"/>
              <a:t>century BC</a:t>
            </a:r>
          </a:p>
        </p:txBody>
      </p:sp>
      <p:sp>
        <p:nvSpPr>
          <p:cNvPr id="3" name="Text Placeholder 2"/>
          <p:cNvSpPr>
            <a:spLocks noGrp="1"/>
          </p:cNvSpPr>
          <p:nvPr>
            <p:ph type="body" sz="quarter" idx="12"/>
          </p:nvPr>
        </p:nvSpPr>
        <p:spPr/>
        <p:txBody>
          <a:bodyPr/>
          <a:lstStyle/>
          <a:p>
            <a:r>
              <a:rPr lang="en-US" dirty="0"/>
              <a:t>9:22</a:t>
            </a:r>
          </a:p>
        </p:txBody>
      </p:sp>
      <p:sp>
        <p:nvSpPr>
          <p:cNvPr id="4" name="Title 3"/>
          <p:cNvSpPr>
            <a:spLocks noGrp="1"/>
          </p:cNvSpPr>
          <p:nvPr>
            <p:ph type="title"/>
          </p:nvPr>
        </p:nvSpPr>
        <p:spPr/>
        <p:txBody>
          <a:bodyPr/>
          <a:lstStyle/>
          <a:p>
            <a:r>
              <a:rPr lang="en-US" dirty="0"/>
              <a:t>But the Israelites were soldiers, officials, commanders, captains, chariot captains, and horsemen </a:t>
            </a:r>
          </a:p>
        </p:txBody>
      </p:sp>
    </p:spTree>
    <p:extLst>
      <p:ext uri="{BB962C8B-B14F-4D97-AF65-F5344CB8AC3E}">
        <p14:creationId xmlns:p14="http://schemas.microsoft.com/office/powerpoint/2010/main" val="136300495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Clay horse, from Khirbet al-</a:t>
            </a:r>
            <a:r>
              <a:rPr lang="en-US" dirty="0" err="1"/>
              <a:t>Mukhayyat</a:t>
            </a:r>
            <a:r>
              <a:rPr lang="en-US" dirty="0"/>
              <a:t>, Iron Age II, 8th–6th centuries BC</a:t>
            </a:r>
          </a:p>
        </p:txBody>
      </p:sp>
      <p:sp>
        <p:nvSpPr>
          <p:cNvPr id="3" name="Text Placeholder 2"/>
          <p:cNvSpPr>
            <a:spLocks noGrp="1"/>
          </p:cNvSpPr>
          <p:nvPr>
            <p:ph type="body" sz="quarter" idx="12"/>
          </p:nvPr>
        </p:nvSpPr>
        <p:spPr/>
        <p:txBody>
          <a:bodyPr/>
          <a:lstStyle/>
          <a:p>
            <a:r>
              <a:rPr lang="en-US" dirty="0"/>
              <a:t>9:22</a:t>
            </a:r>
          </a:p>
        </p:txBody>
      </p:sp>
      <p:sp>
        <p:nvSpPr>
          <p:cNvPr id="4" name="Title 3"/>
          <p:cNvSpPr>
            <a:spLocks noGrp="1"/>
          </p:cNvSpPr>
          <p:nvPr>
            <p:ph type="title"/>
          </p:nvPr>
        </p:nvSpPr>
        <p:spPr/>
        <p:txBody>
          <a:bodyPr/>
          <a:lstStyle/>
          <a:p>
            <a:r>
              <a:rPr lang="en-US" dirty="0"/>
              <a:t>But the Israelites were soldiers, officials, commanders, captains, chariot captains, and horsemen </a:t>
            </a:r>
          </a:p>
        </p:txBody>
      </p:sp>
      <p:pic>
        <p:nvPicPr>
          <p:cNvPr id="2050" name="Picture 2" descr="C:\Users\Kris\Documents\Bolen\PCB size\Terra Sancta Museum-pcb\Clay horse, Iron Age, from Khirbet al-Mukhayyat, mjb1903031734.jpg"/>
          <p:cNvPicPr>
            <a:picLocks noChangeAspect="1" noChangeArrowheads="1"/>
          </p:cNvPicPr>
          <p:nvPr/>
        </p:nvPicPr>
        <p:blipFill rotWithShape="1">
          <a:blip r:embed="rId3">
            <a:extLst>
              <a:ext uri="{28A0092B-C50C-407E-A947-70E740481C1C}">
                <a14:useLocalDpi xmlns:a14="http://schemas.microsoft.com/office/drawing/2010/main" val="0"/>
              </a:ext>
            </a:extLst>
          </a:blip>
          <a:srcRect r="832"/>
          <a:stretch/>
        </p:blipFill>
        <p:spPr bwMode="auto">
          <a:xfrm>
            <a:off x="1" y="369331"/>
            <a:ext cx="9144000" cy="6150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46244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cuments\Bolen\03 Museums 2014\Israel Museums\Israel Museum\Iron Age\Horse and rider figurines, 8th-6th c BC, tb032014330.jpg"/>
          <p:cNvPicPr>
            <a:picLocks noChangeAspect="1" noChangeArrowheads="1"/>
          </p:cNvPicPr>
          <p:nvPr/>
        </p:nvPicPr>
        <p:blipFill rotWithShape="1">
          <a:blip r:embed="rId3">
            <a:extLst>
              <a:ext uri="{28A0092B-C50C-407E-A947-70E740481C1C}">
                <a14:useLocalDpi xmlns:a14="http://schemas.microsoft.com/office/drawing/2010/main" val="0"/>
              </a:ext>
            </a:extLst>
          </a:blip>
          <a:srcRect l="8137" r="4201"/>
          <a:stretch/>
        </p:blipFill>
        <p:spPr bwMode="auto">
          <a:xfrm>
            <a:off x="0" y="643073"/>
            <a:ext cx="9144000" cy="557185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Horse and rider figurines, from Israel, 8th–6th centuries BC</a:t>
            </a:r>
          </a:p>
        </p:txBody>
      </p:sp>
      <p:sp>
        <p:nvSpPr>
          <p:cNvPr id="3" name="Text Placeholder 2"/>
          <p:cNvSpPr>
            <a:spLocks noGrp="1"/>
          </p:cNvSpPr>
          <p:nvPr>
            <p:ph type="body" sz="quarter" idx="12"/>
          </p:nvPr>
        </p:nvSpPr>
        <p:spPr/>
        <p:txBody>
          <a:bodyPr/>
          <a:lstStyle/>
          <a:p>
            <a:r>
              <a:rPr lang="en-US" dirty="0"/>
              <a:t>9:22</a:t>
            </a:r>
          </a:p>
        </p:txBody>
      </p:sp>
      <p:sp>
        <p:nvSpPr>
          <p:cNvPr id="4" name="Title 3"/>
          <p:cNvSpPr>
            <a:spLocks noGrp="1"/>
          </p:cNvSpPr>
          <p:nvPr>
            <p:ph type="title"/>
          </p:nvPr>
        </p:nvSpPr>
        <p:spPr/>
        <p:txBody>
          <a:bodyPr/>
          <a:lstStyle/>
          <a:p>
            <a:r>
              <a:rPr lang="en-US" dirty="0"/>
              <a:t>But the Israelites were soldiers, officials, commanders, captains, chariot captains, and horsemen </a:t>
            </a:r>
          </a:p>
        </p:txBody>
      </p:sp>
    </p:spTree>
    <p:extLst>
      <p:ext uri="{BB962C8B-B14F-4D97-AF65-F5344CB8AC3E}">
        <p14:creationId xmlns:p14="http://schemas.microsoft.com/office/powerpoint/2010/main" val="152324132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wnloads\1280px-Shalmaneser_III,_detail,_south_face,_west_end,_Throne_Dais_of_Shalmaneser_III_from_Nimrud,_Iraq.jpg"/>
          <p:cNvPicPr>
            <a:picLocks noChangeAspect="1" noChangeArrowheads="1"/>
          </p:cNvPicPr>
          <p:nvPr/>
        </p:nvPicPr>
        <p:blipFill rotWithShape="1">
          <a:blip r:embed="rId3">
            <a:extLst>
              <a:ext uri="{28A0092B-C50C-407E-A947-70E740481C1C}">
                <a14:useLocalDpi xmlns:a14="http://schemas.microsoft.com/office/drawing/2010/main" val="0"/>
              </a:ext>
            </a:extLst>
          </a:blip>
          <a:srcRect r="3633"/>
          <a:stretch/>
        </p:blipFill>
        <p:spPr bwMode="auto">
          <a:xfrm>
            <a:off x="-13920" y="179295"/>
            <a:ext cx="9157920" cy="634037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Shalmaneser III and a military commander, from Nimrud, 9th century BC</a:t>
            </a:r>
          </a:p>
        </p:txBody>
      </p:sp>
      <p:sp>
        <p:nvSpPr>
          <p:cNvPr id="3" name="Text Placeholder 2"/>
          <p:cNvSpPr>
            <a:spLocks noGrp="1"/>
          </p:cNvSpPr>
          <p:nvPr>
            <p:ph type="body" sz="quarter" idx="12"/>
          </p:nvPr>
        </p:nvSpPr>
        <p:spPr/>
        <p:txBody>
          <a:bodyPr/>
          <a:lstStyle/>
          <a:p>
            <a:r>
              <a:rPr lang="en-US" dirty="0"/>
              <a:t>9:23</a:t>
            </a:r>
          </a:p>
        </p:txBody>
      </p:sp>
      <p:sp>
        <p:nvSpPr>
          <p:cNvPr id="4" name="Title 3"/>
          <p:cNvSpPr>
            <a:spLocks noGrp="1"/>
          </p:cNvSpPr>
          <p:nvPr>
            <p:ph type="title"/>
          </p:nvPr>
        </p:nvSpPr>
        <p:spPr/>
        <p:txBody>
          <a:bodyPr/>
          <a:lstStyle/>
          <a:p>
            <a:r>
              <a:rPr lang="en-US" dirty="0"/>
              <a:t>These were the chief officers that were over Solomon’s work, five hundred and fifty</a:t>
            </a:r>
          </a:p>
        </p:txBody>
      </p:sp>
    </p:spTree>
    <p:extLst>
      <p:ext uri="{BB962C8B-B14F-4D97-AF65-F5344CB8AC3E}">
        <p14:creationId xmlns:p14="http://schemas.microsoft.com/office/powerpoint/2010/main" val="380961515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orkman towing a boat containing an obelisk or a block of stone, Sennacherib, Layar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706" y="0"/>
            <a:ext cx="7318094" cy="6858000"/>
          </a:xfrm>
          <a:prstGeom prst="rect">
            <a:avLst/>
          </a:prstGeom>
        </p:spPr>
      </p:pic>
      <p:sp>
        <p:nvSpPr>
          <p:cNvPr id="2" name="Text Placeholder 1"/>
          <p:cNvSpPr>
            <a:spLocks noGrp="1"/>
          </p:cNvSpPr>
          <p:nvPr>
            <p:ph type="body" sz="quarter" idx="10"/>
          </p:nvPr>
        </p:nvSpPr>
        <p:spPr/>
        <p:txBody>
          <a:bodyPr/>
          <a:lstStyle/>
          <a:p>
            <a:r>
              <a:rPr lang="en-US" dirty="0"/>
              <a:t>Workman towing a boat containing an obelisk or a block of stone, from Sennacherib’s palace</a:t>
            </a:r>
          </a:p>
        </p:txBody>
      </p:sp>
      <p:sp>
        <p:nvSpPr>
          <p:cNvPr id="3" name="Text Placeholder 2"/>
          <p:cNvSpPr>
            <a:spLocks noGrp="1"/>
          </p:cNvSpPr>
          <p:nvPr>
            <p:ph type="body" sz="quarter" idx="12"/>
          </p:nvPr>
        </p:nvSpPr>
        <p:spPr/>
        <p:txBody>
          <a:bodyPr/>
          <a:lstStyle/>
          <a:p>
            <a:r>
              <a:rPr lang="en-US" dirty="0"/>
              <a:t>9:23</a:t>
            </a:r>
          </a:p>
        </p:txBody>
      </p:sp>
      <p:sp>
        <p:nvSpPr>
          <p:cNvPr id="4" name="Title 3"/>
          <p:cNvSpPr>
            <a:spLocks noGrp="1"/>
          </p:cNvSpPr>
          <p:nvPr>
            <p:ph type="title"/>
          </p:nvPr>
        </p:nvSpPr>
        <p:spPr/>
        <p:txBody>
          <a:bodyPr/>
          <a:lstStyle/>
          <a:p>
            <a:r>
              <a:rPr lang="en-US" dirty="0"/>
              <a:t>They were in charge of the people doing the work</a:t>
            </a:r>
          </a:p>
        </p:txBody>
      </p:sp>
    </p:spTree>
    <p:extLst>
      <p:ext uri="{BB962C8B-B14F-4D97-AF65-F5344CB8AC3E}">
        <p14:creationId xmlns:p14="http://schemas.microsoft.com/office/powerpoint/2010/main" val="108878606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ris\Downloads\1214px-Relief_depicting_Akhenaton_and_Nefertiti_with_three_of_their_daughters_under_the_rays_of_Aton_01_(cropp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242" y="369332"/>
            <a:ext cx="7291516"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House altar with Akhenaten, Nefertiti, and three daughters, 14th century BC</a:t>
            </a:r>
          </a:p>
        </p:txBody>
      </p:sp>
      <p:sp>
        <p:nvSpPr>
          <p:cNvPr id="3" name="Text Placeholder 2"/>
          <p:cNvSpPr>
            <a:spLocks noGrp="1"/>
          </p:cNvSpPr>
          <p:nvPr>
            <p:ph type="body" sz="quarter" idx="12"/>
          </p:nvPr>
        </p:nvSpPr>
        <p:spPr/>
        <p:txBody>
          <a:bodyPr/>
          <a:lstStyle/>
          <a:p>
            <a:r>
              <a:rPr lang="en-US" dirty="0"/>
              <a:t>9:24</a:t>
            </a:r>
          </a:p>
        </p:txBody>
      </p:sp>
      <p:sp>
        <p:nvSpPr>
          <p:cNvPr id="4" name="Title 3"/>
          <p:cNvSpPr>
            <a:spLocks noGrp="1"/>
          </p:cNvSpPr>
          <p:nvPr>
            <p:ph type="title"/>
          </p:nvPr>
        </p:nvSpPr>
        <p:spPr/>
        <p:txBody>
          <a:bodyPr/>
          <a:lstStyle/>
          <a:p>
            <a:r>
              <a:rPr lang="en-US" dirty="0"/>
              <a:t>Pharaoh’s daughter came up out of the city of David to the house which Solomon built for her</a:t>
            </a:r>
          </a:p>
        </p:txBody>
      </p:sp>
    </p:spTree>
    <p:extLst>
      <p:ext uri="{BB962C8B-B14F-4D97-AF65-F5344CB8AC3E}">
        <p14:creationId xmlns:p14="http://schemas.microsoft.com/office/powerpoint/2010/main" val="234829908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Kris\Documents\Bolen\Beautiful woman with formal bouquet, Amarna, Brookly Museum, 14th century BC, 1248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3840"/>
            <a:ext cx="9144000" cy="637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Relief of an Egyptian woman, from Tell el-Amarna, 14th century BC</a:t>
            </a:r>
          </a:p>
        </p:txBody>
      </p:sp>
      <p:sp>
        <p:nvSpPr>
          <p:cNvPr id="3" name="Text Placeholder 2"/>
          <p:cNvSpPr>
            <a:spLocks noGrp="1"/>
          </p:cNvSpPr>
          <p:nvPr>
            <p:ph type="body" sz="quarter" idx="12"/>
          </p:nvPr>
        </p:nvSpPr>
        <p:spPr/>
        <p:txBody>
          <a:bodyPr/>
          <a:lstStyle/>
          <a:p>
            <a:r>
              <a:rPr lang="en-US" dirty="0"/>
              <a:t>9:24</a:t>
            </a:r>
          </a:p>
        </p:txBody>
      </p:sp>
      <p:sp>
        <p:nvSpPr>
          <p:cNvPr id="4" name="Title 3"/>
          <p:cNvSpPr>
            <a:spLocks noGrp="1"/>
          </p:cNvSpPr>
          <p:nvPr>
            <p:ph type="title"/>
          </p:nvPr>
        </p:nvSpPr>
        <p:spPr/>
        <p:txBody>
          <a:bodyPr/>
          <a:lstStyle/>
          <a:p>
            <a:r>
              <a:rPr lang="en-US" dirty="0"/>
              <a:t>Pharaoh’s daughter came up out of the city of David to the house which Solomon built for her</a:t>
            </a:r>
          </a:p>
        </p:txBody>
      </p:sp>
    </p:spTree>
    <p:extLst>
      <p:ext uri="{BB962C8B-B14F-4D97-AF65-F5344CB8AC3E}">
        <p14:creationId xmlns:p14="http://schemas.microsoft.com/office/powerpoint/2010/main" val="201605237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ris\Documents\Bolen\PCB size\Bible Lands Museum 2019-pcb\Jerusalem model\Temple Mount on model of Jerusalem during Divided Monarchy, from south, mjb1904257009.jpg"/>
          <p:cNvPicPr>
            <a:picLocks noChangeAspect="1" noChangeArrowheads="1"/>
          </p:cNvPicPr>
          <p:nvPr/>
        </p:nvPicPr>
        <p:blipFill rotWithShape="1">
          <a:blip r:embed="rId3">
            <a:extLst>
              <a:ext uri="{28A0092B-C50C-407E-A947-70E740481C1C}">
                <a14:useLocalDpi xmlns:a14="http://schemas.microsoft.com/office/drawing/2010/main" val="0"/>
              </a:ext>
            </a:extLst>
          </a:blip>
          <a:srcRect r="6449"/>
          <a:stretch/>
        </p:blipFill>
        <p:spPr bwMode="auto">
          <a:xfrm>
            <a:off x="-1" y="0"/>
            <a:ext cx="9144001" cy="651967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Model of Jerusalem with Solomon’s temple and palace (from the south)</a:t>
            </a:r>
          </a:p>
        </p:txBody>
      </p:sp>
      <p:sp>
        <p:nvSpPr>
          <p:cNvPr id="3" name="Text Placeholder 2"/>
          <p:cNvSpPr>
            <a:spLocks noGrp="1"/>
          </p:cNvSpPr>
          <p:nvPr>
            <p:ph type="body" sz="quarter" idx="12"/>
          </p:nvPr>
        </p:nvSpPr>
        <p:spPr/>
        <p:txBody>
          <a:bodyPr/>
          <a:lstStyle/>
          <a:p>
            <a:r>
              <a:rPr lang="en-US" dirty="0"/>
              <a:t>9:24</a:t>
            </a:r>
          </a:p>
        </p:txBody>
      </p:sp>
      <p:sp>
        <p:nvSpPr>
          <p:cNvPr id="4" name="Title 3"/>
          <p:cNvSpPr>
            <a:spLocks noGrp="1"/>
          </p:cNvSpPr>
          <p:nvPr>
            <p:ph type="title"/>
          </p:nvPr>
        </p:nvSpPr>
        <p:spPr/>
        <p:txBody>
          <a:bodyPr/>
          <a:lstStyle/>
          <a:p>
            <a:r>
              <a:rPr lang="en-US" dirty="0"/>
              <a:t>Pharaoh’s daughter came up out of the city of David to the house which Solomon built for her</a:t>
            </a:r>
          </a:p>
        </p:txBody>
      </p:sp>
    </p:spTree>
    <p:extLst>
      <p:ext uri="{BB962C8B-B14F-4D97-AF65-F5344CB8AC3E}">
        <p14:creationId xmlns:p14="http://schemas.microsoft.com/office/powerpoint/2010/main" val="209172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tele with storm god Hadad, Arslan Tash, reign of Tiglath-pileser III, tb060408583-001.jpg"/>
          <p:cNvPicPr>
            <a:picLocks noChangeAspect="1"/>
          </p:cNvPicPr>
          <p:nvPr/>
        </p:nvPicPr>
        <p:blipFill rotWithShape="1">
          <a:blip r:embed="rId3" cstate="print">
            <a:extLst>
              <a:ext uri="{28A0092B-C50C-407E-A947-70E740481C1C}">
                <a14:useLocalDpi xmlns:a14="http://schemas.microsoft.com/office/drawing/2010/main" val="0"/>
              </a:ext>
            </a:extLst>
          </a:blip>
          <a:srcRect b="3923"/>
          <a:stretch/>
        </p:blipFill>
        <p:spPr>
          <a:xfrm>
            <a:off x="2212403" y="45382"/>
            <a:ext cx="4719195" cy="6767237"/>
          </a:xfrm>
          <a:prstGeom prst="rect">
            <a:avLst/>
          </a:prstGeom>
        </p:spPr>
      </p:pic>
      <p:sp>
        <p:nvSpPr>
          <p:cNvPr id="2" name="Text Placeholder 1"/>
          <p:cNvSpPr>
            <a:spLocks noGrp="1"/>
          </p:cNvSpPr>
          <p:nvPr>
            <p:ph type="body" sz="quarter" idx="10"/>
          </p:nvPr>
        </p:nvSpPr>
        <p:spPr/>
        <p:txBody>
          <a:bodyPr/>
          <a:lstStyle/>
          <a:p>
            <a:r>
              <a:rPr lang="en-US" dirty="0"/>
              <a:t>Stele with the storm god Hadad, from </a:t>
            </a:r>
            <a:r>
              <a:rPr lang="en-US" dirty="0" err="1"/>
              <a:t>Arslan</a:t>
            </a:r>
            <a:r>
              <a:rPr lang="en-US" dirty="0"/>
              <a:t> Tash, 8th century BC</a:t>
            </a:r>
          </a:p>
        </p:txBody>
      </p:sp>
      <p:sp>
        <p:nvSpPr>
          <p:cNvPr id="3" name="Text Placeholder 2"/>
          <p:cNvSpPr>
            <a:spLocks noGrp="1"/>
          </p:cNvSpPr>
          <p:nvPr>
            <p:ph type="body" sz="quarter" idx="12"/>
          </p:nvPr>
        </p:nvSpPr>
        <p:spPr/>
        <p:txBody>
          <a:bodyPr/>
          <a:lstStyle/>
          <a:p>
            <a:r>
              <a:rPr lang="en-US" dirty="0"/>
              <a:t>9:6</a:t>
            </a:r>
          </a:p>
        </p:txBody>
      </p:sp>
      <p:sp>
        <p:nvSpPr>
          <p:cNvPr id="4" name="Title 3"/>
          <p:cNvSpPr>
            <a:spLocks noGrp="1"/>
          </p:cNvSpPr>
          <p:nvPr>
            <p:ph type="title"/>
          </p:nvPr>
        </p:nvSpPr>
        <p:spPr/>
        <p:txBody>
          <a:bodyPr/>
          <a:lstStyle/>
          <a:p>
            <a:r>
              <a:rPr lang="en-US" dirty="0"/>
              <a:t>But if you or your sons turn away . . . and serve other gods and worship them</a:t>
            </a:r>
          </a:p>
        </p:txBody>
      </p:sp>
    </p:spTree>
    <p:extLst>
      <p:ext uri="{BB962C8B-B14F-4D97-AF65-F5344CB8AC3E}">
        <p14:creationId xmlns:p14="http://schemas.microsoft.com/office/powerpoint/2010/main" val="273625000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ris\Documents\Bolen\PCB size\Bible Lands Museum 2019-pcb\Jerusalem model\Temple Mount on model of Jerusalem during Divided Monarchy, from south, mjb1904257009.jpg"/>
          <p:cNvPicPr>
            <a:picLocks noChangeAspect="1" noChangeArrowheads="1"/>
          </p:cNvPicPr>
          <p:nvPr/>
        </p:nvPicPr>
        <p:blipFill rotWithShape="1">
          <a:blip r:embed="rId3">
            <a:extLst>
              <a:ext uri="{28A0092B-C50C-407E-A947-70E740481C1C}">
                <a14:useLocalDpi xmlns:a14="http://schemas.microsoft.com/office/drawing/2010/main" val="0"/>
              </a:ext>
            </a:extLst>
          </a:blip>
          <a:srcRect r="6449"/>
          <a:stretch/>
        </p:blipFill>
        <p:spPr bwMode="auto">
          <a:xfrm>
            <a:off x="-1" y="0"/>
            <a:ext cx="9144001" cy="651967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Model of Jerusalem with Solomon’s temple and palace (from the south)</a:t>
            </a:r>
          </a:p>
        </p:txBody>
      </p:sp>
      <p:sp>
        <p:nvSpPr>
          <p:cNvPr id="3" name="Text Placeholder 2"/>
          <p:cNvSpPr>
            <a:spLocks noGrp="1"/>
          </p:cNvSpPr>
          <p:nvPr>
            <p:ph type="body" sz="quarter" idx="12"/>
          </p:nvPr>
        </p:nvSpPr>
        <p:spPr/>
        <p:txBody>
          <a:bodyPr/>
          <a:lstStyle/>
          <a:p>
            <a:r>
              <a:rPr lang="en-US" dirty="0"/>
              <a:t>9:24</a:t>
            </a:r>
          </a:p>
        </p:txBody>
      </p:sp>
      <p:sp>
        <p:nvSpPr>
          <p:cNvPr id="4" name="Title 3"/>
          <p:cNvSpPr>
            <a:spLocks noGrp="1"/>
          </p:cNvSpPr>
          <p:nvPr>
            <p:ph type="title"/>
          </p:nvPr>
        </p:nvSpPr>
        <p:spPr/>
        <p:txBody>
          <a:bodyPr/>
          <a:lstStyle/>
          <a:p>
            <a:r>
              <a:rPr lang="en-US" dirty="0"/>
              <a:t>Pharaoh’s daughter came up out of the city of David to the house which Solomon built for her</a:t>
            </a:r>
          </a:p>
        </p:txBody>
      </p:sp>
      <p:sp>
        <p:nvSpPr>
          <p:cNvPr id="7" name="Line 5"/>
          <p:cNvSpPr>
            <a:spLocks noChangeShapeType="1"/>
          </p:cNvSpPr>
          <p:nvPr/>
        </p:nvSpPr>
        <p:spPr bwMode="auto">
          <a:xfrm>
            <a:off x="5733831" y="1028700"/>
            <a:ext cx="76200" cy="6096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8" name="Text Box 9"/>
          <p:cNvSpPr txBox="1">
            <a:spLocks noChangeArrowheads="1"/>
          </p:cNvSpPr>
          <p:nvPr/>
        </p:nvSpPr>
        <p:spPr bwMode="auto">
          <a:xfrm>
            <a:off x="5252361" y="647700"/>
            <a:ext cx="963375"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Temple</a:t>
            </a:r>
          </a:p>
        </p:txBody>
      </p:sp>
      <p:sp>
        <p:nvSpPr>
          <p:cNvPr id="9" name="Text Box 16"/>
          <p:cNvSpPr txBox="1">
            <a:spLocks noChangeArrowheads="1"/>
          </p:cNvSpPr>
          <p:nvPr/>
        </p:nvSpPr>
        <p:spPr bwMode="auto">
          <a:xfrm>
            <a:off x="1975104" y="6119562"/>
            <a:ext cx="1496500"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City of David</a:t>
            </a:r>
          </a:p>
        </p:txBody>
      </p:sp>
      <p:sp>
        <p:nvSpPr>
          <p:cNvPr id="10" name="Text Box 16"/>
          <p:cNvSpPr txBox="1">
            <a:spLocks noChangeArrowheads="1"/>
          </p:cNvSpPr>
          <p:nvPr/>
        </p:nvSpPr>
        <p:spPr bwMode="auto">
          <a:xfrm>
            <a:off x="1256215" y="4230535"/>
            <a:ext cx="1769908"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Palace of David</a:t>
            </a:r>
          </a:p>
        </p:txBody>
      </p:sp>
      <p:sp>
        <p:nvSpPr>
          <p:cNvPr id="11" name="Line 9"/>
          <p:cNvSpPr>
            <a:spLocks noChangeShapeType="1"/>
          </p:cNvSpPr>
          <p:nvPr/>
        </p:nvSpPr>
        <p:spPr bwMode="auto">
          <a:xfrm>
            <a:off x="3026123" y="4521336"/>
            <a:ext cx="445481" cy="218618"/>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 name="Text Box 16"/>
          <p:cNvSpPr txBox="1">
            <a:spLocks noChangeArrowheads="1"/>
          </p:cNvSpPr>
          <p:nvPr/>
        </p:nvSpPr>
        <p:spPr bwMode="auto">
          <a:xfrm>
            <a:off x="7298713" y="2117513"/>
            <a:ext cx="1189749" cy="707886"/>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Palace of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Solomon</a:t>
            </a:r>
          </a:p>
        </p:txBody>
      </p:sp>
      <p:sp>
        <p:nvSpPr>
          <p:cNvPr id="13" name="Line 9"/>
          <p:cNvSpPr>
            <a:spLocks noChangeShapeType="1"/>
          </p:cNvSpPr>
          <p:nvPr/>
        </p:nvSpPr>
        <p:spPr bwMode="auto">
          <a:xfrm flipH="1">
            <a:off x="6401511" y="2471456"/>
            <a:ext cx="897201" cy="258693"/>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 name="Text Box 16"/>
          <p:cNvSpPr txBox="1">
            <a:spLocks noChangeArrowheads="1"/>
          </p:cNvSpPr>
          <p:nvPr/>
        </p:nvSpPr>
        <p:spPr bwMode="auto">
          <a:xfrm>
            <a:off x="958360" y="2935135"/>
            <a:ext cx="3361819"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House of Pharaoh’s Daughter?</a:t>
            </a:r>
          </a:p>
        </p:txBody>
      </p:sp>
      <p:sp>
        <p:nvSpPr>
          <p:cNvPr id="15" name="Line 9"/>
          <p:cNvSpPr>
            <a:spLocks noChangeShapeType="1"/>
          </p:cNvSpPr>
          <p:nvPr/>
        </p:nvSpPr>
        <p:spPr bwMode="auto">
          <a:xfrm>
            <a:off x="4286217" y="3225936"/>
            <a:ext cx="445481" cy="378324"/>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83009876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City of David and Kidron Valley (from the north)</a:t>
            </a:r>
          </a:p>
        </p:txBody>
      </p:sp>
      <p:sp>
        <p:nvSpPr>
          <p:cNvPr id="3" name="Text Placeholder 2"/>
          <p:cNvSpPr>
            <a:spLocks noGrp="1"/>
          </p:cNvSpPr>
          <p:nvPr>
            <p:ph type="body" sz="quarter" idx="12"/>
          </p:nvPr>
        </p:nvSpPr>
        <p:spPr/>
        <p:txBody>
          <a:bodyPr/>
          <a:lstStyle/>
          <a:p>
            <a:r>
              <a:rPr lang="en-US" dirty="0"/>
              <a:t>9:24</a:t>
            </a:r>
          </a:p>
        </p:txBody>
      </p:sp>
      <p:sp>
        <p:nvSpPr>
          <p:cNvPr id="4" name="Title 3"/>
          <p:cNvSpPr>
            <a:spLocks noGrp="1"/>
          </p:cNvSpPr>
          <p:nvPr>
            <p:ph type="title"/>
          </p:nvPr>
        </p:nvSpPr>
        <p:spPr/>
        <p:txBody>
          <a:bodyPr/>
          <a:lstStyle/>
          <a:p>
            <a:r>
              <a:rPr lang="en-US" dirty="0"/>
              <a:t>Then he built the </a:t>
            </a:r>
            <a:r>
              <a:rPr lang="en-US" dirty="0" err="1"/>
              <a:t>Millo</a:t>
            </a:r>
            <a:endParaRPr lang="en-US" dirty="0"/>
          </a:p>
        </p:txBody>
      </p:sp>
      <p:pic>
        <p:nvPicPr>
          <p:cNvPr id="5" name="Picture 4" descr="City of David and Kidron Valley from north, tb0423060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080760"/>
          </a:xfrm>
          <a:prstGeom prst="rect">
            <a:avLst/>
          </a:prstGeom>
        </p:spPr>
      </p:pic>
    </p:spTree>
    <p:extLst>
      <p:ext uri="{BB962C8B-B14F-4D97-AF65-F5344CB8AC3E}">
        <p14:creationId xmlns:p14="http://schemas.microsoft.com/office/powerpoint/2010/main" val="337621830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Kris\Documents\Bolen\PCB size\British Museum 2019-pcb\Elgin Marbles\Cattle for sacrifice, from south frieze of Elgin Marbles, tb0930198916.jpg"/>
          <p:cNvPicPr>
            <a:picLocks noChangeAspect="1" noChangeArrowheads="1"/>
          </p:cNvPicPr>
          <p:nvPr/>
        </p:nvPicPr>
        <p:blipFill rotWithShape="1">
          <a:blip r:embed="rId3">
            <a:extLst>
              <a:ext uri="{28A0092B-C50C-407E-A947-70E740481C1C}">
                <a14:useLocalDpi xmlns:a14="http://schemas.microsoft.com/office/drawing/2010/main" val="0"/>
              </a:ext>
            </a:extLst>
          </a:blip>
          <a:srcRect t="497" b="-1"/>
          <a:stretch/>
        </p:blipFill>
        <p:spPr bwMode="auto">
          <a:xfrm>
            <a:off x="306933" y="0"/>
            <a:ext cx="853013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Cattle brought for sacrifice, from the south frieze of the Elgin Marbles, 5th century BC</a:t>
            </a:r>
          </a:p>
        </p:txBody>
      </p:sp>
      <p:sp>
        <p:nvSpPr>
          <p:cNvPr id="3" name="Text Placeholder 2"/>
          <p:cNvSpPr>
            <a:spLocks noGrp="1"/>
          </p:cNvSpPr>
          <p:nvPr>
            <p:ph type="body" sz="quarter" idx="12"/>
          </p:nvPr>
        </p:nvSpPr>
        <p:spPr/>
        <p:txBody>
          <a:bodyPr/>
          <a:lstStyle/>
          <a:p>
            <a:r>
              <a:rPr lang="en-US" dirty="0"/>
              <a:t>9:25</a:t>
            </a:r>
          </a:p>
        </p:txBody>
      </p:sp>
      <p:sp>
        <p:nvSpPr>
          <p:cNvPr id="4" name="Title 3"/>
          <p:cNvSpPr>
            <a:spLocks noGrp="1"/>
          </p:cNvSpPr>
          <p:nvPr>
            <p:ph type="title"/>
          </p:nvPr>
        </p:nvSpPr>
        <p:spPr/>
        <p:txBody>
          <a:bodyPr/>
          <a:lstStyle/>
          <a:p>
            <a:r>
              <a:rPr lang="en-US" dirty="0"/>
              <a:t>Three times a year Solomon offered burnt offerings and peace offerings on the altar</a:t>
            </a:r>
          </a:p>
        </p:txBody>
      </p:sp>
    </p:spTree>
    <p:extLst>
      <p:ext uri="{BB962C8B-B14F-4D97-AF65-F5344CB8AC3E}">
        <p14:creationId xmlns:p14="http://schemas.microsoft.com/office/powerpoint/2010/main" val="124489691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1" name="Group 2050"/>
          <p:cNvGrpSpPr/>
          <p:nvPr/>
        </p:nvGrpSpPr>
        <p:grpSpPr>
          <a:xfrm>
            <a:off x="1485900" y="369332"/>
            <a:ext cx="6134099" cy="6150340"/>
            <a:chOff x="1485900" y="369332"/>
            <a:chExt cx="6134099" cy="6150340"/>
          </a:xfrm>
        </p:grpSpPr>
        <p:sp>
          <p:nvSpPr>
            <p:cNvPr id="2050" name="Rectangle 2049"/>
            <p:cNvSpPr/>
            <p:nvPr/>
          </p:nvSpPr>
          <p:spPr>
            <a:xfrm>
              <a:off x="1485900" y="369332"/>
              <a:ext cx="6134099" cy="6150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48" name="Group 2047"/>
            <p:cNvGrpSpPr/>
            <p:nvPr/>
          </p:nvGrpSpPr>
          <p:grpSpPr>
            <a:xfrm>
              <a:off x="1676400" y="530227"/>
              <a:ext cx="5794430" cy="5791276"/>
              <a:chOff x="1676400" y="530227"/>
              <a:chExt cx="5794430" cy="5791276"/>
            </a:xfrm>
          </p:grpSpPr>
          <p:grpSp>
            <p:nvGrpSpPr>
              <p:cNvPr id="24" name="Group 23"/>
              <p:cNvGrpSpPr/>
              <p:nvPr/>
            </p:nvGrpSpPr>
            <p:grpSpPr>
              <a:xfrm>
                <a:off x="1676400" y="533400"/>
                <a:ext cx="5794430" cy="5788103"/>
                <a:chOff x="1676400" y="533400"/>
                <a:chExt cx="5794430" cy="5788103"/>
              </a:xfrm>
              <a:solidFill>
                <a:srgbClr val="D8D9D9"/>
              </a:solidFill>
            </p:grpSpPr>
            <p:sp>
              <p:nvSpPr>
                <p:cNvPr id="89" name="Freeform 88"/>
                <p:cNvSpPr/>
                <p:nvPr/>
              </p:nvSpPr>
              <p:spPr>
                <a:xfrm>
                  <a:off x="5245100" y="5194300"/>
                  <a:ext cx="1390650" cy="1022350"/>
                </a:xfrm>
                <a:custGeom>
                  <a:avLst/>
                  <a:gdLst>
                    <a:gd name="connsiteX0" fmla="*/ 1390650 w 1390650"/>
                    <a:gd name="connsiteY0" fmla="*/ 260350 h 1022350"/>
                    <a:gd name="connsiteX1" fmla="*/ 1123950 w 1390650"/>
                    <a:gd name="connsiteY1" fmla="*/ 0 h 1022350"/>
                    <a:gd name="connsiteX2" fmla="*/ 609600 w 1390650"/>
                    <a:gd name="connsiteY2" fmla="*/ 384175 h 1022350"/>
                    <a:gd name="connsiteX3" fmla="*/ 0 w 1390650"/>
                    <a:gd name="connsiteY3" fmla="*/ 654050 h 1022350"/>
                    <a:gd name="connsiteX4" fmla="*/ 101600 w 1390650"/>
                    <a:gd name="connsiteY4" fmla="*/ 1022350 h 1022350"/>
                    <a:gd name="connsiteX5" fmla="*/ 844550 w 1390650"/>
                    <a:gd name="connsiteY5" fmla="*/ 704850 h 1022350"/>
                    <a:gd name="connsiteX6" fmla="*/ 1390650 w 1390650"/>
                    <a:gd name="connsiteY6" fmla="*/ 260350 h 1022350"/>
                    <a:gd name="connsiteX0" fmla="*/ 1390650 w 1390650"/>
                    <a:gd name="connsiteY0" fmla="*/ 260350 h 1022350"/>
                    <a:gd name="connsiteX1" fmla="*/ 1123950 w 1390650"/>
                    <a:gd name="connsiteY1" fmla="*/ 0 h 1022350"/>
                    <a:gd name="connsiteX2" fmla="*/ 609600 w 1390650"/>
                    <a:gd name="connsiteY2" fmla="*/ 384175 h 1022350"/>
                    <a:gd name="connsiteX3" fmla="*/ 0 w 1390650"/>
                    <a:gd name="connsiteY3" fmla="*/ 654050 h 1022350"/>
                    <a:gd name="connsiteX4" fmla="*/ 101600 w 1390650"/>
                    <a:gd name="connsiteY4" fmla="*/ 1022350 h 1022350"/>
                    <a:gd name="connsiteX5" fmla="*/ 844550 w 1390650"/>
                    <a:gd name="connsiteY5" fmla="*/ 704850 h 1022350"/>
                    <a:gd name="connsiteX6" fmla="*/ 1390650 w 1390650"/>
                    <a:gd name="connsiteY6" fmla="*/ 260350 h 1022350"/>
                    <a:gd name="connsiteX0" fmla="*/ 1390650 w 1390650"/>
                    <a:gd name="connsiteY0" fmla="*/ 260350 h 1022611"/>
                    <a:gd name="connsiteX1" fmla="*/ 1123950 w 1390650"/>
                    <a:gd name="connsiteY1" fmla="*/ 0 h 1022611"/>
                    <a:gd name="connsiteX2" fmla="*/ 609600 w 1390650"/>
                    <a:gd name="connsiteY2" fmla="*/ 384175 h 1022611"/>
                    <a:gd name="connsiteX3" fmla="*/ 0 w 1390650"/>
                    <a:gd name="connsiteY3" fmla="*/ 654050 h 1022611"/>
                    <a:gd name="connsiteX4" fmla="*/ 101600 w 1390650"/>
                    <a:gd name="connsiteY4" fmla="*/ 1022350 h 1022611"/>
                    <a:gd name="connsiteX5" fmla="*/ 844550 w 1390650"/>
                    <a:gd name="connsiteY5" fmla="*/ 704850 h 1022611"/>
                    <a:gd name="connsiteX6" fmla="*/ 1390650 w 1390650"/>
                    <a:gd name="connsiteY6" fmla="*/ 260350 h 1022611"/>
                    <a:gd name="connsiteX0" fmla="*/ 1390650 w 1390650"/>
                    <a:gd name="connsiteY0" fmla="*/ 260350 h 1022611"/>
                    <a:gd name="connsiteX1" fmla="*/ 1123950 w 1390650"/>
                    <a:gd name="connsiteY1" fmla="*/ 0 h 1022611"/>
                    <a:gd name="connsiteX2" fmla="*/ 609600 w 1390650"/>
                    <a:gd name="connsiteY2" fmla="*/ 384175 h 1022611"/>
                    <a:gd name="connsiteX3" fmla="*/ 0 w 1390650"/>
                    <a:gd name="connsiteY3" fmla="*/ 654050 h 1022611"/>
                    <a:gd name="connsiteX4" fmla="*/ 101600 w 1390650"/>
                    <a:gd name="connsiteY4" fmla="*/ 1022350 h 1022611"/>
                    <a:gd name="connsiteX5" fmla="*/ 844550 w 1390650"/>
                    <a:gd name="connsiteY5" fmla="*/ 704850 h 1022611"/>
                    <a:gd name="connsiteX6" fmla="*/ 1390650 w 1390650"/>
                    <a:gd name="connsiteY6" fmla="*/ 260350 h 1022611"/>
                    <a:gd name="connsiteX0" fmla="*/ 1390650 w 1390650"/>
                    <a:gd name="connsiteY0" fmla="*/ 260350 h 1022350"/>
                    <a:gd name="connsiteX1" fmla="*/ 1123950 w 1390650"/>
                    <a:gd name="connsiteY1" fmla="*/ 0 h 1022350"/>
                    <a:gd name="connsiteX2" fmla="*/ 609600 w 1390650"/>
                    <a:gd name="connsiteY2" fmla="*/ 384175 h 1022350"/>
                    <a:gd name="connsiteX3" fmla="*/ 0 w 1390650"/>
                    <a:gd name="connsiteY3" fmla="*/ 654050 h 1022350"/>
                    <a:gd name="connsiteX4" fmla="*/ 101600 w 1390650"/>
                    <a:gd name="connsiteY4" fmla="*/ 1022350 h 1022350"/>
                    <a:gd name="connsiteX5" fmla="*/ 844550 w 1390650"/>
                    <a:gd name="connsiteY5" fmla="*/ 704850 h 1022350"/>
                    <a:gd name="connsiteX6" fmla="*/ 1390650 w 1390650"/>
                    <a:gd name="connsiteY6" fmla="*/ 260350 h 1022350"/>
                    <a:gd name="connsiteX0" fmla="*/ 1390650 w 1390650"/>
                    <a:gd name="connsiteY0" fmla="*/ 260350 h 1022350"/>
                    <a:gd name="connsiteX1" fmla="*/ 1123950 w 1390650"/>
                    <a:gd name="connsiteY1" fmla="*/ 0 h 1022350"/>
                    <a:gd name="connsiteX2" fmla="*/ 609600 w 1390650"/>
                    <a:gd name="connsiteY2" fmla="*/ 384175 h 1022350"/>
                    <a:gd name="connsiteX3" fmla="*/ 0 w 1390650"/>
                    <a:gd name="connsiteY3" fmla="*/ 654050 h 1022350"/>
                    <a:gd name="connsiteX4" fmla="*/ 101600 w 1390650"/>
                    <a:gd name="connsiteY4" fmla="*/ 1022350 h 1022350"/>
                    <a:gd name="connsiteX5" fmla="*/ 844550 w 1390650"/>
                    <a:gd name="connsiteY5" fmla="*/ 704850 h 1022350"/>
                    <a:gd name="connsiteX6" fmla="*/ 1390650 w 1390650"/>
                    <a:gd name="connsiteY6" fmla="*/ 260350 h 1022350"/>
                    <a:gd name="connsiteX0" fmla="*/ 1390650 w 1390650"/>
                    <a:gd name="connsiteY0" fmla="*/ 260350 h 1022350"/>
                    <a:gd name="connsiteX1" fmla="*/ 1123950 w 1390650"/>
                    <a:gd name="connsiteY1" fmla="*/ 0 h 1022350"/>
                    <a:gd name="connsiteX2" fmla="*/ 609600 w 1390650"/>
                    <a:gd name="connsiteY2" fmla="*/ 384175 h 1022350"/>
                    <a:gd name="connsiteX3" fmla="*/ 0 w 1390650"/>
                    <a:gd name="connsiteY3" fmla="*/ 654050 h 1022350"/>
                    <a:gd name="connsiteX4" fmla="*/ 101600 w 1390650"/>
                    <a:gd name="connsiteY4" fmla="*/ 1022350 h 1022350"/>
                    <a:gd name="connsiteX5" fmla="*/ 844550 w 1390650"/>
                    <a:gd name="connsiteY5" fmla="*/ 704850 h 1022350"/>
                    <a:gd name="connsiteX6" fmla="*/ 1390650 w 1390650"/>
                    <a:gd name="connsiteY6" fmla="*/ 260350 h 102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0650" h="1022350">
                      <a:moveTo>
                        <a:pt x="1390650" y="260350"/>
                      </a:moveTo>
                      <a:lnTo>
                        <a:pt x="1123950" y="0"/>
                      </a:lnTo>
                      <a:cubicBezTo>
                        <a:pt x="1003300" y="115887"/>
                        <a:pt x="796925" y="275167"/>
                        <a:pt x="609600" y="384175"/>
                      </a:cubicBezTo>
                      <a:cubicBezTo>
                        <a:pt x="422275" y="493183"/>
                        <a:pt x="237067" y="563563"/>
                        <a:pt x="0" y="654050"/>
                      </a:cubicBezTo>
                      <a:lnTo>
                        <a:pt x="101600" y="1022350"/>
                      </a:lnTo>
                      <a:cubicBezTo>
                        <a:pt x="451908" y="897467"/>
                        <a:pt x="629708" y="831850"/>
                        <a:pt x="844550" y="704850"/>
                      </a:cubicBezTo>
                      <a:cubicBezTo>
                        <a:pt x="1059392" y="577850"/>
                        <a:pt x="1198033" y="479425"/>
                        <a:pt x="1390650" y="2603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6334125" y="1365250"/>
                  <a:ext cx="1035050" cy="1390650"/>
                </a:xfrm>
                <a:custGeom>
                  <a:avLst/>
                  <a:gdLst>
                    <a:gd name="connsiteX0" fmla="*/ 657225 w 1035050"/>
                    <a:gd name="connsiteY0" fmla="*/ 1390650 h 1390650"/>
                    <a:gd name="connsiteX1" fmla="*/ 1035050 w 1035050"/>
                    <a:gd name="connsiteY1" fmla="*/ 1292225 h 1390650"/>
                    <a:gd name="connsiteX2" fmla="*/ 723900 w 1035050"/>
                    <a:gd name="connsiteY2" fmla="*/ 574675 h 1390650"/>
                    <a:gd name="connsiteX3" fmla="*/ 273050 w 1035050"/>
                    <a:gd name="connsiteY3" fmla="*/ 0 h 1390650"/>
                    <a:gd name="connsiteX4" fmla="*/ 0 w 1035050"/>
                    <a:gd name="connsiteY4" fmla="*/ 276225 h 1390650"/>
                    <a:gd name="connsiteX5" fmla="*/ 412750 w 1035050"/>
                    <a:gd name="connsiteY5" fmla="*/ 793750 h 1390650"/>
                    <a:gd name="connsiteX6" fmla="*/ 657225 w 1035050"/>
                    <a:gd name="connsiteY6" fmla="*/ 1390650 h 1390650"/>
                    <a:gd name="connsiteX0" fmla="*/ 657225 w 1035504"/>
                    <a:gd name="connsiteY0" fmla="*/ 1390650 h 1390650"/>
                    <a:gd name="connsiteX1" fmla="*/ 1035050 w 1035504"/>
                    <a:gd name="connsiteY1" fmla="*/ 1292225 h 1390650"/>
                    <a:gd name="connsiteX2" fmla="*/ 723900 w 1035504"/>
                    <a:gd name="connsiteY2" fmla="*/ 574675 h 1390650"/>
                    <a:gd name="connsiteX3" fmla="*/ 273050 w 1035504"/>
                    <a:gd name="connsiteY3" fmla="*/ 0 h 1390650"/>
                    <a:gd name="connsiteX4" fmla="*/ 0 w 1035504"/>
                    <a:gd name="connsiteY4" fmla="*/ 276225 h 1390650"/>
                    <a:gd name="connsiteX5" fmla="*/ 412750 w 1035504"/>
                    <a:gd name="connsiteY5" fmla="*/ 793750 h 1390650"/>
                    <a:gd name="connsiteX6" fmla="*/ 657225 w 1035504"/>
                    <a:gd name="connsiteY6" fmla="*/ 1390650 h 1390650"/>
                    <a:gd name="connsiteX0" fmla="*/ 657225 w 1035504"/>
                    <a:gd name="connsiteY0" fmla="*/ 1390650 h 1390650"/>
                    <a:gd name="connsiteX1" fmla="*/ 1035050 w 1035504"/>
                    <a:gd name="connsiteY1" fmla="*/ 1292225 h 1390650"/>
                    <a:gd name="connsiteX2" fmla="*/ 723900 w 1035504"/>
                    <a:gd name="connsiteY2" fmla="*/ 574675 h 1390650"/>
                    <a:gd name="connsiteX3" fmla="*/ 273050 w 1035504"/>
                    <a:gd name="connsiteY3" fmla="*/ 0 h 1390650"/>
                    <a:gd name="connsiteX4" fmla="*/ 0 w 1035504"/>
                    <a:gd name="connsiteY4" fmla="*/ 276225 h 1390650"/>
                    <a:gd name="connsiteX5" fmla="*/ 412750 w 1035504"/>
                    <a:gd name="connsiteY5" fmla="*/ 793750 h 1390650"/>
                    <a:gd name="connsiteX6" fmla="*/ 657225 w 1035504"/>
                    <a:gd name="connsiteY6" fmla="*/ 1390650 h 1390650"/>
                    <a:gd name="connsiteX0" fmla="*/ 657225 w 1035504"/>
                    <a:gd name="connsiteY0" fmla="*/ 1390650 h 1390650"/>
                    <a:gd name="connsiteX1" fmla="*/ 1035050 w 1035504"/>
                    <a:gd name="connsiteY1" fmla="*/ 1292225 h 1390650"/>
                    <a:gd name="connsiteX2" fmla="*/ 723900 w 1035504"/>
                    <a:gd name="connsiteY2" fmla="*/ 574675 h 1390650"/>
                    <a:gd name="connsiteX3" fmla="*/ 273050 w 1035504"/>
                    <a:gd name="connsiteY3" fmla="*/ 0 h 1390650"/>
                    <a:gd name="connsiteX4" fmla="*/ 0 w 1035504"/>
                    <a:gd name="connsiteY4" fmla="*/ 276225 h 1390650"/>
                    <a:gd name="connsiteX5" fmla="*/ 412750 w 1035504"/>
                    <a:gd name="connsiteY5" fmla="*/ 793750 h 1390650"/>
                    <a:gd name="connsiteX6" fmla="*/ 657225 w 1035504"/>
                    <a:gd name="connsiteY6" fmla="*/ 1390650 h 1390650"/>
                    <a:gd name="connsiteX0" fmla="*/ 657225 w 1035504"/>
                    <a:gd name="connsiteY0" fmla="*/ 1390650 h 1390650"/>
                    <a:gd name="connsiteX1" fmla="*/ 1035050 w 1035504"/>
                    <a:gd name="connsiteY1" fmla="*/ 1292225 h 1390650"/>
                    <a:gd name="connsiteX2" fmla="*/ 723900 w 1035504"/>
                    <a:gd name="connsiteY2" fmla="*/ 574675 h 1390650"/>
                    <a:gd name="connsiteX3" fmla="*/ 273050 w 1035504"/>
                    <a:gd name="connsiteY3" fmla="*/ 0 h 1390650"/>
                    <a:gd name="connsiteX4" fmla="*/ 0 w 1035504"/>
                    <a:gd name="connsiteY4" fmla="*/ 276225 h 1390650"/>
                    <a:gd name="connsiteX5" fmla="*/ 412750 w 1035504"/>
                    <a:gd name="connsiteY5" fmla="*/ 793750 h 1390650"/>
                    <a:gd name="connsiteX6" fmla="*/ 657225 w 1035504"/>
                    <a:gd name="connsiteY6" fmla="*/ 1390650 h 1390650"/>
                    <a:gd name="connsiteX0" fmla="*/ 657225 w 1035050"/>
                    <a:gd name="connsiteY0" fmla="*/ 1390650 h 1390650"/>
                    <a:gd name="connsiteX1" fmla="*/ 1035050 w 1035050"/>
                    <a:gd name="connsiteY1" fmla="*/ 1292225 h 1390650"/>
                    <a:gd name="connsiteX2" fmla="*/ 723900 w 1035050"/>
                    <a:gd name="connsiteY2" fmla="*/ 574675 h 1390650"/>
                    <a:gd name="connsiteX3" fmla="*/ 273050 w 1035050"/>
                    <a:gd name="connsiteY3" fmla="*/ 0 h 1390650"/>
                    <a:gd name="connsiteX4" fmla="*/ 0 w 1035050"/>
                    <a:gd name="connsiteY4" fmla="*/ 276225 h 1390650"/>
                    <a:gd name="connsiteX5" fmla="*/ 412750 w 1035050"/>
                    <a:gd name="connsiteY5" fmla="*/ 793750 h 1390650"/>
                    <a:gd name="connsiteX6" fmla="*/ 657225 w 1035050"/>
                    <a:gd name="connsiteY6" fmla="*/ 1390650 h 1390650"/>
                    <a:gd name="connsiteX0" fmla="*/ 657225 w 1035050"/>
                    <a:gd name="connsiteY0" fmla="*/ 1390650 h 1390650"/>
                    <a:gd name="connsiteX1" fmla="*/ 1035050 w 1035050"/>
                    <a:gd name="connsiteY1" fmla="*/ 1292225 h 1390650"/>
                    <a:gd name="connsiteX2" fmla="*/ 723900 w 1035050"/>
                    <a:gd name="connsiteY2" fmla="*/ 574675 h 1390650"/>
                    <a:gd name="connsiteX3" fmla="*/ 273050 w 1035050"/>
                    <a:gd name="connsiteY3" fmla="*/ 0 h 1390650"/>
                    <a:gd name="connsiteX4" fmla="*/ 0 w 1035050"/>
                    <a:gd name="connsiteY4" fmla="*/ 276225 h 1390650"/>
                    <a:gd name="connsiteX5" fmla="*/ 412750 w 1035050"/>
                    <a:gd name="connsiteY5" fmla="*/ 793750 h 1390650"/>
                    <a:gd name="connsiteX6" fmla="*/ 657225 w 1035050"/>
                    <a:gd name="connsiteY6" fmla="*/ 1390650 h 1390650"/>
                    <a:gd name="connsiteX0" fmla="*/ 657225 w 1035050"/>
                    <a:gd name="connsiteY0" fmla="*/ 1390650 h 1390650"/>
                    <a:gd name="connsiteX1" fmla="*/ 1035050 w 1035050"/>
                    <a:gd name="connsiteY1" fmla="*/ 1292225 h 1390650"/>
                    <a:gd name="connsiteX2" fmla="*/ 723900 w 1035050"/>
                    <a:gd name="connsiteY2" fmla="*/ 574675 h 1390650"/>
                    <a:gd name="connsiteX3" fmla="*/ 273050 w 1035050"/>
                    <a:gd name="connsiteY3" fmla="*/ 0 h 1390650"/>
                    <a:gd name="connsiteX4" fmla="*/ 0 w 1035050"/>
                    <a:gd name="connsiteY4" fmla="*/ 276225 h 1390650"/>
                    <a:gd name="connsiteX5" fmla="*/ 412750 w 1035050"/>
                    <a:gd name="connsiteY5" fmla="*/ 793750 h 1390650"/>
                    <a:gd name="connsiteX6" fmla="*/ 657225 w 1035050"/>
                    <a:gd name="connsiteY6" fmla="*/ 1390650 h 139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5050" h="1390650">
                      <a:moveTo>
                        <a:pt x="657225" y="1390650"/>
                      </a:moveTo>
                      <a:lnTo>
                        <a:pt x="1035050" y="1292225"/>
                      </a:lnTo>
                      <a:cubicBezTo>
                        <a:pt x="944562" y="959379"/>
                        <a:pt x="850900" y="790046"/>
                        <a:pt x="723900" y="574675"/>
                      </a:cubicBezTo>
                      <a:cubicBezTo>
                        <a:pt x="596900" y="359304"/>
                        <a:pt x="454025" y="179917"/>
                        <a:pt x="273050" y="0"/>
                      </a:cubicBezTo>
                      <a:lnTo>
                        <a:pt x="0" y="276225"/>
                      </a:lnTo>
                      <a:cubicBezTo>
                        <a:pt x="131233" y="433917"/>
                        <a:pt x="303213" y="608013"/>
                        <a:pt x="412750" y="793750"/>
                      </a:cubicBezTo>
                      <a:cubicBezTo>
                        <a:pt x="522287" y="979487"/>
                        <a:pt x="601133" y="1167871"/>
                        <a:pt x="657225" y="13906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7000875" y="2654300"/>
                  <a:ext cx="469955" cy="1492250"/>
                </a:xfrm>
                <a:custGeom>
                  <a:avLst/>
                  <a:gdLst>
                    <a:gd name="connsiteX0" fmla="*/ 0 w 469900"/>
                    <a:gd name="connsiteY0" fmla="*/ 98425 h 1492250"/>
                    <a:gd name="connsiteX1" fmla="*/ 82550 w 469900"/>
                    <a:gd name="connsiteY1" fmla="*/ 774700 h 1492250"/>
                    <a:gd name="connsiteX2" fmla="*/ 9525 w 469900"/>
                    <a:gd name="connsiteY2" fmla="*/ 1397000 h 1492250"/>
                    <a:gd name="connsiteX3" fmla="*/ 377825 w 469900"/>
                    <a:gd name="connsiteY3" fmla="*/ 1492250 h 1492250"/>
                    <a:gd name="connsiteX4" fmla="*/ 469900 w 469900"/>
                    <a:gd name="connsiteY4" fmla="*/ 755650 h 1492250"/>
                    <a:gd name="connsiteX5" fmla="*/ 368300 w 469900"/>
                    <a:gd name="connsiteY5" fmla="*/ 0 h 1492250"/>
                    <a:gd name="connsiteX6" fmla="*/ 0 w 469900"/>
                    <a:gd name="connsiteY6" fmla="*/ 98425 h 1492250"/>
                    <a:gd name="connsiteX0" fmla="*/ 0 w 469999"/>
                    <a:gd name="connsiteY0" fmla="*/ 98425 h 1492250"/>
                    <a:gd name="connsiteX1" fmla="*/ 82550 w 469999"/>
                    <a:gd name="connsiteY1" fmla="*/ 774700 h 1492250"/>
                    <a:gd name="connsiteX2" fmla="*/ 9525 w 469999"/>
                    <a:gd name="connsiteY2" fmla="*/ 1397000 h 1492250"/>
                    <a:gd name="connsiteX3" fmla="*/ 377825 w 469999"/>
                    <a:gd name="connsiteY3" fmla="*/ 1492250 h 1492250"/>
                    <a:gd name="connsiteX4" fmla="*/ 469900 w 469999"/>
                    <a:gd name="connsiteY4" fmla="*/ 755650 h 1492250"/>
                    <a:gd name="connsiteX5" fmla="*/ 368300 w 469999"/>
                    <a:gd name="connsiteY5" fmla="*/ 0 h 1492250"/>
                    <a:gd name="connsiteX6" fmla="*/ 0 w 469999"/>
                    <a:gd name="connsiteY6" fmla="*/ 98425 h 1492250"/>
                    <a:gd name="connsiteX0" fmla="*/ 10574 w 480573"/>
                    <a:gd name="connsiteY0" fmla="*/ 98425 h 1492250"/>
                    <a:gd name="connsiteX1" fmla="*/ 93124 w 480573"/>
                    <a:gd name="connsiteY1" fmla="*/ 774700 h 1492250"/>
                    <a:gd name="connsiteX2" fmla="*/ 20099 w 480573"/>
                    <a:gd name="connsiteY2" fmla="*/ 1397000 h 1492250"/>
                    <a:gd name="connsiteX3" fmla="*/ 388399 w 480573"/>
                    <a:gd name="connsiteY3" fmla="*/ 1492250 h 1492250"/>
                    <a:gd name="connsiteX4" fmla="*/ 480474 w 480573"/>
                    <a:gd name="connsiteY4" fmla="*/ 755650 h 1492250"/>
                    <a:gd name="connsiteX5" fmla="*/ 378874 w 480573"/>
                    <a:gd name="connsiteY5" fmla="*/ 0 h 1492250"/>
                    <a:gd name="connsiteX6" fmla="*/ 10574 w 480573"/>
                    <a:gd name="connsiteY6" fmla="*/ 98425 h 1492250"/>
                    <a:gd name="connsiteX0" fmla="*/ 2044 w 472043"/>
                    <a:gd name="connsiteY0" fmla="*/ 98425 h 1492250"/>
                    <a:gd name="connsiteX1" fmla="*/ 84594 w 472043"/>
                    <a:gd name="connsiteY1" fmla="*/ 774700 h 1492250"/>
                    <a:gd name="connsiteX2" fmla="*/ 11569 w 472043"/>
                    <a:gd name="connsiteY2" fmla="*/ 1397000 h 1492250"/>
                    <a:gd name="connsiteX3" fmla="*/ 379869 w 472043"/>
                    <a:gd name="connsiteY3" fmla="*/ 1492250 h 1492250"/>
                    <a:gd name="connsiteX4" fmla="*/ 471944 w 472043"/>
                    <a:gd name="connsiteY4" fmla="*/ 755650 h 1492250"/>
                    <a:gd name="connsiteX5" fmla="*/ 370344 w 472043"/>
                    <a:gd name="connsiteY5" fmla="*/ 0 h 1492250"/>
                    <a:gd name="connsiteX6" fmla="*/ 2044 w 472043"/>
                    <a:gd name="connsiteY6" fmla="*/ 98425 h 1492250"/>
                    <a:gd name="connsiteX0" fmla="*/ 2044 w 472043"/>
                    <a:gd name="connsiteY0" fmla="*/ 98425 h 1492250"/>
                    <a:gd name="connsiteX1" fmla="*/ 84594 w 472043"/>
                    <a:gd name="connsiteY1" fmla="*/ 774700 h 1492250"/>
                    <a:gd name="connsiteX2" fmla="*/ 11569 w 472043"/>
                    <a:gd name="connsiteY2" fmla="*/ 1397000 h 1492250"/>
                    <a:gd name="connsiteX3" fmla="*/ 379869 w 472043"/>
                    <a:gd name="connsiteY3" fmla="*/ 1492250 h 1492250"/>
                    <a:gd name="connsiteX4" fmla="*/ 471944 w 472043"/>
                    <a:gd name="connsiteY4" fmla="*/ 755650 h 1492250"/>
                    <a:gd name="connsiteX5" fmla="*/ 370344 w 472043"/>
                    <a:gd name="connsiteY5" fmla="*/ 0 h 1492250"/>
                    <a:gd name="connsiteX6" fmla="*/ 2044 w 472043"/>
                    <a:gd name="connsiteY6" fmla="*/ 98425 h 1492250"/>
                    <a:gd name="connsiteX0" fmla="*/ 2044 w 471999"/>
                    <a:gd name="connsiteY0" fmla="*/ 98425 h 1492250"/>
                    <a:gd name="connsiteX1" fmla="*/ 84594 w 471999"/>
                    <a:gd name="connsiteY1" fmla="*/ 774700 h 1492250"/>
                    <a:gd name="connsiteX2" fmla="*/ 11569 w 471999"/>
                    <a:gd name="connsiteY2" fmla="*/ 1397000 h 1492250"/>
                    <a:gd name="connsiteX3" fmla="*/ 379869 w 471999"/>
                    <a:gd name="connsiteY3" fmla="*/ 1492250 h 1492250"/>
                    <a:gd name="connsiteX4" fmla="*/ 471944 w 471999"/>
                    <a:gd name="connsiteY4" fmla="*/ 755650 h 1492250"/>
                    <a:gd name="connsiteX5" fmla="*/ 370344 w 471999"/>
                    <a:gd name="connsiteY5" fmla="*/ 0 h 1492250"/>
                    <a:gd name="connsiteX6" fmla="*/ 2044 w 471999"/>
                    <a:gd name="connsiteY6" fmla="*/ 98425 h 1492250"/>
                    <a:gd name="connsiteX0" fmla="*/ 0 w 469955"/>
                    <a:gd name="connsiteY0" fmla="*/ 98425 h 1492250"/>
                    <a:gd name="connsiteX1" fmla="*/ 82550 w 469955"/>
                    <a:gd name="connsiteY1" fmla="*/ 774700 h 1492250"/>
                    <a:gd name="connsiteX2" fmla="*/ 9525 w 469955"/>
                    <a:gd name="connsiteY2" fmla="*/ 1397000 h 1492250"/>
                    <a:gd name="connsiteX3" fmla="*/ 377825 w 469955"/>
                    <a:gd name="connsiteY3" fmla="*/ 1492250 h 1492250"/>
                    <a:gd name="connsiteX4" fmla="*/ 469900 w 469955"/>
                    <a:gd name="connsiteY4" fmla="*/ 755650 h 1492250"/>
                    <a:gd name="connsiteX5" fmla="*/ 368300 w 469955"/>
                    <a:gd name="connsiteY5" fmla="*/ 0 h 1492250"/>
                    <a:gd name="connsiteX6" fmla="*/ 0 w 469955"/>
                    <a:gd name="connsiteY6" fmla="*/ 98425 h 149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955" h="1492250">
                      <a:moveTo>
                        <a:pt x="0" y="98425"/>
                      </a:moveTo>
                      <a:cubicBezTo>
                        <a:pt x="50800" y="316442"/>
                        <a:pt x="80963" y="558271"/>
                        <a:pt x="82550" y="774700"/>
                      </a:cubicBezTo>
                      <a:cubicBezTo>
                        <a:pt x="84137" y="991129"/>
                        <a:pt x="68263" y="1153583"/>
                        <a:pt x="9525" y="1397000"/>
                      </a:cubicBezTo>
                      <a:lnTo>
                        <a:pt x="377825" y="1492250"/>
                      </a:lnTo>
                      <a:cubicBezTo>
                        <a:pt x="438679" y="1220258"/>
                        <a:pt x="471488" y="1004358"/>
                        <a:pt x="469900" y="755650"/>
                      </a:cubicBezTo>
                      <a:cubicBezTo>
                        <a:pt x="468313" y="506942"/>
                        <a:pt x="424392" y="192087"/>
                        <a:pt x="368300" y="0"/>
                      </a:cubicBezTo>
                      <a:lnTo>
                        <a:pt x="0" y="984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6365875" y="4038600"/>
                  <a:ext cx="1012825" cy="1416050"/>
                </a:xfrm>
                <a:custGeom>
                  <a:avLst/>
                  <a:gdLst>
                    <a:gd name="connsiteX0" fmla="*/ 647700 w 1012825"/>
                    <a:gd name="connsiteY0" fmla="*/ 0 h 1416050"/>
                    <a:gd name="connsiteX1" fmla="*/ 400050 w 1012825"/>
                    <a:gd name="connsiteY1" fmla="*/ 612775 h 1416050"/>
                    <a:gd name="connsiteX2" fmla="*/ 0 w 1012825"/>
                    <a:gd name="connsiteY2" fmla="*/ 1136650 h 1416050"/>
                    <a:gd name="connsiteX3" fmla="*/ 276225 w 1012825"/>
                    <a:gd name="connsiteY3" fmla="*/ 1416050 h 1416050"/>
                    <a:gd name="connsiteX4" fmla="*/ 746125 w 1012825"/>
                    <a:gd name="connsiteY4" fmla="*/ 784225 h 1416050"/>
                    <a:gd name="connsiteX5" fmla="*/ 1012825 w 1012825"/>
                    <a:gd name="connsiteY5" fmla="*/ 101600 h 1416050"/>
                    <a:gd name="connsiteX6" fmla="*/ 647700 w 1012825"/>
                    <a:gd name="connsiteY6" fmla="*/ 0 h 1416050"/>
                    <a:gd name="connsiteX0" fmla="*/ 647700 w 1012825"/>
                    <a:gd name="connsiteY0" fmla="*/ 0 h 1416050"/>
                    <a:gd name="connsiteX1" fmla="*/ 400050 w 1012825"/>
                    <a:gd name="connsiteY1" fmla="*/ 612775 h 1416050"/>
                    <a:gd name="connsiteX2" fmla="*/ 0 w 1012825"/>
                    <a:gd name="connsiteY2" fmla="*/ 1136650 h 1416050"/>
                    <a:gd name="connsiteX3" fmla="*/ 276225 w 1012825"/>
                    <a:gd name="connsiteY3" fmla="*/ 1416050 h 1416050"/>
                    <a:gd name="connsiteX4" fmla="*/ 746125 w 1012825"/>
                    <a:gd name="connsiteY4" fmla="*/ 784225 h 1416050"/>
                    <a:gd name="connsiteX5" fmla="*/ 1012825 w 1012825"/>
                    <a:gd name="connsiteY5" fmla="*/ 101600 h 1416050"/>
                    <a:gd name="connsiteX6" fmla="*/ 647700 w 1012825"/>
                    <a:gd name="connsiteY6" fmla="*/ 0 h 1416050"/>
                    <a:gd name="connsiteX0" fmla="*/ 647700 w 1012825"/>
                    <a:gd name="connsiteY0" fmla="*/ 0 h 1416050"/>
                    <a:gd name="connsiteX1" fmla="*/ 400050 w 1012825"/>
                    <a:gd name="connsiteY1" fmla="*/ 612775 h 1416050"/>
                    <a:gd name="connsiteX2" fmla="*/ 0 w 1012825"/>
                    <a:gd name="connsiteY2" fmla="*/ 1136650 h 1416050"/>
                    <a:gd name="connsiteX3" fmla="*/ 276225 w 1012825"/>
                    <a:gd name="connsiteY3" fmla="*/ 1416050 h 1416050"/>
                    <a:gd name="connsiteX4" fmla="*/ 746125 w 1012825"/>
                    <a:gd name="connsiteY4" fmla="*/ 784225 h 1416050"/>
                    <a:gd name="connsiteX5" fmla="*/ 1012825 w 1012825"/>
                    <a:gd name="connsiteY5" fmla="*/ 101600 h 1416050"/>
                    <a:gd name="connsiteX6" fmla="*/ 647700 w 1012825"/>
                    <a:gd name="connsiteY6" fmla="*/ 0 h 1416050"/>
                    <a:gd name="connsiteX0" fmla="*/ 647700 w 1013989"/>
                    <a:gd name="connsiteY0" fmla="*/ 0 h 1416050"/>
                    <a:gd name="connsiteX1" fmla="*/ 400050 w 1013989"/>
                    <a:gd name="connsiteY1" fmla="*/ 612775 h 1416050"/>
                    <a:gd name="connsiteX2" fmla="*/ 0 w 1013989"/>
                    <a:gd name="connsiteY2" fmla="*/ 1136650 h 1416050"/>
                    <a:gd name="connsiteX3" fmla="*/ 276225 w 1013989"/>
                    <a:gd name="connsiteY3" fmla="*/ 1416050 h 1416050"/>
                    <a:gd name="connsiteX4" fmla="*/ 746125 w 1013989"/>
                    <a:gd name="connsiteY4" fmla="*/ 784225 h 1416050"/>
                    <a:gd name="connsiteX5" fmla="*/ 1012825 w 1013989"/>
                    <a:gd name="connsiteY5" fmla="*/ 101600 h 1416050"/>
                    <a:gd name="connsiteX6" fmla="*/ 647700 w 1013989"/>
                    <a:gd name="connsiteY6" fmla="*/ 0 h 1416050"/>
                    <a:gd name="connsiteX0" fmla="*/ 647700 w 1012825"/>
                    <a:gd name="connsiteY0" fmla="*/ 0 h 1416050"/>
                    <a:gd name="connsiteX1" fmla="*/ 400050 w 1012825"/>
                    <a:gd name="connsiteY1" fmla="*/ 612775 h 1416050"/>
                    <a:gd name="connsiteX2" fmla="*/ 0 w 1012825"/>
                    <a:gd name="connsiteY2" fmla="*/ 1136650 h 1416050"/>
                    <a:gd name="connsiteX3" fmla="*/ 276225 w 1012825"/>
                    <a:gd name="connsiteY3" fmla="*/ 1416050 h 1416050"/>
                    <a:gd name="connsiteX4" fmla="*/ 746125 w 1012825"/>
                    <a:gd name="connsiteY4" fmla="*/ 784225 h 1416050"/>
                    <a:gd name="connsiteX5" fmla="*/ 1012825 w 1012825"/>
                    <a:gd name="connsiteY5" fmla="*/ 101600 h 1416050"/>
                    <a:gd name="connsiteX6" fmla="*/ 647700 w 1012825"/>
                    <a:gd name="connsiteY6" fmla="*/ 0 h 1416050"/>
                    <a:gd name="connsiteX0" fmla="*/ 647700 w 1012825"/>
                    <a:gd name="connsiteY0" fmla="*/ 0 h 1416050"/>
                    <a:gd name="connsiteX1" fmla="*/ 400050 w 1012825"/>
                    <a:gd name="connsiteY1" fmla="*/ 612775 h 1416050"/>
                    <a:gd name="connsiteX2" fmla="*/ 0 w 1012825"/>
                    <a:gd name="connsiteY2" fmla="*/ 1136650 h 1416050"/>
                    <a:gd name="connsiteX3" fmla="*/ 276225 w 1012825"/>
                    <a:gd name="connsiteY3" fmla="*/ 1416050 h 1416050"/>
                    <a:gd name="connsiteX4" fmla="*/ 746125 w 1012825"/>
                    <a:gd name="connsiteY4" fmla="*/ 784225 h 1416050"/>
                    <a:gd name="connsiteX5" fmla="*/ 1012825 w 1012825"/>
                    <a:gd name="connsiteY5" fmla="*/ 101600 h 1416050"/>
                    <a:gd name="connsiteX6" fmla="*/ 647700 w 1012825"/>
                    <a:gd name="connsiteY6" fmla="*/ 0 h 1416050"/>
                    <a:gd name="connsiteX0" fmla="*/ 647700 w 1012825"/>
                    <a:gd name="connsiteY0" fmla="*/ 0 h 1416050"/>
                    <a:gd name="connsiteX1" fmla="*/ 400050 w 1012825"/>
                    <a:gd name="connsiteY1" fmla="*/ 612775 h 1416050"/>
                    <a:gd name="connsiteX2" fmla="*/ 0 w 1012825"/>
                    <a:gd name="connsiteY2" fmla="*/ 1136650 h 1416050"/>
                    <a:gd name="connsiteX3" fmla="*/ 276225 w 1012825"/>
                    <a:gd name="connsiteY3" fmla="*/ 1416050 h 1416050"/>
                    <a:gd name="connsiteX4" fmla="*/ 746125 w 1012825"/>
                    <a:gd name="connsiteY4" fmla="*/ 784225 h 1416050"/>
                    <a:gd name="connsiteX5" fmla="*/ 1012825 w 1012825"/>
                    <a:gd name="connsiteY5" fmla="*/ 101600 h 1416050"/>
                    <a:gd name="connsiteX6" fmla="*/ 647700 w 1012825"/>
                    <a:gd name="connsiteY6" fmla="*/ 0 h 1416050"/>
                    <a:gd name="connsiteX0" fmla="*/ 647700 w 1012825"/>
                    <a:gd name="connsiteY0" fmla="*/ 0 h 1416050"/>
                    <a:gd name="connsiteX1" fmla="*/ 400050 w 1012825"/>
                    <a:gd name="connsiteY1" fmla="*/ 612775 h 1416050"/>
                    <a:gd name="connsiteX2" fmla="*/ 0 w 1012825"/>
                    <a:gd name="connsiteY2" fmla="*/ 1136650 h 1416050"/>
                    <a:gd name="connsiteX3" fmla="*/ 276225 w 1012825"/>
                    <a:gd name="connsiteY3" fmla="*/ 1416050 h 1416050"/>
                    <a:gd name="connsiteX4" fmla="*/ 746125 w 1012825"/>
                    <a:gd name="connsiteY4" fmla="*/ 784225 h 1416050"/>
                    <a:gd name="connsiteX5" fmla="*/ 1012825 w 1012825"/>
                    <a:gd name="connsiteY5" fmla="*/ 101600 h 1416050"/>
                    <a:gd name="connsiteX6" fmla="*/ 647700 w 1012825"/>
                    <a:gd name="connsiteY6" fmla="*/ 0 h 141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825" h="1416050">
                      <a:moveTo>
                        <a:pt x="647700" y="0"/>
                      </a:moveTo>
                      <a:cubicBezTo>
                        <a:pt x="577321" y="237596"/>
                        <a:pt x="508000" y="423333"/>
                        <a:pt x="400050" y="612775"/>
                      </a:cubicBezTo>
                      <a:cubicBezTo>
                        <a:pt x="292100" y="802217"/>
                        <a:pt x="204788" y="907521"/>
                        <a:pt x="0" y="1136650"/>
                      </a:cubicBezTo>
                      <a:lnTo>
                        <a:pt x="276225" y="1416050"/>
                      </a:lnTo>
                      <a:cubicBezTo>
                        <a:pt x="483129" y="1192213"/>
                        <a:pt x="623358" y="1003300"/>
                        <a:pt x="746125" y="784225"/>
                      </a:cubicBezTo>
                      <a:cubicBezTo>
                        <a:pt x="868892" y="565150"/>
                        <a:pt x="927629" y="394229"/>
                        <a:pt x="1012825" y="101600"/>
                      </a:cubicBezTo>
                      <a:lnTo>
                        <a:pt x="6477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5207000" y="622300"/>
                  <a:ext cx="1400175" cy="1028700"/>
                </a:xfrm>
                <a:custGeom>
                  <a:avLst/>
                  <a:gdLst>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 name="connsiteX0" fmla="*/ 95250 w 1400175"/>
                    <a:gd name="connsiteY0" fmla="*/ 1379 h 1030079"/>
                    <a:gd name="connsiteX1" fmla="*/ 0 w 1400175"/>
                    <a:gd name="connsiteY1" fmla="*/ 388729 h 1030079"/>
                    <a:gd name="connsiteX2" fmla="*/ 603250 w 1400175"/>
                    <a:gd name="connsiteY2" fmla="*/ 617329 h 1030079"/>
                    <a:gd name="connsiteX3" fmla="*/ 1130300 w 1400175"/>
                    <a:gd name="connsiteY3" fmla="*/ 1030079 h 1030079"/>
                    <a:gd name="connsiteX4" fmla="*/ 1400175 w 1400175"/>
                    <a:gd name="connsiteY4" fmla="*/ 737979 h 1030079"/>
                    <a:gd name="connsiteX5" fmla="*/ 793750 w 1400175"/>
                    <a:gd name="connsiteY5" fmla="*/ 277604 h 1030079"/>
                    <a:gd name="connsiteX6" fmla="*/ 95250 w 1400175"/>
                    <a:gd name="connsiteY6" fmla="*/ 1379 h 1030079"/>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75" h="1028700">
                      <a:moveTo>
                        <a:pt x="95250" y="0"/>
                      </a:moveTo>
                      <a:lnTo>
                        <a:pt x="0" y="387350"/>
                      </a:lnTo>
                      <a:cubicBezTo>
                        <a:pt x="237067" y="461433"/>
                        <a:pt x="414867" y="509058"/>
                        <a:pt x="603250" y="615950"/>
                      </a:cubicBezTo>
                      <a:cubicBezTo>
                        <a:pt x="791633" y="722842"/>
                        <a:pt x="975254" y="887942"/>
                        <a:pt x="1130300" y="1028700"/>
                      </a:cubicBezTo>
                      <a:lnTo>
                        <a:pt x="1400175" y="736600"/>
                      </a:lnTo>
                      <a:cubicBezTo>
                        <a:pt x="1147233" y="496888"/>
                        <a:pt x="1011237" y="398992"/>
                        <a:pt x="793750" y="276225"/>
                      </a:cubicBezTo>
                      <a:cubicBezTo>
                        <a:pt x="576263" y="153458"/>
                        <a:pt x="284692" y="44979"/>
                        <a:pt x="9525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p:cNvSpPr/>
                <p:nvPr/>
              </p:nvSpPr>
              <p:spPr>
                <a:xfrm>
                  <a:off x="3813175" y="533400"/>
                  <a:ext cx="1492250" cy="485775"/>
                </a:xfrm>
                <a:custGeom>
                  <a:avLst/>
                  <a:gdLst>
                    <a:gd name="connsiteX0" fmla="*/ 1390650 w 1492250"/>
                    <a:gd name="connsiteY0" fmla="*/ 482600 h 495300"/>
                    <a:gd name="connsiteX1" fmla="*/ 1492250 w 1492250"/>
                    <a:gd name="connsiteY1" fmla="*/ 104775 h 495300"/>
                    <a:gd name="connsiteX2" fmla="*/ 768350 w 1492250"/>
                    <a:gd name="connsiteY2" fmla="*/ 0 h 495300"/>
                    <a:gd name="connsiteX3" fmla="*/ 0 w 1492250"/>
                    <a:gd name="connsiteY3" fmla="*/ 104775 h 495300"/>
                    <a:gd name="connsiteX4" fmla="*/ 98425 w 1492250"/>
                    <a:gd name="connsiteY4" fmla="*/ 495300 h 495300"/>
                    <a:gd name="connsiteX5" fmla="*/ 768350 w 1492250"/>
                    <a:gd name="connsiteY5" fmla="*/ 406400 h 495300"/>
                    <a:gd name="connsiteX6" fmla="*/ 1390650 w 1492250"/>
                    <a:gd name="connsiteY6" fmla="*/ 482600 h 495300"/>
                    <a:gd name="connsiteX0" fmla="*/ 1390650 w 1492250"/>
                    <a:gd name="connsiteY0" fmla="*/ 482600 h 495300"/>
                    <a:gd name="connsiteX1" fmla="*/ 1492250 w 1492250"/>
                    <a:gd name="connsiteY1" fmla="*/ 104775 h 495300"/>
                    <a:gd name="connsiteX2" fmla="*/ 768350 w 1492250"/>
                    <a:gd name="connsiteY2" fmla="*/ 0 h 495300"/>
                    <a:gd name="connsiteX3" fmla="*/ 0 w 1492250"/>
                    <a:gd name="connsiteY3" fmla="*/ 104775 h 495300"/>
                    <a:gd name="connsiteX4" fmla="*/ 98425 w 1492250"/>
                    <a:gd name="connsiteY4" fmla="*/ 495300 h 495300"/>
                    <a:gd name="connsiteX5" fmla="*/ 768350 w 1492250"/>
                    <a:gd name="connsiteY5" fmla="*/ 406400 h 495300"/>
                    <a:gd name="connsiteX6" fmla="*/ 1390650 w 1492250"/>
                    <a:gd name="connsiteY6" fmla="*/ 482600 h 495300"/>
                    <a:gd name="connsiteX0" fmla="*/ 1390650 w 1492250"/>
                    <a:gd name="connsiteY0" fmla="*/ 482600 h 495300"/>
                    <a:gd name="connsiteX1" fmla="*/ 1492250 w 1492250"/>
                    <a:gd name="connsiteY1" fmla="*/ 104775 h 495300"/>
                    <a:gd name="connsiteX2" fmla="*/ 768350 w 1492250"/>
                    <a:gd name="connsiteY2" fmla="*/ 0 h 495300"/>
                    <a:gd name="connsiteX3" fmla="*/ 0 w 1492250"/>
                    <a:gd name="connsiteY3" fmla="*/ 104775 h 495300"/>
                    <a:gd name="connsiteX4" fmla="*/ 98425 w 1492250"/>
                    <a:gd name="connsiteY4" fmla="*/ 495300 h 495300"/>
                    <a:gd name="connsiteX5" fmla="*/ 768350 w 1492250"/>
                    <a:gd name="connsiteY5" fmla="*/ 406400 h 495300"/>
                    <a:gd name="connsiteX6" fmla="*/ 1390650 w 1492250"/>
                    <a:gd name="connsiteY6" fmla="*/ 482600 h 495300"/>
                    <a:gd name="connsiteX0" fmla="*/ 1390650 w 1492250"/>
                    <a:gd name="connsiteY0" fmla="*/ 482600 h 495300"/>
                    <a:gd name="connsiteX1" fmla="*/ 1492250 w 1492250"/>
                    <a:gd name="connsiteY1" fmla="*/ 104775 h 495300"/>
                    <a:gd name="connsiteX2" fmla="*/ 768350 w 1492250"/>
                    <a:gd name="connsiteY2" fmla="*/ 0 h 495300"/>
                    <a:gd name="connsiteX3" fmla="*/ 0 w 1492250"/>
                    <a:gd name="connsiteY3" fmla="*/ 104775 h 495300"/>
                    <a:gd name="connsiteX4" fmla="*/ 98425 w 1492250"/>
                    <a:gd name="connsiteY4" fmla="*/ 495300 h 495300"/>
                    <a:gd name="connsiteX5" fmla="*/ 768350 w 1492250"/>
                    <a:gd name="connsiteY5" fmla="*/ 406400 h 495300"/>
                    <a:gd name="connsiteX6" fmla="*/ 1390650 w 1492250"/>
                    <a:gd name="connsiteY6" fmla="*/ 482600 h 495300"/>
                    <a:gd name="connsiteX0" fmla="*/ 1390650 w 1492250"/>
                    <a:gd name="connsiteY0" fmla="*/ 482600 h 506374"/>
                    <a:gd name="connsiteX1" fmla="*/ 1492250 w 1492250"/>
                    <a:gd name="connsiteY1" fmla="*/ 104775 h 506374"/>
                    <a:gd name="connsiteX2" fmla="*/ 768350 w 1492250"/>
                    <a:gd name="connsiteY2" fmla="*/ 0 h 506374"/>
                    <a:gd name="connsiteX3" fmla="*/ 0 w 1492250"/>
                    <a:gd name="connsiteY3" fmla="*/ 104775 h 506374"/>
                    <a:gd name="connsiteX4" fmla="*/ 98425 w 1492250"/>
                    <a:gd name="connsiteY4" fmla="*/ 495300 h 506374"/>
                    <a:gd name="connsiteX5" fmla="*/ 768350 w 1492250"/>
                    <a:gd name="connsiteY5" fmla="*/ 406400 h 506374"/>
                    <a:gd name="connsiteX6" fmla="*/ 1390650 w 1492250"/>
                    <a:gd name="connsiteY6" fmla="*/ 482600 h 506374"/>
                    <a:gd name="connsiteX0" fmla="*/ 1390650 w 1492250"/>
                    <a:gd name="connsiteY0" fmla="*/ 482600 h 506374"/>
                    <a:gd name="connsiteX1" fmla="*/ 1492250 w 1492250"/>
                    <a:gd name="connsiteY1" fmla="*/ 104775 h 506374"/>
                    <a:gd name="connsiteX2" fmla="*/ 768350 w 1492250"/>
                    <a:gd name="connsiteY2" fmla="*/ 0 h 506374"/>
                    <a:gd name="connsiteX3" fmla="*/ 0 w 1492250"/>
                    <a:gd name="connsiteY3" fmla="*/ 104775 h 506374"/>
                    <a:gd name="connsiteX4" fmla="*/ 98425 w 1492250"/>
                    <a:gd name="connsiteY4" fmla="*/ 495300 h 506374"/>
                    <a:gd name="connsiteX5" fmla="*/ 768350 w 1492250"/>
                    <a:gd name="connsiteY5" fmla="*/ 406400 h 506374"/>
                    <a:gd name="connsiteX6" fmla="*/ 1390650 w 1492250"/>
                    <a:gd name="connsiteY6" fmla="*/ 482600 h 506374"/>
                    <a:gd name="connsiteX0" fmla="*/ 1390650 w 1492250"/>
                    <a:gd name="connsiteY0" fmla="*/ 482600 h 495300"/>
                    <a:gd name="connsiteX1" fmla="*/ 1492250 w 1492250"/>
                    <a:gd name="connsiteY1" fmla="*/ 104775 h 495300"/>
                    <a:gd name="connsiteX2" fmla="*/ 768350 w 1492250"/>
                    <a:gd name="connsiteY2" fmla="*/ 0 h 495300"/>
                    <a:gd name="connsiteX3" fmla="*/ 0 w 1492250"/>
                    <a:gd name="connsiteY3" fmla="*/ 104775 h 495300"/>
                    <a:gd name="connsiteX4" fmla="*/ 98425 w 1492250"/>
                    <a:gd name="connsiteY4" fmla="*/ 495300 h 495300"/>
                    <a:gd name="connsiteX5" fmla="*/ 768350 w 1492250"/>
                    <a:gd name="connsiteY5" fmla="*/ 406400 h 495300"/>
                    <a:gd name="connsiteX6" fmla="*/ 1390650 w 1492250"/>
                    <a:gd name="connsiteY6" fmla="*/ 482600 h 495300"/>
                    <a:gd name="connsiteX0" fmla="*/ 1390650 w 1492250"/>
                    <a:gd name="connsiteY0" fmla="*/ 473075 h 485775"/>
                    <a:gd name="connsiteX1" fmla="*/ 1492250 w 1492250"/>
                    <a:gd name="connsiteY1" fmla="*/ 95250 h 485775"/>
                    <a:gd name="connsiteX2" fmla="*/ 752475 w 1492250"/>
                    <a:gd name="connsiteY2" fmla="*/ 0 h 485775"/>
                    <a:gd name="connsiteX3" fmla="*/ 0 w 1492250"/>
                    <a:gd name="connsiteY3" fmla="*/ 95250 h 485775"/>
                    <a:gd name="connsiteX4" fmla="*/ 98425 w 1492250"/>
                    <a:gd name="connsiteY4" fmla="*/ 485775 h 485775"/>
                    <a:gd name="connsiteX5" fmla="*/ 768350 w 1492250"/>
                    <a:gd name="connsiteY5" fmla="*/ 396875 h 485775"/>
                    <a:gd name="connsiteX6" fmla="*/ 1390650 w 1492250"/>
                    <a:gd name="connsiteY6" fmla="*/ 473075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2250" h="485775">
                      <a:moveTo>
                        <a:pt x="1390650" y="473075"/>
                      </a:moveTo>
                      <a:lnTo>
                        <a:pt x="1492250" y="95250"/>
                      </a:lnTo>
                      <a:cubicBezTo>
                        <a:pt x="1239308" y="24342"/>
                        <a:pt x="1001183" y="0"/>
                        <a:pt x="752475" y="0"/>
                      </a:cubicBezTo>
                      <a:cubicBezTo>
                        <a:pt x="503767" y="0"/>
                        <a:pt x="283104" y="38100"/>
                        <a:pt x="0" y="95250"/>
                      </a:cubicBezTo>
                      <a:lnTo>
                        <a:pt x="98425" y="485775"/>
                      </a:lnTo>
                      <a:cubicBezTo>
                        <a:pt x="391583" y="415396"/>
                        <a:pt x="552979" y="398992"/>
                        <a:pt x="768350" y="396875"/>
                      </a:cubicBezTo>
                      <a:cubicBezTo>
                        <a:pt x="983721" y="394758"/>
                        <a:pt x="1165225" y="418571"/>
                        <a:pt x="1390650" y="47307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a:off x="2543175" y="5213350"/>
                  <a:ext cx="1406525" cy="1016000"/>
                </a:xfrm>
                <a:custGeom>
                  <a:avLst/>
                  <a:gdLst>
                    <a:gd name="connsiteX0" fmla="*/ 1406525 w 1406525"/>
                    <a:gd name="connsiteY0" fmla="*/ 635000 h 1016000"/>
                    <a:gd name="connsiteX1" fmla="*/ 796925 w 1406525"/>
                    <a:gd name="connsiteY1" fmla="*/ 387350 h 1016000"/>
                    <a:gd name="connsiteX2" fmla="*/ 288925 w 1406525"/>
                    <a:gd name="connsiteY2" fmla="*/ 0 h 1016000"/>
                    <a:gd name="connsiteX3" fmla="*/ 0 w 1406525"/>
                    <a:gd name="connsiteY3" fmla="*/ 276225 h 1016000"/>
                    <a:gd name="connsiteX4" fmla="*/ 593725 w 1406525"/>
                    <a:gd name="connsiteY4" fmla="*/ 723900 h 1016000"/>
                    <a:gd name="connsiteX5" fmla="*/ 1320800 w 1406525"/>
                    <a:gd name="connsiteY5" fmla="*/ 1016000 h 1016000"/>
                    <a:gd name="connsiteX6" fmla="*/ 1406525 w 1406525"/>
                    <a:gd name="connsiteY6" fmla="*/ 635000 h 1016000"/>
                    <a:gd name="connsiteX0" fmla="*/ 1406525 w 1406525"/>
                    <a:gd name="connsiteY0" fmla="*/ 635000 h 1016843"/>
                    <a:gd name="connsiteX1" fmla="*/ 796925 w 1406525"/>
                    <a:gd name="connsiteY1" fmla="*/ 387350 h 1016843"/>
                    <a:gd name="connsiteX2" fmla="*/ 288925 w 1406525"/>
                    <a:gd name="connsiteY2" fmla="*/ 0 h 1016843"/>
                    <a:gd name="connsiteX3" fmla="*/ 0 w 1406525"/>
                    <a:gd name="connsiteY3" fmla="*/ 276225 h 1016843"/>
                    <a:gd name="connsiteX4" fmla="*/ 593725 w 1406525"/>
                    <a:gd name="connsiteY4" fmla="*/ 723900 h 1016843"/>
                    <a:gd name="connsiteX5" fmla="*/ 1320800 w 1406525"/>
                    <a:gd name="connsiteY5" fmla="*/ 1016000 h 1016843"/>
                    <a:gd name="connsiteX6" fmla="*/ 1406525 w 1406525"/>
                    <a:gd name="connsiteY6" fmla="*/ 635000 h 1016843"/>
                    <a:gd name="connsiteX0" fmla="*/ 1406525 w 1406525"/>
                    <a:gd name="connsiteY0" fmla="*/ 635000 h 1016000"/>
                    <a:gd name="connsiteX1" fmla="*/ 796925 w 1406525"/>
                    <a:gd name="connsiteY1" fmla="*/ 387350 h 1016000"/>
                    <a:gd name="connsiteX2" fmla="*/ 288925 w 1406525"/>
                    <a:gd name="connsiteY2" fmla="*/ 0 h 1016000"/>
                    <a:gd name="connsiteX3" fmla="*/ 0 w 1406525"/>
                    <a:gd name="connsiteY3" fmla="*/ 276225 h 1016000"/>
                    <a:gd name="connsiteX4" fmla="*/ 593725 w 1406525"/>
                    <a:gd name="connsiteY4" fmla="*/ 723900 h 1016000"/>
                    <a:gd name="connsiteX5" fmla="*/ 1320800 w 1406525"/>
                    <a:gd name="connsiteY5" fmla="*/ 1016000 h 1016000"/>
                    <a:gd name="connsiteX6" fmla="*/ 1406525 w 1406525"/>
                    <a:gd name="connsiteY6" fmla="*/ 635000 h 1016000"/>
                    <a:gd name="connsiteX0" fmla="*/ 1406525 w 1406525"/>
                    <a:gd name="connsiteY0" fmla="*/ 635000 h 1016000"/>
                    <a:gd name="connsiteX1" fmla="*/ 796925 w 1406525"/>
                    <a:gd name="connsiteY1" fmla="*/ 387350 h 1016000"/>
                    <a:gd name="connsiteX2" fmla="*/ 288925 w 1406525"/>
                    <a:gd name="connsiteY2" fmla="*/ 0 h 1016000"/>
                    <a:gd name="connsiteX3" fmla="*/ 0 w 1406525"/>
                    <a:gd name="connsiteY3" fmla="*/ 276225 h 1016000"/>
                    <a:gd name="connsiteX4" fmla="*/ 593725 w 1406525"/>
                    <a:gd name="connsiteY4" fmla="*/ 723900 h 1016000"/>
                    <a:gd name="connsiteX5" fmla="*/ 1320800 w 1406525"/>
                    <a:gd name="connsiteY5" fmla="*/ 1016000 h 1016000"/>
                    <a:gd name="connsiteX6" fmla="*/ 1406525 w 1406525"/>
                    <a:gd name="connsiteY6" fmla="*/ 635000 h 1016000"/>
                    <a:gd name="connsiteX0" fmla="*/ 1406525 w 1406525"/>
                    <a:gd name="connsiteY0" fmla="*/ 635000 h 1016000"/>
                    <a:gd name="connsiteX1" fmla="*/ 796925 w 1406525"/>
                    <a:gd name="connsiteY1" fmla="*/ 387350 h 1016000"/>
                    <a:gd name="connsiteX2" fmla="*/ 288925 w 1406525"/>
                    <a:gd name="connsiteY2" fmla="*/ 0 h 1016000"/>
                    <a:gd name="connsiteX3" fmla="*/ 0 w 1406525"/>
                    <a:gd name="connsiteY3" fmla="*/ 276225 h 1016000"/>
                    <a:gd name="connsiteX4" fmla="*/ 593725 w 1406525"/>
                    <a:gd name="connsiteY4" fmla="*/ 723900 h 1016000"/>
                    <a:gd name="connsiteX5" fmla="*/ 1320800 w 1406525"/>
                    <a:gd name="connsiteY5" fmla="*/ 1016000 h 1016000"/>
                    <a:gd name="connsiteX6" fmla="*/ 1406525 w 1406525"/>
                    <a:gd name="connsiteY6" fmla="*/ 635000 h 1016000"/>
                    <a:gd name="connsiteX0" fmla="*/ 1406525 w 1406525"/>
                    <a:gd name="connsiteY0" fmla="*/ 635000 h 1016000"/>
                    <a:gd name="connsiteX1" fmla="*/ 796925 w 1406525"/>
                    <a:gd name="connsiteY1" fmla="*/ 387350 h 1016000"/>
                    <a:gd name="connsiteX2" fmla="*/ 288925 w 1406525"/>
                    <a:gd name="connsiteY2" fmla="*/ 0 h 1016000"/>
                    <a:gd name="connsiteX3" fmla="*/ 0 w 1406525"/>
                    <a:gd name="connsiteY3" fmla="*/ 276225 h 1016000"/>
                    <a:gd name="connsiteX4" fmla="*/ 593725 w 1406525"/>
                    <a:gd name="connsiteY4" fmla="*/ 723900 h 1016000"/>
                    <a:gd name="connsiteX5" fmla="*/ 1320800 w 1406525"/>
                    <a:gd name="connsiteY5" fmla="*/ 1016000 h 1016000"/>
                    <a:gd name="connsiteX6" fmla="*/ 1406525 w 1406525"/>
                    <a:gd name="connsiteY6" fmla="*/ 635000 h 1016000"/>
                    <a:gd name="connsiteX0" fmla="*/ 1406525 w 1406525"/>
                    <a:gd name="connsiteY0" fmla="*/ 635000 h 1016000"/>
                    <a:gd name="connsiteX1" fmla="*/ 796925 w 1406525"/>
                    <a:gd name="connsiteY1" fmla="*/ 387350 h 1016000"/>
                    <a:gd name="connsiteX2" fmla="*/ 288925 w 1406525"/>
                    <a:gd name="connsiteY2" fmla="*/ 0 h 1016000"/>
                    <a:gd name="connsiteX3" fmla="*/ 0 w 1406525"/>
                    <a:gd name="connsiteY3" fmla="*/ 276225 h 1016000"/>
                    <a:gd name="connsiteX4" fmla="*/ 593725 w 1406525"/>
                    <a:gd name="connsiteY4" fmla="*/ 723900 h 1016000"/>
                    <a:gd name="connsiteX5" fmla="*/ 1320800 w 1406525"/>
                    <a:gd name="connsiteY5" fmla="*/ 1016000 h 1016000"/>
                    <a:gd name="connsiteX6" fmla="*/ 1406525 w 1406525"/>
                    <a:gd name="connsiteY6" fmla="*/ 635000 h 1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6525" h="1016000">
                      <a:moveTo>
                        <a:pt x="1406525" y="635000"/>
                      </a:moveTo>
                      <a:cubicBezTo>
                        <a:pt x="1211263" y="574675"/>
                        <a:pt x="983192" y="493183"/>
                        <a:pt x="796925" y="387350"/>
                      </a:cubicBezTo>
                      <a:cubicBezTo>
                        <a:pt x="610658" y="281517"/>
                        <a:pt x="431271" y="126471"/>
                        <a:pt x="288925" y="0"/>
                      </a:cubicBezTo>
                      <a:lnTo>
                        <a:pt x="0" y="276225"/>
                      </a:lnTo>
                      <a:cubicBezTo>
                        <a:pt x="231775" y="492125"/>
                        <a:pt x="373592" y="600604"/>
                        <a:pt x="593725" y="723900"/>
                      </a:cubicBezTo>
                      <a:cubicBezTo>
                        <a:pt x="813858" y="847196"/>
                        <a:pt x="1121833" y="967317"/>
                        <a:pt x="1320800" y="1016000"/>
                      </a:cubicBezTo>
                      <a:lnTo>
                        <a:pt x="1406525" y="635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a:off x="3860800" y="5838825"/>
                  <a:ext cx="1485900" cy="482678"/>
                </a:xfrm>
                <a:custGeom>
                  <a:avLst/>
                  <a:gdLst>
                    <a:gd name="connsiteX0" fmla="*/ 1390650 w 1485900"/>
                    <a:gd name="connsiteY0" fmla="*/ 0 h 482600"/>
                    <a:gd name="connsiteX1" fmla="*/ 727075 w 1485900"/>
                    <a:gd name="connsiteY1" fmla="*/ 95250 h 482600"/>
                    <a:gd name="connsiteX2" fmla="*/ 92075 w 1485900"/>
                    <a:gd name="connsiteY2" fmla="*/ 9525 h 482600"/>
                    <a:gd name="connsiteX3" fmla="*/ 0 w 1485900"/>
                    <a:gd name="connsiteY3" fmla="*/ 390525 h 482600"/>
                    <a:gd name="connsiteX4" fmla="*/ 752475 w 1485900"/>
                    <a:gd name="connsiteY4" fmla="*/ 482600 h 482600"/>
                    <a:gd name="connsiteX5" fmla="*/ 1485900 w 1485900"/>
                    <a:gd name="connsiteY5" fmla="*/ 377825 h 482600"/>
                    <a:gd name="connsiteX6" fmla="*/ 1390650 w 1485900"/>
                    <a:gd name="connsiteY6" fmla="*/ 0 h 482600"/>
                    <a:gd name="connsiteX0" fmla="*/ 1390650 w 1485900"/>
                    <a:gd name="connsiteY0" fmla="*/ 9636 h 492236"/>
                    <a:gd name="connsiteX1" fmla="*/ 727075 w 1485900"/>
                    <a:gd name="connsiteY1" fmla="*/ 104886 h 492236"/>
                    <a:gd name="connsiteX2" fmla="*/ 92075 w 1485900"/>
                    <a:gd name="connsiteY2" fmla="*/ 19161 h 492236"/>
                    <a:gd name="connsiteX3" fmla="*/ 0 w 1485900"/>
                    <a:gd name="connsiteY3" fmla="*/ 400161 h 492236"/>
                    <a:gd name="connsiteX4" fmla="*/ 752475 w 1485900"/>
                    <a:gd name="connsiteY4" fmla="*/ 492236 h 492236"/>
                    <a:gd name="connsiteX5" fmla="*/ 1485900 w 1485900"/>
                    <a:gd name="connsiteY5" fmla="*/ 387461 h 492236"/>
                    <a:gd name="connsiteX6" fmla="*/ 1390650 w 1485900"/>
                    <a:gd name="connsiteY6" fmla="*/ 9636 h 492236"/>
                    <a:gd name="connsiteX0" fmla="*/ 1390650 w 1485900"/>
                    <a:gd name="connsiteY0" fmla="*/ 1180 h 483780"/>
                    <a:gd name="connsiteX1" fmla="*/ 727075 w 1485900"/>
                    <a:gd name="connsiteY1" fmla="*/ 96430 h 483780"/>
                    <a:gd name="connsiteX2" fmla="*/ 92075 w 1485900"/>
                    <a:gd name="connsiteY2" fmla="*/ 10705 h 483780"/>
                    <a:gd name="connsiteX3" fmla="*/ 0 w 1485900"/>
                    <a:gd name="connsiteY3" fmla="*/ 391705 h 483780"/>
                    <a:gd name="connsiteX4" fmla="*/ 752475 w 1485900"/>
                    <a:gd name="connsiteY4" fmla="*/ 483780 h 483780"/>
                    <a:gd name="connsiteX5" fmla="*/ 1485900 w 1485900"/>
                    <a:gd name="connsiteY5" fmla="*/ 379005 h 483780"/>
                    <a:gd name="connsiteX6" fmla="*/ 1390650 w 1485900"/>
                    <a:gd name="connsiteY6" fmla="*/ 1180 h 483780"/>
                    <a:gd name="connsiteX0" fmla="*/ 1390650 w 1485900"/>
                    <a:gd name="connsiteY0" fmla="*/ 0 h 482600"/>
                    <a:gd name="connsiteX1" fmla="*/ 727075 w 1485900"/>
                    <a:gd name="connsiteY1" fmla="*/ 95250 h 482600"/>
                    <a:gd name="connsiteX2" fmla="*/ 92075 w 1485900"/>
                    <a:gd name="connsiteY2" fmla="*/ 9525 h 482600"/>
                    <a:gd name="connsiteX3" fmla="*/ 0 w 1485900"/>
                    <a:gd name="connsiteY3" fmla="*/ 390525 h 482600"/>
                    <a:gd name="connsiteX4" fmla="*/ 752475 w 1485900"/>
                    <a:gd name="connsiteY4" fmla="*/ 482600 h 482600"/>
                    <a:gd name="connsiteX5" fmla="*/ 1485900 w 1485900"/>
                    <a:gd name="connsiteY5" fmla="*/ 377825 h 482600"/>
                    <a:gd name="connsiteX6" fmla="*/ 1390650 w 1485900"/>
                    <a:gd name="connsiteY6" fmla="*/ 0 h 482600"/>
                    <a:gd name="connsiteX0" fmla="*/ 1390650 w 1485900"/>
                    <a:gd name="connsiteY0" fmla="*/ 0 h 482783"/>
                    <a:gd name="connsiteX1" fmla="*/ 727075 w 1485900"/>
                    <a:gd name="connsiteY1" fmla="*/ 95250 h 482783"/>
                    <a:gd name="connsiteX2" fmla="*/ 92075 w 1485900"/>
                    <a:gd name="connsiteY2" fmla="*/ 9525 h 482783"/>
                    <a:gd name="connsiteX3" fmla="*/ 0 w 1485900"/>
                    <a:gd name="connsiteY3" fmla="*/ 390525 h 482783"/>
                    <a:gd name="connsiteX4" fmla="*/ 752475 w 1485900"/>
                    <a:gd name="connsiteY4" fmla="*/ 482600 h 482783"/>
                    <a:gd name="connsiteX5" fmla="*/ 1485900 w 1485900"/>
                    <a:gd name="connsiteY5" fmla="*/ 377825 h 482783"/>
                    <a:gd name="connsiteX6" fmla="*/ 1390650 w 1485900"/>
                    <a:gd name="connsiteY6" fmla="*/ 0 h 482783"/>
                    <a:gd name="connsiteX0" fmla="*/ 1390650 w 1485900"/>
                    <a:gd name="connsiteY0" fmla="*/ 0 h 482678"/>
                    <a:gd name="connsiteX1" fmla="*/ 727075 w 1485900"/>
                    <a:gd name="connsiteY1" fmla="*/ 95250 h 482678"/>
                    <a:gd name="connsiteX2" fmla="*/ 92075 w 1485900"/>
                    <a:gd name="connsiteY2" fmla="*/ 9525 h 482678"/>
                    <a:gd name="connsiteX3" fmla="*/ 0 w 1485900"/>
                    <a:gd name="connsiteY3" fmla="*/ 390525 h 482678"/>
                    <a:gd name="connsiteX4" fmla="*/ 752475 w 1485900"/>
                    <a:gd name="connsiteY4" fmla="*/ 482600 h 482678"/>
                    <a:gd name="connsiteX5" fmla="*/ 1485900 w 1485900"/>
                    <a:gd name="connsiteY5" fmla="*/ 377825 h 482678"/>
                    <a:gd name="connsiteX6" fmla="*/ 1390650 w 1485900"/>
                    <a:gd name="connsiteY6" fmla="*/ 0 h 482678"/>
                    <a:gd name="connsiteX0" fmla="*/ 1390650 w 1485900"/>
                    <a:gd name="connsiteY0" fmla="*/ 0 h 482678"/>
                    <a:gd name="connsiteX1" fmla="*/ 727075 w 1485900"/>
                    <a:gd name="connsiteY1" fmla="*/ 95250 h 482678"/>
                    <a:gd name="connsiteX2" fmla="*/ 92075 w 1485900"/>
                    <a:gd name="connsiteY2" fmla="*/ 9525 h 482678"/>
                    <a:gd name="connsiteX3" fmla="*/ 0 w 1485900"/>
                    <a:gd name="connsiteY3" fmla="*/ 390525 h 482678"/>
                    <a:gd name="connsiteX4" fmla="*/ 752475 w 1485900"/>
                    <a:gd name="connsiteY4" fmla="*/ 482600 h 482678"/>
                    <a:gd name="connsiteX5" fmla="*/ 1485900 w 1485900"/>
                    <a:gd name="connsiteY5" fmla="*/ 377825 h 482678"/>
                    <a:gd name="connsiteX6" fmla="*/ 1390650 w 1485900"/>
                    <a:gd name="connsiteY6" fmla="*/ 0 h 48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5900" h="482678">
                      <a:moveTo>
                        <a:pt x="1390650" y="0"/>
                      </a:moveTo>
                      <a:cubicBezTo>
                        <a:pt x="1238779" y="44979"/>
                        <a:pt x="943504" y="93663"/>
                        <a:pt x="727075" y="95250"/>
                      </a:cubicBezTo>
                      <a:cubicBezTo>
                        <a:pt x="510646" y="96837"/>
                        <a:pt x="264054" y="55563"/>
                        <a:pt x="92075" y="9525"/>
                      </a:cubicBezTo>
                      <a:lnTo>
                        <a:pt x="0" y="390525"/>
                      </a:lnTo>
                      <a:cubicBezTo>
                        <a:pt x="211667" y="443971"/>
                        <a:pt x="504825" y="484717"/>
                        <a:pt x="752475" y="482600"/>
                      </a:cubicBezTo>
                      <a:cubicBezTo>
                        <a:pt x="1000125" y="480483"/>
                        <a:pt x="1217613" y="439208"/>
                        <a:pt x="1485900" y="377825"/>
                      </a:cubicBezTo>
                      <a:lnTo>
                        <a:pt x="139065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2524125" y="626269"/>
                  <a:ext cx="1395413" cy="1045369"/>
                </a:xfrm>
                <a:custGeom>
                  <a:avLst/>
                  <a:gdLst>
                    <a:gd name="connsiteX0" fmla="*/ 1285875 w 1395413"/>
                    <a:gd name="connsiteY0" fmla="*/ 0 h 1045369"/>
                    <a:gd name="connsiteX1" fmla="*/ 597694 w 1395413"/>
                    <a:gd name="connsiteY1" fmla="*/ 295275 h 1045369"/>
                    <a:gd name="connsiteX2" fmla="*/ 0 w 1395413"/>
                    <a:gd name="connsiteY2" fmla="*/ 757237 h 1045369"/>
                    <a:gd name="connsiteX3" fmla="*/ 276225 w 1395413"/>
                    <a:gd name="connsiteY3" fmla="*/ 1045369 h 1045369"/>
                    <a:gd name="connsiteX4" fmla="*/ 795338 w 1395413"/>
                    <a:gd name="connsiteY4" fmla="*/ 640556 h 1045369"/>
                    <a:gd name="connsiteX5" fmla="*/ 1395413 w 1395413"/>
                    <a:gd name="connsiteY5" fmla="*/ 385762 h 1045369"/>
                    <a:gd name="connsiteX6" fmla="*/ 1285875 w 1395413"/>
                    <a:gd name="connsiteY6" fmla="*/ 0 h 1045369"/>
                    <a:gd name="connsiteX0" fmla="*/ 1285875 w 1395413"/>
                    <a:gd name="connsiteY0" fmla="*/ 870 h 1046239"/>
                    <a:gd name="connsiteX1" fmla="*/ 597694 w 1395413"/>
                    <a:gd name="connsiteY1" fmla="*/ 296145 h 1046239"/>
                    <a:gd name="connsiteX2" fmla="*/ 0 w 1395413"/>
                    <a:gd name="connsiteY2" fmla="*/ 758107 h 1046239"/>
                    <a:gd name="connsiteX3" fmla="*/ 276225 w 1395413"/>
                    <a:gd name="connsiteY3" fmla="*/ 1046239 h 1046239"/>
                    <a:gd name="connsiteX4" fmla="*/ 795338 w 1395413"/>
                    <a:gd name="connsiteY4" fmla="*/ 641426 h 1046239"/>
                    <a:gd name="connsiteX5" fmla="*/ 1395413 w 1395413"/>
                    <a:gd name="connsiteY5" fmla="*/ 386632 h 1046239"/>
                    <a:gd name="connsiteX6" fmla="*/ 1285875 w 1395413"/>
                    <a:gd name="connsiteY6" fmla="*/ 870 h 1046239"/>
                    <a:gd name="connsiteX0" fmla="*/ 1285875 w 1395413"/>
                    <a:gd name="connsiteY0" fmla="*/ 870 h 1046239"/>
                    <a:gd name="connsiteX1" fmla="*/ 597694 w 1395413"/>
                    <a:gd name="connsiteY1" fmla="*/ 296145 h 1046239"/>
                    <a:gd name="connsiteX2" fmla="*/ 0 w 1395413"/>
                    <a:gd name="connsiteY2" fmla="*/ 758107 h 1046239"/>
                    <a:gd name="connsiteX3" fmla="*/ 276225 w 1395413"/>
                    <a:gd name="connsiteY3" fmla="*/ 1046239 h 1046239"/>
                    <a:gd name="connsiteX4" fmla="*/ 795338 w 1395413"/>
                    <a:gd name="connsiteY4" fmla="*/ 641426 h 1046239"/>
                    <a:gd name="connsiteX5" fmla="*/ 1395413 w 1395413"/>
                    <a:gd name="connsiteY5" fmla="*/ 386632 h 1046239"/>
                    <a:gd name="connsiteX6" fmla="*/ 1285875 w 1395413"/>
                    <a:gd name="connsiteY6" fmla="*/ 870 h 1046239"/>
                    <a:gd name="connsiteX0" fmla="*/ 1285875 w 1395413"/>
                    <a:gd name="connsiteY0" fmla="*/ 0 h 1045369"/>
                    <a:gd name="connsiteX1" fmla="*/ 597694 w 1395413"/>
                    <a:gd name="connsiteY1" fmla="*/ 295275 h 1045369"/>
                    <a:gd name="connsiteX2" fmla="*/ 0 w 1395413"/>
                    <a:gd name="connsiteY2" fmla="*/ 757237 h 1045369"/>
                    <a:gd name="connsiteX3" fmla="*/ 276225 w 1395413"/>
                    <a:gd name="connsiteY3" fmla="*/ 1045369 h 1045369"/>
                    <a:gd name="connsiteX4" fmla="*/ 795338 w 1395413"/>
                    <a:gd name="connsiteY4" fmla="*/ 640556 h 1045369"/>
                    <a:gd name="connsiteX5" fmla="*/ 1395413 w 1395413"/>
                    <a:gd name="connsiteY5" fmla="*/ 385762 h 1045369"/>
                    <a:gd name="connsiteX6" fmla="*/ 1285875 w 1395413"/>
                    <a:gd name="connsiteY6" fmla="*/ 0 h 1045369"/>
                    <a:gd name="connsiteX0" fmla="*/ 1285875 w 1395413"/>
                    <a:gd name="connsiteY0" fmla="*/ 0 h 1045369"/>
                    <a:gd name="connsiteX1" fmla="*/ 597694 w 1395413"/>
                    <a:gd name="connsiteY1" fmla="*/ 295275 h 1045369"/>
                    <a:gd name="connsiteX2" fmla="*/ 0 w 1395413"/>
                    <a:gd name="connsiteY2" fmla="*/ 757237 h 1045369"/>
                    <a:gd name="connsiteX3" fmla="*/ 276225 w 1395413"/>
                    <a:gd name="connsiteY3" fmla="*/ 1045369 h 1045369"/>
                    <a:gd name="connsiteX4" fmla="*/ 795338 w 1395413"/>
                    <a:gd name="connsiteY4" fmla="*/ 640556 h 1045369"/>
                    <a:gd name="connsiteX5" fmla="*/ 1395413 w 1395413"/>
                    <a:gd name="connsiteY5" fmla="*/ 385762 h 1045369"/>
                    <a:gd name="connsiteX6" fmla="*/ 1285875 w 1395413"/>
                    <a:gd name="connsiteY6" fmla="*/ 0 h 1045369"/>
                    <a:gd name="connsiteX0" fmla="*/ 1285875 w 1395413"/>
                    <a:gd name="connsiteY0" fmla="*/ 0 h 1045369"/>
                    <a:gd name="connsiteX1" fmla="*/ 597694 w 1395413"/>
                    <a:gd name="connsiteY1" fmla="*/ 295275 h 1045369"/>
                    <a:gd name="connsiteX2" fmla="*/ 0 w 1395413"/>
                    <a:gd name="connsiteY2" fmla="*/ 757237 h 1045369"/>
                    <a:gd name="connsiteX3" fmla="*/ 276225 w 1395413"/>
                    <a:gd name="connsiteY3" fmla="*/ 1045369 h 1045369"/>
                    <a:gd name="connsiteX4" fmla="*/ 795338 w 1395413"/>
                    <a:gd name="connsiteY4" fmla="*/ 640556 h 1045369"/>
                    <a:gd name="connsiteX5" fmla="*/ 1395413 w 1395413"/>
                    <a:gd name="connsiteY5" fmla="*/ 385762 h 1045369"/>
                    <a:gd name="connsiteX6" fmla="*/ 1285875 w 1395413"/>
                    <a:gd name="connsiteY6" fmla="*/ 0 h 1045369"/>
                    <a:gd name="connsiteX0" fmla="*/ 1285875 w 1395413"/>
                    <a:gd name="connsiteY0" fmla="*/ 0 h 1045369"/>
                    <a:gd name="connsiteX1" fmla="*/ 597694 w 1395413"/>
                    <a:gd name="connsiteY1" fmla="*/ 295275 h 1045369"/>
                    <a:gd name="connsiteX2" fmla="*/ 0 w 1395413"/>
                    <a:gd name="connsiteY2" fmla="*/ 757237 h 1045369"/>
                    <a:gd name="connsiteX3" fmla="*/ 276225 w 1395413"/>
                    <a:gd name="connsiteY3" fmla="*/ 1045369 h 1045369"/>
                    <a:gd name="connsiteX4" fmla="*/ 795338 w 1395413"/>
                    <a:gd name="connsiteY4" fmla="*/ 640556 h 1045369"/>
                    <a:gd name="connsiteX5" fmla="*/ 1395413 w 1395413"/>
                    <a:gd name="connsiteY5" fmla="*/ 385762 h 1045369"/>
                    <a:gd name="connsiteX6" fmla="*/ 1285875 w 1395413"/>
                    <a:gd name="connsiteY6" fmla="*/ 0 h 1045369"/>
                    <a:gd name="connsiteX0" fmla="*/ 1285875 w 1395413"/>
                    <a:gd name="connsiteY0" fmla="*/ 0 h 1045369"/>
                    <a:gd name="connsiteX1" fmla="*/ 597694 w 1395413"/>
                    <a:gd name="connsiteY1" fmla="*/ 295275 h 1045369"/>
                    <a:gd name="connsiteX2" fmla="*/ 0 w 1395413"/>
                    <a:gd name="connsiteY2" fmla="*/ 757237 h 1045369"/>
                    <a:gd name="connsiteX3" fmla="*/ 276225 w 1395413"/>
                    <a:gd name="connsiteY3" fmla="*/ 1045369 h 1045369"/>
                    <a:gd name="connsiteX4" fmla="*/ 795338 w 1395413"/>
                    <a:gd name="connsiteY4" fmla="*/ 640556 h 1045369"/>
                    <a:gd name="connsiteX5" fmla="*/ 1395413 w 1395413"/>
                    <a:gd name="connsiteY5" fmla="*/ 385762 h 1045369"/>
                    <a:gd name="connsiteX6" fmla="*/ 1285875 w 1395413"/>
                    <a:gd name="connsiteY6" fmla="*/ 0 h 1045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5413" h="1045369">
                      <a:moveTo>
                        <a:pt x="1285875" y="0"/>
                      </a:moveTo>
                      <a:cubicBezTo>
                        <a:pt x="1014810" y="84932"/>
                        <a:pt x="812007" y="169069"/>
                        <a:pt x="597694" y="295275"/>
                      </a:cubicBezTo>
                      <a:cubicBezTo>
                        <a:pt x="383382" y="421481"/>
                        <a:pt x="136921" y="603646"/>
                        <a:pt x="0" y="757237"/>
                      </a:cubicBezTo>
                      <a:lnTo>
                        <a:pt x="276225" y="1045369"/>
                      </a:lnTo>
                      <a:cubicBezTo>
                        <a:pt x="439737" y="880666"/>
                        <a:pt x="608807" y="750490"/>
                        <a:pt x="795338" y="640556"/>
                      </a:cubicBezTo>
                      <a:cubicBezTo>
                        <a:pt x="981869" y="530622"/>
                        <a:pt x="1230313" y="440133"/>
                        <a:pt x="1395413" y="385762"/>
                      </a:cubicBezTo>
                      <a:lnTo>
                        <a:pt x="128587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1768475" y="1384300"/>
                  <a:ext cx="1035050" cy="1412875"/>
                </a:xfrm>
                <a:custGeom>
                  <a:avLst/>
                  <a:gdLst>
                    <a:gd name="connsiteX0" fmla="*/ 758825 w 1035050"/>
                    <a:gd name="connsiteY0" fmla="*/ 0 h 1412875"/>
                    <a:gd name="connsiteX1" fmla="*/ 314325 w 1035050"/>
                    <a:gd name="connsiteY1" fmla="*/ 565150 h 1412875"/>
                    <a:gd name="connsiteX2" fmla="*/ 0 w 1035050"/>
                    <a:gd name="connsiteY2" fmla="*/ 1308100 h 1412875"/>
                    <a:gd name="connsiteX3" fmla="*/ 387350 w 1035050"/>
                    <a:gd name="connsiteY3" fmla="*/ 1412875 h 1412875"/>
                    <a:gd name="connsiteX4" fmla="*/ 644525 w 1035050"/>
                    <a:gd name="connsiteY4" fmla="*/ 796925 h 1412875"/>
                    <a:gd name="connsiteX5" fmla="*/ 1035050 w 1035050"/>
                    <a:gd name="connsiteY5" fmla="*/ 279400 h 1412875"/>
                    <a:gd name="connsiteX6" fmla="*/ 758825 w 1035050"/>
                    <a:gd name="connsiteY6" fmla="*/ 0 h 1412875"/>
                    <a:gd name="connsiteX0" fmla="*/ 759355 w 1035580"/>
                    <a:gd name="connsiteY0" fmla="*/ 0 h 1412875"/>
                    <a:gd name="connsiteX1" fmla="*/ 314855 w 1035580"/>
                    <a:gd name="connsiteY1" fmla="*/ 565150 h 1412875"/>
                    <a:gd name="connsiteX2" fmla="*/ 530 w 1035580"/>
                    <a:gd name="connsiteY2" fmla="*/ 1308100 h 1412875"/>
                    <a:gd name="connsiteX3" fmla="*/ 387880 w 1035580"/>
                    <a:gd name="connsiteY3" fmla="*/ 1412875 h 1412875"/>
                    <a:gd name="connsiteX4" fmla="*/ 645055 w 1035580"/>
                    <a:gd name="connsiteY4" fmla="*/ 796925 h 1412875"/>
                    <a:gd name="connsiteX5" fmla="*/ 1035580 w 1035580"/>
                    <a:gd name="connsiteY5" fmla="*/ 279400 h 1412875"/>
                    <a:gd name="connsiteX6" fmla="*/ 759355 w 1035580"/>
                    <a:gd name="connsiteY6" fmla="*/ 0 h 1412875"/>
                    <a:gd name="connsiteX0" fmla="*/ 758825 w 1035050"/>
                    <a:gd name="connsiteY0" fmla="*/ 0 h 1412875"/>
                    <a:gd name="connsiteX1" fmla="*/ 314325 w 1035050"/>
                    <a:gd name="connsiteY1" fmla="*/ 565150 h 1412875"/>
                    <a:gd name="connsiteX2" fmla="*/ 0 w 1035050"/>
                    <a:gd name="connsiteY2" fmla="*/ 1308100 h 1412875"/>
                    <a:gd name="connsiteX3" fmla="*/ 387350 w 1035050"/>
                    <a:gd name="connsiteY3" fmla="*/ 1412875 h 1412875"/>
                    <a:gd name="connsiteX4" fmla="*/ 644525 w 1035050"/>
                    <a:gd name="connsiteY4" fmla="*/ 796925 h 1412875"/>
                    <a:gd name="connsiteX5" fmla="*/ 1035050 w 1035050"/>
                    <a:gd name="connsiteY5" fmla="*/ 279400 h 1412875"/>
                    <a:gd name="connsiteX6" fmla="*/ 758825 w 1035050"/>
                    <a:gd name="connsiteY6" fmla="*/ 0 h 1412875"/>
                    <a:gd name="connsiteX0" fmla="*/ 758825 w 1035050"/>
                    <a:gd name="connsiteY0" fmla="*/ 0 h 1412875"/>
                    <a:gd name="connsiteX1" fmla="*/ 314325 w 1035050"/>
                    <a:gd name="connsiteY1" fmla="*/ 565150 h 1412875"/>
                    <a:gd name="connsiteX2" fmla="*/ 0 w 1035050"/>
                    <a:gd name="connsiteY2" fmla="*/ 1308100 h 1412875"/>
                    <a:gd name="connsiteX3" fmla="*/ 387350 w 1035050"/>
                    <a:gd name="connsiteY3" fmla="*/ 1412875 h 1412875"/>
                    <a:gd name="connsiteX4" fmla="*/ 644525 w 1035050"/>
                    <a:gd name="connsiteY4" fmla="*/ 796925 h 1412875"/>
                    <a:gd name="connsiteX5" fmla="*/ 1035050 w 1035050"/>
                    <a:gd name="connsiteY5" fmla="*/ 279400 h 1412875"/>
                    <a:gd name="connsiteX6" fmla="*/ 758825 w 1035050"/>
                    <a:gd name="connsiteY6" fmla="*/ 0 h 1412875"/>
                    <a:gd name="connsiteX0" fmla="*/ 758825 w 1035050"/>
                    <a:gd name="connsiteY0" fmla="*/ 0 h 1412875"/>
                    <a:gd name="connsiteX1" fmla="*/ 314325 w 1035050"/>
                    <a:gd name="connsiteY1" fmla="*/ 565150 h 1412875"/>
                    <a:gd name="connsiteX2" fmla="*/ 0 w 1035050"/>
                    <a:gd name="connsiteY2" fmla="*/ 1308100 h 1412875"/>
                    <a:gd name="connsiteX3" fmla="*/ 387350 w 1035050"/>
                    <a:gd name="connsiteY3" fmla="*/ 1412875 h 1412875"/>
                    <a:gd name="connsiteX4" fmla="*/ 644525 w 1035050"/>
                    <a:gd name="connsiteY4" fmla="*/ 796925 h 1412875"/>
                    <a:gd name="connsiteX5" fmla="*/ 1035050 w 1035050"/>
                    <a:gd name="connsiteY5" fmla="*/ 279400 h 1412875"/>
                    <a:gd name="connsiteX6" fmla="*/ 758825 w 1035050"/>
                    <a:gd name="connsiteY6" fmla="*/ 0 h 1412875"/>
                    <a:gd name="connsiteX0" fmla="*/ 758825 w 1035050"/>
                    <a:gd name="connsiteY0" fmla="*/ 0 h 1412875"/>
                    <a:gd name="connsiteX1" fmla="*/ 314325 w 1035050"/>
                    <a:gd name="connsiteY1" fmla="*/ 565150 h 1412875"/>
                    <a:gd name="connsiteX2" fmla="*/ 0 w 1035050"/>
                    <a:gd name="connsiteY2" fmla="*/ 1308100 h 1412875"/>
                    <a:gd name="connsiteX3" fmla="*/ 387350 w 1035050"/>
                    <a:gd name="connsiteY3" fmla="*/ 1412875 h 1412875"/>
                    <a:gd name="connsiteX4" fmla="*/ 644525 w 1035050"/>
                    <a:gd name="connsiteY4" fmla="*/ 796925 h 1412875"/>
                    <a:gd name="connsiteX5" fmla="*/ 1035050 w 1035050"/>
                    <a:gd name="connsiteY5" fmla="*/ 279400 h 1412875"/>
                    <a:gd name="connsiteX6" fmla="*/ 758825 w 1035050"/>
                    <a:gd name="connsiteY6" fmla="*/ 0 h 1412875"/>
                    <a:gd name="connsiteX0" fmla="*/ 758825 w 1035050"/>
                    <a:gd name="connsiteY0" fmla="*/ 0 h 1412875"/>
                    <a:gd name="connsiteX1" fmla="*/ 314325 w 1035050"/>
                    <a:gd name="connsiteY1" fmla="*/ 565150 h 1412875"/>
                    <a:gd name="connsiteX2" fmla="*/ 0 w 1035050"/>
                    <a:gd name="connsiteY2" fmla="*/ 1308100 h 1412875"/>
                    <a:gd name="connsiteX3" fmla="*/ 387350 w 1035050"/>
                    <a:gd name="connsiteY3" fmla="*/ 1412875 h 1412875"/>
                    <a:gd name="connsiteX4" fmla="*/ 644525 w 1035050"/>
                    <a:gd name="connsiteY4" fmla="*/ 796925 h 1412875"/>
                    <a:gd name="connsiteX5" fmla="*/ 1035050 w 1035050"/>
                    <a:gd name="connsiteY5" fmla="*/ 279400 h 1412875"/>
                    <a:gd name="connsiteX6" fmla="*/ 758825 w 1035050"/>
                    <a:gd name="connsiteY6" fmla="*/ 0 h 1412875"/>
                    <a:gd name="connsiteX0" fmla="*/ 758825 w 1035050"/>
                    <a:gd name="connsiteY0" fmla="*/ 0 h 1412875"/>
                    <a:gd name="connsiteX1" fmla="*/ 314325 w 1035050"/>
                    <a:gd name="connsiteY1" fmla="*/ 565150 h 1412875"/>
                    <a:gd name="connsiteX2" fmla="*/ 0 w 1035050"/>
                    <a:gd name="connsiteY2" fmla="*/ 1308100 h 1412875"/>
                    <a:gd name="connsiteX3" fmla="*/ 387350 w 1035050"/>
                    <a:gd name="connsiteY3" fmla="*/ 1412875 h 1412875"/>
                    <a:gd name="connsiteX4" fmla="*/ 644525 w 1035050"/>
                    <a:gd name="connsiteY4" fmla="*/ 796925 h 1412875"/>
                    <a:gd name="connsiteX5" fmla="*/ 1035050 w 1035050"/>
                    <a:gd name="connsiteY5" fmla="*/ 279400 h 1412875"/>
                    <a:gd name="connsiteX6" fmla="*/ 758825 w 1035050"/>
                    <a:gd name="connsiteY6" fmla="*/ 0 h 141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5050" h="1412875">
                      <a:moveTo>
                        <a:pt x="758825" y="0"/>
                      </a:moveTo>
                      <a:cubicBezTo>
                        <a:pt x="581554" y="171450"/>
                        <a:pt x="440796" y="347133"/>
                        <a:pt x="314325" y="565150"/>
                      </a:cubicBezTo>
                      <a:cubicBezTo>
                        <a:pt x="187854" y="783167"/>
                        <a:pt x="70379" y="1074738"/>
                        <a:pt x="0" y="1308100"/>
                      </a:cubicBezTo>
                      <a:lnTo>
                        <a:pt x="387350" y="1412875"/>
                      </a:lnTo>
                      <a:cubicBezTo>
                        <a:pt x="450321" y="1191154"/>
                        <a:pt x="536575" y="985837"/>
                        <a:pt x="644525" y="796925"/>
                      </a:cubicBezTo>
                      <a:cubicBezTo>
                        <a:pt x="752475" y="608013"/>
                        <a:pt x="863600" y="469371"/>
                        <a:pt x="1035050" y="279400"/>
                      </a:cubicBezTo>
                      <a:lnTo>
                        <a:pt x="7588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1676400" y="2690813"/>
                  <a:ext cx="500063" cy="1504950"/>
                </a:xfrm>
                <a:custGeom>
                  <a:avLst/>
                  <a:gdLst>
                    <a:gd name="connsiteX0" fmla="*/ 95250 w 500063"/>
                    <a:gd name="connsiteY0" fmla="*/ 0 h 1504950"/>
                    <a:gd name="connsiteX1" fmla="*/ 0 w 500063"/>
                    <a:gd name="connsiteY1" fmla="*/ 766762 h 1504950"/>
                    <a:gd name="connsiteX2" fmla="*/ 95250 w 500063"/>
                    <a:gd name="connsiteY2" fmla="*/ 1504950 h 1504950"/>
                    <a:gd name="connsiteX3" fmla="*/ 500063 w 500063"/>
                    <a:gd name="connsiteY3" fmla="*/ 1390650 h 1504950"/>
                    <a:gd name="connsiteX4" fmla="*/ 409575 w 500063"/>
                    <a:gd name="connsiteY4" fmla="*/ 738187 h 1504950"/>
                    <a:gd name="connsiteX5" fmla="*/ 471488 w 500063"/>
                    <a:gd name="connsiteY5" fmla="*/ 100012 h 1504950"/>
                    <a:gd name="connsiteX6" fmla="*/ 95250 w 500063"/>
                    <a:gd name="connsiteY6" fmla="*/ 0 h 1504950"/>
                    <a:gd name="connsiteX0" fmla="*/ 95250 w 500063"/>
                    <a:gd name="connsiteY0" fmla="*/ 0 h 1504950"/>
                    <a:gd name="connsiteX1" fmla="*/ 0 w 500063"/>
                    <a:gd name="connsiteY1" fmla="*/ 766762 h 1504950"/>
                    <a:gd name="connsiteX2" fmla="*/ 95250 w 500063"/>
                    <a:gd name="connsiteY2" fmla="*/ 1504950 h 1504950"/>
                    <a:gd name="connsiteX3" fmla="*/ 500063 w 500063"/>
                    <a:gd name="connsiteY3" fmla="*/ 1390650 h 1504950"/>
                    <a:gd name="connsiteX4" fmla="*/ 409575 w 500063"/>
                    <a:gd name="connsiteY4" fmla="*/ 738187 h 1504950"/>
                    <a:gd name="connsiteX5" fmla="*/ 471488 w 500063"/>
                    <a:gd name="connsiteY5" fmla="*/ 100012 h 1504950"/>
                    <a:gd name="connsiteX6" fmla="*/ 95250 w 500063"/>
                    <a:gd name="connsiteY6" fmla="*/ 0 h 1504950"/>
                    <a:gd name="connsiteX0" fmla="*/ 95250 w 500063"/>
                    <a:gd name="connsiteY0" fmla="*/ 0 h 1504950"/>
                    <a:gd name="connsiteX1" fmla="*/ 0 w 500063"/>
                    <a:gd name="connsiteY1" fmla="*/ 766762 h 1504950"/>
                    <a:gd name="connsiteX2" fmla="*/ 95250 w 500063"/>
                    <a:gd name="connsiteY2" fmla="*/ 1504950 h 1504950"/>
                    <a:gd name="connsiteX3" fmla="*/ 500063 w 500063"/>
                    <a:gd name="connsiteY3" fmla="*/ 1390650 h 1504950"/>
                    <a:gd name="connsiteX4" fmla="*/ 409575 w 500063"/>
                    <a:gd name="connsiteY4" fmla="*/ 738187 h 1504950"/>
                    <a:gd name="connsiteX5" fmla="*/ 471488 w 500063"/>
                    <a:gd name="connsiteY5" fmla="*/ 100012 h 1504950"/>
                    <a:gd name="connsiteX6" fmla="*/ 95250 w 500063"/>
                    <a:gd name="connsiteY6" fmla="*/ 0 h 1504950"/>
                    <a:gd name="connsiteX0" fmla="*/ 95250 w 500063"/>
                    <a:gd name="connsiteY0" fmla="*/ 0 h 1504950"/>
                    <a:gd name="connsiteX1" fmla="*/ 0 w 500063"/>
                    <a:gd name="connsiteY1" fmla="*/ 766762 h 1504950"/>
                    <a:gd name="connsiteX2" fmla="*/ 95250 w 500063"/>
                    <a:gd name="connsiteY2" fmla="*/ 1504950 h 1504950"/>
                    <a:gd name="connsiteX3" fmla="*/ 500063 w 500063"/>
                    <a:gd name="connsiteY3" fmla="*/ 1390650 h 1504950"/>
                    <a:gd name="connsiteX4" fmla="*/ 409575 w 500063"/>
                    <a:gd name="connsiteY4" fmla="*/ 738187 h 1504950"/>
                    <a:gd name="connsiteX5" fmla="*/ 471488 w 500063"/>
                    <a:gd name="connsiteY5" fmla="*/ 100012 h 1504950"/>
                    <a:gd name="connsiteX6" fmla="*/ 95250 w 500063"/>
                    <a:gd name="connsiteY6" fmla="*/ 0 h 1504950"/>
                    <a:gd name="connsiteX0" fmla="*/ 95250 w 511905"/>
                    <a:gd name="connsiteY0" fmla="*/ 0 h 1504950"/>
                    <a:gd name="connsiteX1" fmla="*/ 0 w 511905"/>
                    <a:gd name="connsiteY1" fmla="*/ 766762 h 1504950"/>
                    <a:gd name="connsiteX2" fmla="*/ 95250 w 511905"/>
                    <a:gd name="connsiteY2" fmla="*/ 1504950 h 1504950"/>
                    <a:gd name="connsiteX3" fmla="*/ 500063 w 511905"/>
                    <a:gd name="connsiteY3" fmla="*/ 1390650 h 1504950"/>
                    <a:gd name="connsiteX4" fmla="*/ 409575 w 511905"/>
                    <a:gd name="connsiteY4" fmla="*/ 738187 h 1504950"/>
                    <a:gd name="connsiteX5" fmla="*/ 471488 w 511905"/>
                    <a:gd name="connsiteY5" fmla="*/ 100012 h 1504950"/>
                    <a:gd name="connsiteX6" fmla="*/ 95250 w 511905"/>
                    <a:gd name="connsiteY6" fmla="*/ 0 h 1504950"/>
                    <a:gd name="connsiteX0" fmla="*/ 95250 w 511905"/>
                    <a:gd name="connsiteY0" fmla="*/ 0 h 1504950"/>
                    <a:gd name="connsiteX1" fmla="*/ 0 w 511905"/>
                    <a:gd name="connsiteY1" fmla="*/ 766762 h 1504950"/>
                    <a:gd name="connsiteX2" fmla="*/ 95250 w 511905"/>
                    <a:gd name="connsiteY2" fmla="*/ 1504950 h 1504950"/>
                    <a:gd name="connsiteX3" fmla="*/ 500063 w 511905"/>
                    <a:gd name="connsiteY3" fmla="*/ 1390650 h 1504950"/>
                    <a:gd name="connsiteX4" fmla="*/ 409575 w 511905"/>
                    <a:gd name="connsiteY4" fmla="*/ 738187 h 1504950"/>
                    <a:gd name="connsiteX5" fmla="*/ 471488 w 511905"/>
                    <a:gd name="connsiteY5" fmla="*/ 100012 h 1504950"/>
                    <a:gd name="connsiteX6" fmla="*/ 95250 w 511905"/>
                    <a:gd name="connsiteY6" fmla="*/ 0 h 1504950"/>
                    <a:gd name="connsiteX0" fmla="*/ 95250 w 500063"/>
                    <a:gd name="connsiteY0" fmla="*/ 0 h 1504950"/>
                    <a:gd name="connsiteX1" fmla="*/ 0 w 500063"/>
                    <a:gd name="connsiteY1" fmla="*/ 766762 h 1504950"/>
                    <a:gd name="connsiteX2" fmla="*/ 95250 w 500063"/>
                    <a:gd name="connsiteY2" fmla="*/ 1504950 h 1504950"/>
                    <a:gd name="connsiteX3" fmla="*/ 500063 w 500063"/>
                    <a:gd name="connsiteY3" fmla="*/ 1390650 h 1504950"/>
                    <a:gd name="connsiteX4" fmla="*/ 409575 w 500063"/>
                    <a:gd name="connsiteY4" fmla="*/ 738187 h 1504950"/>
                    <a:gd name="connsiteX5" fmla="*/ 471488 w 500063"/>
                    <a:gd name="connsiteY5" fmla="*/ 100012 h 1504950"/>
                    <a:gd name="connsiteX6" fmla="*/ 95250 w 500063"/>
                    <a:gd name="connsiteY6" fmla="*/ 0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063" h="1504950">
                      <a:moveTo>
                        <a:pt x="95250" y="0"/>
                      </a:moveTo>
                      <a:cubicBezTo>
                        <a:pt x="40481" y="234950"/>
                        <a:pt x="0" y="515937"/>
                        <a:pt x="0" y="766762"/>
                      </a:cubicBezTo>
                      <a:cubicBezTo>
                        <a:pt x="0" y="1017587"/>
                        <a:pt x="50006" y="1320006"/>
                        <a:pt x="95250" y="1504950"/>
                      </a:cubicBezTo>
                      <a:lnTo>
                        <a:pt x="500063" y="1390650"/>
                      </a:lnTo>
                      <a:cubicBezTo>
                        <a:pt x="452437" y="1215231"/>
                        <a:pt x="414338" y="953293"/>
                        <a:pt x="409575" y="738187"/>
                      </a:cubicBezTo>
                      <a:cubicBezTo>
                        <a:pt x="404813" y="523081"/>
                        <a:pt x="428625" y="284956"/>
                        <a:pt x="471488" y="100012"/>
                      </a:cubicBezTo>
                      <a:lnTo>
                        <a:pt x="9525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1784350" y="4092575"/>
                  <a:ext cx="1041400" cy="1400175"/>
                </a:xfrm>
                <a:custGeom>
                  <a:avLst/>
                  <a:gdLst>
                    <a:gd name="connsiteX0" fmla="*/ 381000 w 1041400"/>
                    <a:gd name="connsiteY0" fmla="*/ 0 h 1400175"/>
                    <a:gd name="connsiteX1" fmla="*/ 0 w 1041400"/>
                    <a:gd name="connsiteY1" fmla="*/ 107950 h 1400175"/>
                    <a:gd name="connsiteX2" fmla="*/ 298450 w 1041400"/>
                    <a:gd name="connsiteY2" fmla="*/ 819150 h 1400175"/>
                    <a:gd name="connsiteX3" fmla="*/ 765175 w 1041400"/>
                    <a:gd name="connsiteY3" fmla="*/ 1400175 h 1400175"/>
                    <a:gd name="connsiteX4" fmla="*/ 1041400 w 1041400"/>
                    <a:gd name="connsiteY4" fmla="*/ 1123950 h 1400175"/>
                    <a:gd name="connsiteX5" fmla="*/ 631825 w 1041400"/>
                    <a:gd name="connsiteY5" fmla="*/ 590550 h 1400175"/>
                    <a:gd name="connsiteX6" fmla="*/ 381000 w 1041400"/>
                    <a:gd name="connsiteY6" fmla="*/ 0 h 1400175"/>
                    <a:gd name="connsiteX0" fmla="*/ 381726 w 1042126"/>
                    <a:gd name="connsiteY0" fmla="*/ 0 h 1400175"/>
                    <a:gd name="connsiteX1" fmla="*/ 726 w 1042126"/>
                    <a:gd name="connsiteY1" fmla="*/ 107950 h 1400175"/>
                    <a:gd name="connsiteX2" fmla="*/ 299176 w 1042126"/>
                    <a:gd name="connsiteY2" fmla="*/ 819150 h 1400175"/>
                    <a:gd name="connsiteX3" fmla="*/ 765901 w 1042126"/>
                    <a:gd name="connsiteY3" fmla="*/ 1400175 h 1400175"/>
                    <a:gd name="connsiteX4" fmla="*/ 1042126 w 1042126"/>
                    <a:gd name="connsiteY4" fmla="*/ 1123950 h 1400175"/>
                    <a:gd name="connsiteX5" fmla="*/ 632551 w 1042126"/>
                    <a:gd name="connsiteY5" fmla="*/ 590550 h 1400175"/>
                    <a:gd name="connsiteX6" fmla="*/ 381726 w 1042126"/>
                    <a:gd name="connsiteY6" fmla="*/ 0 h 1400175"/>
                    <a:gd name="connsiteX0" fmla="*/ 381000 w 1041400"/>
                    <a:gd name="connsiteY0" fmla="*/ 0 h 1400175"/>
                    <a:gd name="connsiteX1" fmla="*/ 0 w 1041400"/>
                    <a:gd name="connsiteY1" fmla="*/ 107950 h 1400175"/>
                    <a:gd name="connsiteX2" fmla="*/ 298450 w 1041400"/>
                    <a:gd name="connsiteY2" fmla="*/ 819150 h 1400175"/>
                    <a:gd name="connsiteX3" fmla="*/ 765175 w 1041400"/>
                    <a:gd name="connsiteY3" fmla="*/ 1400175 h 1400175"/>
                    <a:gd name="connsiteX4" fmla="*/ 1041400 w 1041400"/>
                    <a:gd name="connsiteY4" fmla="*/ 1123950 h 1400175"/>
                    <a:gd name="connsiteX5" fmla="*/ 631825 w 1041400"/>
                    <a:gd name="connsiteY5" fmla="*/ 590550 h 1400175"/>
                    <a:gd name="connsiteX6" fmla="*/ 381000 w 1041400"/>
                    <a:gd name="connsiteY6" fmla="*/ 0 h 1400175"/>
                    <a:gd name="connsiteX0" fmla="*/ 381000 w 1041400"/>
                    <a:gd name="connsiteY0" fmla="*/ 0 h 1400175"/>
                    <a:gd name="connsiteX1" fmla="*/ 0 w 1041400"/>
                    <a:gd name="connsiteY1" fmla="*/ 107950 h 1400175"/>
                    <a:gd name="connsiteX2" fmla="*/ 298450 w 1041400"/>
                    <a:gd name="connsiteY2" fmla="*/ 819150 h 1400175"/>
                    <a:gd name="connsiteX3" fmla="*/ 765175 w 1041400"/>
                    <a:gd name="connsiteY3" fmla="*/ 1400175 h 1400175"/>
                    <a:gd name="connsiteX4" fmla="*/ 1041400 w 1041400"/>
                    <a:gd name="connsiteY4" fmla="*/ 1123950 h 1400175"/>
                    <a:gd name="connsiteX5" fmla="*/ 631825 w 1041400"/>
                    <a:gd name="connsiteY5" fmla="*/ 590550 h 1400175"/>
                    <a:gd name="connsiteX6" fmla="*/ 381000 w 1041400"/>
                    <a:gd name="connsiteY6" fmla="*/ 0 h 1400175"/>
                    <a:gd name="connsiteX0" fmla="*/ 381000 w 1041400"/>
                    <a:gd name="connsiteY0" fmla="*/ 0 h 1400175"/>
                    <a:gd name="connsiteX1" fmla="*/ 0 w 1041400"/>
                    <a:gd name="connsiteY1" fmla="*/ 107950 h 1400175"/>
                    <a:gd name="connsiteX2" fmla="*/ 298450 w 1041400"/>
                    <a:gd name="connsiteY2" fmla="*/ 819150 h 1400175"/>
                    <a:gd name="connsiteX3" fmla="*/ 765175 w 1041400"/>
                    <a:gd name="connsiteY3" fmla="*/ 1400175 h 1400175"/>
                    <a:gd name="connsiteX4" fmla="*/ 1041400 w 1041400"/>
                    <a:gd name="connsiteY4" fmla="*/ 1123950 h 1400175"/>
                    <a:gd name="connsiteX5" fmla="*/ 631825 w 1041400"/>
                    <a:gd name="connsiteY5" fmla="*/ 590550 h 1400175"/>
                    <a:gd name="connsiteX6" fmla="*/ 381000 w 1041400"/>
                    <a:gd name="connsiteY6" fmla="*/ 0 h 1400175"/>
                    <a:gd name="connsiteX0" fmla="*/ 381000 w 1041400"/>
                    <a:gd name="connsiteY0" fmla="*/ 0 h 1400175"/>
                    <a:gd name="connsiteX1" fmla="*/ 0 w 1041400"/>
                    <a:gd name="connsiteY1" fmla="*/ 107950 h 1400175"/>
                    <a:gd name="connsiteX2" fmla="*/ 298450 w 1041400"/>
                    <a:gd name="connsiteY2" fmla="*/ 819150 h 1400175"/>
                    <a:gd name="connsiteX3" fmla="*/ 765175 w 1041400"/>
                    <a:gd name="connsiteY3" fmla="*/ 1400175 h 1400175"/>
                    <a:gd name="connsiteX4" fmla="*/ 1041400 w 1041400"/>
                    <a:gd name="connsiteY4" fmla="*/ 1123950 h 1400175"/>
                    <a:gd name="connsiteX5" fmla="*/ 631825 w 1041400"/>
                    <a:gd name="connsiteY5" fmla="*/ 590550 h 1400175"/>
                    <a:gd name="connsiteX6" fmla="*/ 381000 w 1041400"/>
                    <a:gd name="connsiteY6" fmla="*/ 0 h 1400175"/>
                    <a:gd name="connsiteX0" fmla="*/ 381000 w 1041400"/>
                    <a:gd name="connsiteY0" fmla="*/ 0 h 1400175"/>
                    <a:gd name="connsiteX1" fmla="*/ 0 w 1041400"/>
                    <a:gd name="connsiteY1" fmla="*/ 107950 h 1400175"/>
                    <a:gd name="connsiteX2" fmla="*/ 298450 w 1041400"/>
                    <a:gd name="connsiteY2" fmla="*/ 819150 h 1400175"/>
                    <a:gd name="connsiteX3" fmla="*/ 765175 w 1041400"/>
                    <a:gd name="connsiteY3" fmla="*/ 1400175 h 1400175"/>
                    <a:gd name="connsiteX4" fmla="*/ 1041400 w 1041400"/>
                    <a:gd name="connsiteY4" fmla="*/ 1123950 h 1400175"/>
                    <a:gd name="connsiteX5" fmla="*/ 631825 w 1041400"/>
                    <a:gd name="connsiteY5" fmla="*/ 590550 h 1400175"/>
                    <a:gd name="connsiteX6" fmla="*/ 381000 w 1041400"/>
                    <a:gd name="connsiteY6" fmla="*/ 0 h 1400175"/>
                    <a:gd name="connsiteX0" fmla="*/ 381000 w 1041400"/>
                    <a:gd name="connsiteY0" fmla="*/ 0 h 1400175"/>
                    <a:gd name="connsiteX1" fmla="*/ 0 w 1041400"/>
                    <a:gd name="connsiteY1" fmla="*/ 107950 h 1400175"/>
                    <a:gd name="connsiteX2" fmla="*/ 298450 w 1041400"/>
                    <a:gd name="connsiteY2" fmla="*/ 819150 h 1400175"/>
                    <a:gd name="connsiteX3" fmla="*/ 765175 w 1041400"/>
                    <a:gd name="connsiteY3" fmla="*/ 1400175 h 1400175"/>
                    <a:gd name="connsiteX4" fmla="*/ 1041400 w 1041400"/>
                    <a:gd name="connsiteY4" fmla="*/ 1123950 h 1400175"/>
                    <a:gd name="connsiteX5" fmla="*/ 631825 w 1041400"/>
                    <a:gd name="connsiteY5" fmla="*/ 590550 h 1400175"/>
                    <a:gd name="connsiteX6" fmla="*/ 381000 w 1041400"/>
                    <a:gd name="connsiteY6" fmla="*/ 0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400" h="1400175">
                      <a:moveTo>
                        <a:pt x="381000" y="0"/>
                      </a:moveTo>
                      <a:lnTo>
                        <a:pt x="0" y="107950"/>
                      </a:lnTo>
                      <a:cubicBezTo>
                        <a:pt x="68792" y="330200"/>
                        <a:pt x="170921" y="603779"/>
                        <a:pt x="298450" y="819150"/>
                      </a:cubicBezTo>
                      <a:cubicBezTo>
                        <a:pt x="425979" y="1034521"/>
                        <a:pt x="590550" y="1203325"/>
                        <a:pt x="765175" y="1400175"/>
                      </a:cubicBezTo>
                      <a:lnTo>
                        <a:pt x="1041400" y="1123950"/>
                      </a:lnTo>
                      <a:cubicBezTo>
                        <a:pt x="866775" y="935037"/>
                        <a:pt x="741892" y="777875"/>
                        <a:pt x="631825" y="590550"/>
                      </a:cubicBezTo>
                      <a:cubicBezTo>
                        <a:pt x="521758" y="403225"/>
                        <a:pt x="448204" y="194733"/>
                        <a:pt x="3810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1" name="Group 150"/>
              <p:cNvGrpSpPr/>
              <p:nvPr/>
            </p:nvGrpSpPr>
            <p:grpSpPr>
              <a:xfrm>
                <a:off x="2343144" y="1209675"/>
                <a:ext cx="4454531" cy="4438650"/>
                <a:chOff x="2343144" y="1209675"/>
                <a:chExt cx="4454531" cy="4438650"/>
              </a:xfrm>
              <a:solidFill>
                <a:srgbClr val="C2D69B"/>
              </a:solidFill>
            </p:grpSpPr>
            <p:sp>
              <p:nvSpPr>
                <p:cNvPr id="85" name="Freeform 84"/>
                <p:cNvSpPr/>
                <p:nvPr/>
              </p:nvSpPr>
              <p:spPr>
                <a:xfrm>
                  <a:off x="5405438" y="3414713"/>
                  <a:ext cx="1385887" cy="1919287"/>
                </a:xfrm>
                <a:custGeom>
                  <a:avLst/>
                  <a:gdLst>
                    <a:gd name="connsiteX0" fmla="*/ 776287 w 1385887"/>
                    <a:gd name="connsiteY0" fmla="*/ 0 h 1919287"/>
                    <a:gd name="connsiteX1" fmla="*/ 581025 w 1385887"/>
                    <a:gd name="connsiteY1" fmla="*/ 804862 h 1919287"/>
                    <a:gd name="connsiteX2" fmla="*/ 0 w 1385887"/>
                    <a:gd name="connsiteY2" fmla="*/ 1404937 h 1919287"/>
                    <a:gd name="connsiteX3" fmla="*/ 309562 w 1385887"/>
                    <a:gd name="connsiteY3" fmla="*/ 1919287 h 1919287"/>
                    <a:gd name="connsiteX4" fmla="*/ 1109662 w 1385887"/>
                    <a:gd name="connsiteY4" fmla="*/ 1090612 h 1919287"/>
                    <a:gd name="connsiteX5" fmla="*/ 1385887 w 1385887"/>
                    <a:gd name="connsiteY5" fmla="*/ 4762 h 1919287"/>
                    <a:gd name="connsiteX6" fmla="*/ 776287 w 1385887"/>
                    <a:gd name="connsiteY6" fmla="*/ 0 h 1919287"/>
                    <a:gd name="connsiteX0" fmla="*/ 776287 w 1397494"/>
                    <a:gd name="connsiteY0" fmla="*/ 0 h 1919287"/>
                    <a:gd name="connsiteX1" fmla="*/ 581025 w 1397494"/>
                    <a:gd name="connsiteY1" fmla="*/ 804862 h 1919287"/>
                    <a:gd name="connsiteX2" fmla="*/ 0 w 1397494"/>
                    <a:gd name="connsiteY2" fmla="*/ 1404937 h 1919287"/>
                    <a:gd name="connsiteX3" fmla="*/ 309562 w 1397494"/>
                    <a:gd name="connsiteY3" fmla="*/ 1919287 h 1919287"/>
                    <a:gd name="connsiteX4" fmla="*/ 1109662 w 1397494"/>
                    <a:gd name="connsiteY4" fmla="*/ 1090612 h 1919287"/>
                    <a:gd name="connsiteX5" fmla="*/ 1385887 w 1397494"/>
                    <a:gd name="connsiteY5" fmla="*/ 4762 h 1919287"/>
                    <a:gd name="connsiteX6" fmla="*/ 776287 w 1397494"/>
                    <a:gd name="connsiteY6" fmla="*/ 0 h 1919287"/>
                    <a:gd name="connsiteX0" fmla="*/ 776287 w 1397494"/>
                    <a:gd name="connsiteY0" fmla="*/ 0 h 1919287"/>
                    <a:gd name="connsiteX1" fmla="*/ 581025 w 1397494"/>
                    <a:gd name="connsiteY1" fmla="*/ 804862 h 1919287"/>
                    <a:gd name="connsiteX2" fmla="*/ 0 w 1397494"/>
                    <a:gd name="connsiteY2" fmla="*/ 1404937 h 1919287"/>
                    <a:gd name="connsiteX3" fmla="*/ 309562 w 1397494"/>
                    <a:gd name="connsiteY3" fmla="*/ 1919287 h 1919287"/>
                    <a:gd name="connsiteX4" fmla="*/ 1109662 w 1397494"/>
                    <a:gd name="connsiteY4" fmla="*/ 1090612 h 1919287"/>
                    <a:gd name="connsiteX5" fmla="*/ 1385887 w 1397494"/>
                    <a:gd name="connsiteY5" fmla="*/ 4762 h 1919287"/>
                    <a:gd name="connsiteX6" fmla="*/ 776287 w 1397494"/>
                    <a:gd name="connsiteY6" fmla="*/ 0 h 1919287"/>
                    <a:gd name="connsiteX0" fmla="*/ 776287 w 1397494"/>
                    <a:gd name="connsiteY0" fmla="*/ 0 h 1919287"/>
                    <a:gd name="connsiteX1" fmla="*/ 581025 w 1397494"/>
                    <a:gd name="connsiteY1" fmla="*/ 804862 h 1919287"/>
                    <a:gd name="connsiteX2" fmla="*/ 0 w 1397494"/>
                    <a:gd name="connsiteY2" fmla="*/ 1404937 h 1919287"/>
                    <a:gd name="connsiteX3" fmla="*/ 309562 w 1397494"/>
                    <a:gd name="connsiteY3" fmla="*/ 1919287 h 1919287"/>
                    <a:gd name="connsiteX4" fmla="*/ 1109662 w 1397494"/>
                    <a:gd name="connsiteY4" fmla="*/ 1090612 h 1919287"/>
                    <a:gd name="connsiteX5" fmla="*/ 1385887 w 1397494"/>
                    <a:gd name="connsiteY5" fmla="*/ 4762 h 1919287"/>
                    <a:gd name="connsiteX6" fmla="*/ 776287 w 1397494"/>
                    <a:gd name="connsiteY6" fmla="*/ 0 h 1919287"/>
                    <a:gd name="connsiteX0" fmla="*/ 776287 w 1397494"/>
                    <a:gd name="connsiteY0" fmla="*/ 0 h 1919287"/>
                    <a:gd name="connsiteX1" fmla="*/ 581025 w 1397494"/>
                    <a:gd name="connsiteY1" fmla="*/ 804862 h 1919287"/>
                    <a:gd name="connsiteX2" fmla="*/ 0 w 1397494"/>
                    <a:gd name="connsiteY2" fmla="*/ 1404937 h 1919287"/>
                    <a:gd name="connsiteX3" fmla="*/ 309562 w 1397494"/>
                    <a:gd name="connsiteY3" fmla="*/ 1919287 h 1919287"/>
                    <a:gd name="connsiteX4" fmla="*/ 1109662 w 1397494"/>
                    <a:gd name="connsiteY4" fmla="*/ 1090612 h 1919287"/>
                    <a:gd name="connsiteX5" fmla="*/ 1385887 w 1397494"/>
                    <a:gd name="connsiteY5" fmla="*/ 4762 h 1919287"/>
                    <a:gd name="connsiteX6" fmla="*/ 776287 w 1397494"/>
                    <a:gd name="connsiteY6" fmla="*/ 0 h 1919287"/>
                    <a:gd name="connsiteX0" fmla="*/ 776287 w 1397494"/>
                    <a:gd name="connsiteY0" fmla="*/ 0 h 1919287"/>
                    <a:gd name="connsiteX1" fmla="*/ 581025 w 1397494"/>
                    <a:gd name="connsiteY1" fmla="*/ 804862 h 1919287"/>
                    <a:gd name="connsiteX2" fmla="*/ 0 w 1397494"/>
                    <a:gd name="connsiteY2" fmla="*/ 1404937 h 1919287"/>
                    <a:gd name="connsiteX3" fmla="*/ 309562 w 1397494"/>
                    <a:gd name="connsiteY3" fmla="*/ 1919287 h 1919287"/>
                    <a:gd name="connsiteX4" fmla="*/ 1109662 w 1397494"/>
                    <a:gd name="connsiteY4" fmla="*/ 1090612 h 1919287"/>
                    <a:gd name="connsiteX5" fmla="*/ 1385887 w 1397494"/>
                    <a:gd name="connsiteY5" fmla="*/ 4762 h 1919287"/>
                    <a:gd name="connsiteX6" fmla="*/ 776287 w 1397494"/>
                    <a:gd name="connsiteY6" fmla="*/ 0 h 1919287"/>
                    <a:gd name="connsiteX0" fmla="*/ 776287 w 1397494"/>
                    <a:gd name="connsiteY0" fmla="*/ 0 h 1919287"/>
                    <a:gd name="connsiteX1" fmla="*/ 581025 w 1397494"/>
                    <a:gd name="connsiteY1" fmla="*/ 804862 h 1919287"/>
                    <a:gd name="connsiteX2" fmla="*/ 0 w 1397494"/>
                    <a:gd name="connsiteY2" fmla="*/ 1404937 h 1919287"/>
                    <a:gd name="connsiteX3" fmla="*/ 309562 w 1397494"/>
                    <a:gd name="connsiteY3" fmla="*/ 1919287 h 1919287"/>
                    <a:gd name="connsiteX4" fmla="*/ 1109662 w 1397494"/>
                    <a:gd name="connsiteY4" fmla="*/ 1090612 h 1919287"/>
                    <a:gd name="connsiteX5" fmla="*/ 1385887 w 1397494"/>
                    <a:gd name="connsiteY5" fmla="*/ 4762 h 1919287"/>
                    <a:gd name="connsiteX6" fmla="*/ 776287 w 1397494"/>
                    <a:gd name="connsiteY6" fmla="*/ 0 h 1919287"/>
                    <a:gd name="connsiteX0" fmla="*/ 776287 w 1385887"/>
                    <a:gd name="connsiteY0" fmla="*/ 0 h 1919287"/>
                    <a:gd name="connsiteX1" fmla="*/ 581025 w 1385887"/>
                    <a:gd name="connsiteY1" fmla="*/ 804862 h 1919287"/>
                    <a:gd name="connsiteX2" fmla="*/ 0 w 1385887"/>
                    <a:gd name="connsiteY2" fmla="*/ 1404937 h 1919287"/>
                    <a:gd name="connsiteX3" fmla="*/ 309562 w 1385887"/>
                    <a:gd name="connsiteY3" fmla="*/ 1919287 h 1919287"/>
                    <a:gd name="connsiteX4" fmla="*/ 1109662 w 1385887"/>
                    <a:gd name="connsiteY4" fmla="*/ 1090612 h 1919287"/>
                    <a:gd name="connsiteX5" fmla="*/ 1385887 w 1385887"/>
                    <a:gd name="connsiteY5" fmla="*/ 4762 h 1919287"/>
                    <a:gd name="connsiteX6" fmla="*/ 776287 w 1385887"/>
                    <a:gd name="connsiteY6" fmla="*/ 0 h 1919287"/>
                    <a:gd name="connsiteX0" fmla="*/ 776287 w 1385887"/>
                    <a:gd name="connsiteY0" fmla="*/ 0 h 1919287"/>
                    <a:gd name="connsiteX1" fmla="*/ 581025 w 1385887"/>
                    <a:gd name="connsiteY1" fmla="*/ 804862 h 1919287"/>
                    <a:gd name="connsiteX2" fmla="*/ 0 w 1385887"/>
                    <a:gd name="connsiteY2" fmla="*/ 1404937 h 1919287"/>
                    <a:gd name="connsiteX3" fmla="*/ 309562 w 1385887"/>
                    <a:gd name="connsiteY3" fmla="*/ 1919287 h 1919287"/>
                    <a:gd name="connsiteX4" fmla="*/ 1109662 w 1385887"/>
                    <a:gd name="connsiteY4" fmla="*/ 1090612 h 1919287"/>
                    <a:gd name="connsiteX5" fmla="*/ 1385887 w 1385887"/>
                    <a:gd name="connsiteY5" fmla="*/ 4762 h 1919287"/>
                    <a:gd name="connsiteX6" fmla="*/ 776287 w 1385887"/>
                    <a:gd name="connsiteY6" fmla="*/ 0 h 191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5887" h="1919287">
                      <a:moveTo>
                        <a:pt x="776287" y="0"/>
                      </a:moveTo>
                      <a:cubicBezTo>
                        <a:pt x="746918" y="266700"/>
                        <a:pt x="710406" y="570706"/>
                        <a:pt x="581025" y="804862"/>
                      </a:cubicBezTo>
                      <a:cubicBezTo>
                        <a:pt x="451644" y="1039018"/>
                        <a:pt x="230982" y="1228725"/>
                        <a:pt x="0" y="1404937"/>
                      </a:cubicBezTo>
                      <a:lnTo>
                        <a:pt x="309562" y="1919287"/>
                      </a:lnTo>
                      <a:cubicBezTo>
                        <a:pt x="704055" y="1666875"/>
                        <a:pt x="930275" y="1409699"/>
                        <a:pt x="1109662" y="1090612"/>
                      </a:cubicBezTo>
                      <a:cubicBezTo>
                        <a:pt x="1289049" y="771525"/>
                        <a:pt x="1370012" y="386556"/>
                        <a:pt x="1385887" y="4762"/>
                      </a:cubicBezTo>
                      <a:lnTo>
                        <a:pt x="77628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a:xfrm>
                  <a:off x="4581525" y="4806950"/>
                  <a:ext cx="1130300" cy="841375"/>
                </a:xfrm>
                <a:custGeom>
                  <a:avLst/>
                  <a:gdLst>
                    <a:gd name="connsiteX0" fmla="*/ 819150 w 1130300"/>
                    <a:gd name="connsiteY0" fmla="*/ 0 h 841375"/>
                    <a:gd name="connsiteX1" fmla="*/ 425450 w 1130300"/>
                    <a:gd name="connsiteY1" fmla="*/ 174625 h 841375"/>
                    <a:gd name="connsiteX2" fmla="*/ 0 w 1130300"/>
                    <a:gd name="connsiteY2" fmla="*/ 228600 h 841375"/>
                    <a:gd name="connsiteX3" fmla="*/ 0 w 1130300"/>
                    <a:gd name="connsiteY3" fmla="*/ 841375 h 841375"/>
                    <a:gd name="connsiteX4" fmla="*/ 584200 w 1130300"/>
                    <a:gd name="connsiteY4" fmla="*/ 762000 h 841375"/>
                    <a:gd name="connsiteX5" fmla="*/ 1130300 w 1130300"/>
                    <a:gd name="connsiteY5" fmla="*/ 520700 h 841375"/>
                    <a:gd name="connsiteX6" fmla="*/ 819150 w 1130300"/>
                    <a:gd name="connsiteY6" fmla="*/ 0 h 841375"/>
                    <a:gd name="connsiteX0" fmla="*/ 819150 w 1130300"/>
                    <a:gd name="connsiteY0" fmla="*/ 10623 h 851998"/>
                    <a:gd name="connsiteX1" fmla="*/ 425450 w 1130300"/>
                    <a:gd name="connsiteY1" fmla="*/ 185248 h 851998"/>
                    <a:gd name="connsiteX2" fmla="*/ 0 w 1130300"/>
                    <a:gd name="connsiteY2" fmla="*/ 239223 h 851998"/>
                    <a:gd name="connsiteX3" fmla="*/ 0 w 1130300"/>
                    <a:gd name="connsiteY3" fmla="*/ 851998 h 851998"/>
                    <a:gd name="connsiteX4" fmla="*/ 584200 w 1130300"/>
                    <a:gd name="connsiteY4" fmla="*/ 772623 h 851998"/>
                    <a:gd name="connsiteX5" fmla="*/ 1130300 w 1130300"/>
                    <a:gd name="connsiteY5" fmla="*/ 531323 h 851998"/>
                    <a:gd name="connsiteX6" fmla="*/ 819150 w 1130300"/>
                    <a:gd name="connsiteY6" fmla="*/ 10623 h 851998"/>
                    <a:gd name="connsiteX0" fmla="*/ 819150 w 1130300"/>
                    <a:gd name="connsiteY0" fmla="*/ 10623 h 884687"/>
                    <a:gd name="connsiteX1" fmla="*/ 425450 w 1130300"/>
                    <a:gd name="connsiteY1" fmla="*/ 185248 h 884687"/>
                    <a:gd name="connsiteX2" fmla="*/ 0 w 1130300"/>
                    <a:gd name="connsiteY2" fmla="*/ 239223 h 884687"/>
                    <a:gd name="connsiteX3" fmla="*/ 0 w 1130300"/>
                    <a:gd name="connsiteY3" fmla="*/ 851998 h 884687"/>
                    <a:gd name="connsiteX4" fmla="*/ 584200 w 1130300"/>
                    <a:gd name="connsiteY4" fmla="*/ 772623 h 884687"/>
                    <a:gd name="connsiteX5" fmla="*/ 1130300 w 1130300"/>
                    <a:gd name="connsiteY5" fmla="*/ 531323 h 884687"/>
                    <a:gd name="connsiteX6" fmla="*/ 819150 w 1130300"/>
                    <a:gd name="connsiteY6" fmla="*/ 10623 h 884687"/>
                    <a:gd name="connsiteX0" fmla="*/ 819150 w 1130300"/>
                    <a:gd name="connsiteY0" fmla="*/ 10623 h 884687"/>
                    <a:gd name="connsiteX1" fmla="*/ 425450 w 1130300"/>
                    <a:gd name="connsiteY1" fmla="*/ 185248 h 884687"/>
                    <a:gd name="connsiteX2" fmla="*/ 0 w 1130300"/>
                    <a:gd name="connsiteY2" fmla="*/ 239223 h 884687"/>
                    <a:gd name="connsiteX3" fmla="*/ 0 w 1130300"/>
                    <a:gd name="connsiteY3" fmla="*/ 851998 h 884687"/>
                    <a:gd name="connsiteX4" fmla="*/ 584200 w 1130300"/>
                    <a:gd name="connsiteY4" fmla="*/ 772623 h 884687"/>
                    <a:gd name="connsiteX5" fmla="*/ 1130300 w 1130300"/>
                    <a:gd name="connsiteY5" fmla="*/ 531323 h 884687"/>
                    <a:gd name="connsiteX6" fmla="*/ 819150 w 1130300"/>
                    <a:gd name="connsiteY6" fmla="*/ 10623 h 884687"/>
                    <a:gd name="connsiteX0" fmla="*/ 819150 w 1130300"/>
                    <a:gd name="connsiteY0" fmla="*/ 10623 h 851998"/>
                    <a:gd name="connsiteX1" fmla="*/ 425450 w 1130300"/>
                    <a:gd name="connsiteY1" fmla="*/ 185248 h 851998"/>
                    <a:gd name="connsiteX2" fmla="*/ 0 w 1130300"/>
                    <a:gd name="connsiteY2" fmla="*/ 239223 h 851998"/>
                    <a:gd name="connsiteX3" fmla="*/ 0 w 1130300"/>
                    <a:gd name="connsiteY3" fmla="*/ 851998 h 851998"/>
                    <a:gd name="connsiteX4" fmla="*/ 584200 w 1130300"/>
                    <a:gd name="connsiteY4" fmla="*/ 772623 h 851998"/>
                    <a:gd name="connsiteX5" fmla="*/ 1130300 w 1130300"/>
                    <a:gd name="connsiteY5" fmla="*/ 531323 h 851998"/>
                    <a:gd name="connsiteX6" fmla="*/ 819150 w 1130300"/>
                    <a:gd name="connsiteY6" fmla="*/ 10623 h 851998"/>
                    <a:gd name="connsiteX0" fmla="*/ 819150 w 1130300"/>
                    <a:gd name="connsiteY0" fmla="*/ 0 h 841375"/>
                    <a:gd name="connsiteX1" fmla="*/ 425450 w 1130300"/>
                    <a:gd name="connsiteY1" fmla="*/ 174625 h 841375"/>
                    <a:gd name="connsiteX2" fmla="*/ 0 w 1130300"/>
                    <a:gd name="connsiteY2" fmla="*/ 228600 h 841375"/>
                    <a:gd name="connsiteX3" fmla="*/ 0 w 1130300"/>
                    <a:gd name="connsiteY3" fmla="*/ 841375 h 841375"/>
                    <a:gd name="connsiteX4" fmla="*/ 584200 w 1130300"/>
                    <a:gd name="connsiteY4" fmla="*/ 762000 h 841375"/>
                    <a:gd name="connsiteX5" fmla="*/ 1130300 w 1130300"/>
                    <a:gd name="connsiteY5" fmla="*/ 520700 h 841375"/>
                    <a:gd name="connsiteX6" fmla="*/ 819150 w 1130300"/>
                    <a:gd name="connsiteY6" fmla="*/ 0 h 841375"/>
                    <a:gd name="connsiteX0" fmla="*/ 819150 w 1130300"/>
                    <a:gd name="connsiteY0" fmla="*/ 0 h 841375"/>
                    <a:gd name="connsiteX1" fmla="*/ 425450 w 1130300"/>
                    <a:gd name="connsiteY1" fmla="*/ 174625 h 841375"/>
                    <a:gd name="connsiteX2" fmla="*/ 0 w 1130300"/>
                    <a:gd name="connsiteY2" fmla="*/ 228600 h 841375"/>
                    <a:gd name="connsiteX3" fmla="*/ 0 w 1130300"/>
                    <a:gd name="connsiteY3" fmla="*/ 841375 h 841375"/>
                    <a:gd name="connsiteX4" fmla="*/ 584200 w 1130300"/>
                    <a:gd name="connsiteY4" fmla="*/ 762000 h 841375"/>
                    <a:gd name="connsiteX5" fmla="*/ 1130300 w 1130300"/>
                    <a:gd name="connsiteY5" fmla="*/ 520700 h 841375"/>
                    <a:gd name="connsiteX6" fmla="*/ 819150 w 1130300"/>
                    <a:gd name="connsiteY6" fmla="*/ 0 h 84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0300" h="841375">
                      <a:moveTo>
                        <a:pt x="819150" y="0"/>
                      </a:moveTo>
                      <a:cubicBezTo>
                        <a:pt x="679450" y="85196"/>
                        <a:pt x="561975" y="136525"/>
                        <a:pt x="425450" y="174625"/>
                      </a:cubicBezTo>
                      <a:cubicBezTo>
                        <a:pt x="288925" y="212725"/>
                        <a:pt x="150283" y="225425"/>
                        <a:pt x="0" y="228600"/>
                      </a:cubicBezTo>
                      <a:lnTo>
                        <a:pt x="0" y="841375"/>
                      </a:lnTo>
                      <a:cubicBezTo>
                        <a:pt x="233892" y="828675"/>
                        <a:pt x="395817" y="815446"/>
                        <a:pt x="584200" y="762000"/>
                      </a:cubicBezTo>
                      <a:cubicBezTo>
                        <a:pt x="772583" y="708554"/>
                        <a:pt x="964142" y="635000"/>
                        <a:pt x="1130300" y="520700"/>
                      </a:cubicBezTo>
                      <a:lnTo>
                        <a:pt x="81915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5972175" y="2301875"/>
                  <a:ext cx="825500" cy="1120775"/>
                </a:xfrm>
                <a:custGeom>
                  <a:avLst/>
                  <a:gdLst>
                    <a:gd name="connsiteX0" fmla="*/ 511175 w 825500"/>
                    <a:gd name="connsiteY0" fmla="*/ 0 h 1120775"/>
                    <a:gd name="connsiteX1" fmla="*/ 0 w 825500"/>
                    <a:gd name="connsiteY1" fmla="*/ 304800 h 1120775"/>
                    <a:gd name="connsiteX2" fmla="*/ 168275 w 825500"/>
                    <a:gd name="connsiteY2" fmla="*/ 669925 h 1120775"/>
                    <a:gd name="connsiteX3" fmla="*/ 222250 w 825500"/>
                    <a:gd name="connsiteY3" fmla="*/ 1117600 h 1120775"/>
                    <a:gd name="connsiteX4" fmla="*/ 825500 w 825500"/>
                    <a:gd name="connsiteY4" fmla="*/ 1120775 h 1120775"/>
                    <a:gd name="connsiteX5" fmla="*/ 742950 w 825500"/>
                    <a:gd name="connsiteY5" fmla="*/ 530225 h 1120775"/>
                    <a:gd name="connsiteX6" fmla="*/ 511175 w 825500"/>
                    <a:gd name="connsiteY6" fmla="*/ 0 h 1120775"/>
                    <a:gd name="connsiteX0" fmla="*/ 511175 w 856595"/>
                    <a:gd name="connsiteY0" fmla="*/ 0 h 1120775"/>
                    <a:gd name="connsiteX1" fmla="*/ 0 w 856595"/>
                    <a:gd name="connsiteY1" fmla="*/ 304800 h 1120775"/>
                    <a:gd name="connsiteX2" fmla="*/ 168275 w 856595"/>
                    <a:gd name="connsiteY2" fmla="*/ 669925 h 1120775"/>
                    <a:gd name="connsiteX3" fmla="*/ 222250 w 856595"/>
                    <a:gd name="connsiteY3" fmla="*/ 1117600 h 1120775"/>
                    <a:gd name="connsiteX4" fmla="*/ 825500 w 856595"/>
                    <a:gd name="connsiteY4" fmla="*/ 1120775 h 1120775"/>
                    <a:gd name="connsiteX5" fmla="*/ 742950 w 856595"/>
                    <a:gd name="connsiteY5" fmla="*/ 530225 h 1120775"/>
                    <a:gd name="connsiteX6" fmla="*/ 511175 w 856595"/>
                    <a:gd name="connsiteY6" fmla="*/ 0 h 1120775"/>
                    <a:gd name="connsiteX0" fmla="*/ 511175 w 856595"/>
                    <a:gd name="connsiteY0" fmla="*/ 0 h 1120775"/>
                    <a:gd name="connsiteX1" fmla="*/ 0 w 856595"/>
                    <a:gd name="connsiteY1" fmla="*/ 304800 h 1120775"/>
                    <a:gd name="connsiteX2" fmla="*/ 168275 w 856595"/>
                    <a:gd name="connsiteY2" fmla="*/ 669925 h 1120775"/>
                    <a:gd name="connsiteX3" fmla="*/ 222250 w 856595"/>
                    <a:gd name="connsiteY3" fmla="*/ 1117600 h 1120775"/>
                    <a:gd name="connsiteX4" fmla="*/ 825500 w 856595"/>
                    <a:gd name="connsiteY4" fmla="*/ 1120775 h 1120775"/>
                    <a:gd name="connsiteX5" fmla="*/ 742950 w 856595"/>
                    <a:gd name="connsiteY5" fmla="*/ 530225 h 1120775"/>
                    <a:gd name="connsiteX6" fmla="*/ 511175 w 856595"/>
                    <a:gd name="connsiteY6" fmla="*/ 0 h 1120775"/>
                    <a:gd name="connsiteX0" fmla="*/ 511175 w 825500"/>
                    <a:gd name="connsiteY0" fmla="*/ 0 h 1120775"/>
                    <a:gd name="connsiteX1" fmla="*/ 0 w 825500"/>
                    <a:gd name="connsiteY1" fmla="*/ 304800 h 1120775"/>
                    <a:gd name="connsiteX2" fmla="*/ 168275 w 825500"/>
                    <a:gd name="connsiteY2" fmla="*/ 669925 h 1120775"/>
                    <a:gd name="connsiteX3" fmla="*/ 222250 w 825500"/>
                    <a:gd name="connsiteY3" fmla="*/ 1117600 h 1120775"/>
                    <a:gd name="connsiteX4" fmla="*/ 825500 w 825500"/>
                    <a:gd name="connsiteY4" fmla="*/ 1120775 h 1120775"/>
                    <a:gd name="connsiteX5" fmla="*/ 742950 w 825500"/>
                    <a:gd name="connsiteY5" fmla="*/ 530225 h 1120775"/>
                    <a:gd name="connsiteX6" fmla="*/ 511175 w 825500"/>
                    <a:gd name="connsiteY6" fmla="*/ 0 h 1120775"/>
                    <a:gd name="connsiteX0" fmla="*/ 511175 w 825500"/>
                    <a:gd name="connsiteY0" fmla="*/ 0 h 1120775"/>
                    <a:gd name="connsiteX1" fmla="*/ 0 w 825500"/>
                    <a:gd name="connsiteY1" fmla="*/ 304800 h 1120775"/>
                    <a:gd name="connsiteX2" fmla="*/ 168275 w 825500"/>
                    <a:gd name="connsiteY2" fmla="*/ 669925 h 1120775"/>
                    <a:gd name="connsiteX3" fmla="*/ 222250 w 825500"/>
                    <a:gd name="connsiteY3" fmla="*/ 1117600 h 1120775"/>
                    <a:gd name="connsiteX4" fmla="*/ 825500 w 825500"/>
                    <a:gd name="connsiteY4" fmla="*/ 1120775 h 1120775"/>
                    <a:gd name="connsiteX5" fmla="*/ 742950 w 825500"/>
                    <a:gd name="connsiteY5" fmla="*/ 530225 h 1120775"/>
                    <a:gd name="connsiteX6" fmla="*/ 511175 w 825500"/>
                    <a:gd name="connsiteY6" fmla="*/ 0 h 1120775"/>
                    <a:gd name="connsiteX0" fmla="*/ 521886 w 836211"/>
                    <a:gd name="connsiteY0" fmla="*/ 0 h 1120775"/>
                    <a:gd name="connsiteX1" fmla="*/ 10711 w 836211"/>
                    <a:gd name="connsiteY1" fmla="*/ 304800 h 1120775"/>
                    <a:gd name="connsiteX2" fmla="*/ 178986 w 836211"/>
                    <a:gd name="connsiteY2" fmla="*/ 669925 h 1120775"/>
                    <a:gd name="connsiteX3" fmla="*/ 232961 w 836211"/>
                    <a:gd name="connsiteY3" fmla="*/ 1117600 h 1120775"/>
                    <a:gd name="connsiteX4" fmla="*/ 836211 w 836211"/>
                    <a:gd name="connsiteY4" fmla="*/ 1120775 h 1120775"/>
                    <a:gd name="connsiteX5" fmla="*/ 753661 w 836211"/>
                    <a:gd name="connsiteY5" fmla="*/ 530225 h 1120775"/>
                    <a:gd name="connsiteX6" fmla="*/ 521886 w 836211"/>
                    <a:gd name="connsiteY6" fmla="*/ 0 h 1120775"/>
                    <a:gd name="connsiteX0" fmla="*/ 511175 w 825500"/>
                    <a:gd name="connsiteY0" fmla="*/ 0 h 1120775"/>
                    <a:gd name="connsiteX1" fmla="*/ 0 w 825500"/>
                    <a:gd name="connsiteY1" fmla="*/ 304800 h 1120775"/>
                    <a:gd name="connsiteX2" fmla="*/ 168275 w 825500"/>
                    <a:gd name="connsiteY2" fmla="*/ 669925 h 1120775"/>
                    <a:gd name="connsiteX3" fmla="*/ 222250 w 825500"/>
                    <a:gd name="connsiteY3" fmla="*/ 1117600 h 1120775"/>
                    <a:gd name="connsiteX4" fmla="*/ 825500 w 825500"/>
                    <a:gd name="connsiteY4" fmla="*/ 1120775 h 1120775"/>
                    <a:gd name="connsiteX5" fmla="*/ 742950 w 825500"/>
                    <a:gd name="connsiteY5" fmla="*/ 530225 h 1120775"/>
                    <a:gd name="connsiteX6" fmla="*/ 511175 w 825500"/>
                    <a:gd name="connsiteY6" fmla="*/ 0 h 1120775"/>
                    <a:gd name="connsiteX0" fmla="*/ 511175 w 825500"/>
                    <a:gd name="connsiteY0" fmla="*/ 0 h 1120775"/>
                    <a:gd name="connsiteX1" fmla="*/ 0 w 825500"/>
                    <a:gd name="connsiteY1" fmla="*/ 304800 h 1120775"/>
                    <a:gd name="connsiteX2" fmla="*/ 168275 w 825500"/>
                    <a:gd name="connsiteY2" fmla="*/ 669925 h 1120775"/>
                    <a:gd name="connsiteX3" fmla="*/ 222250 w 825500"/>
                    <a:gd name="connsiteY3" fmla="*/ 1117600 h 1120775"/>
                    <a:gd name="connsiteX4" fmla="*/ 825500 w 825500"/>
                    <a:gd name="connsiteY4" fmla="*/ 1120775 h 1120775"/>
                    <a:gd name="connsiteX5" fmla="*/ 742950 w 825500"/>
                    <a:gd name="connsiteY5" fmla="*/ 530225 h 1120775"/>
                    <a:gd name="connsiteX6" fmla="*/ 511175 w 825500"/>
                    <a:gd name="connsiteY6" fmla="*/ 0 h 112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5500" h="1120775">
                      <a:moveTo>
                        <a:pt x="511175" y="0"/>
                      </a:moveTo>
                      <a:lnTo>
                        <a:pt x="0" y="304800"/>
                      </a:lnTo>
                      <a:cubicBezTo>
                        <a:pt x="69850" y="416454"/>
                        <a:pt x="131233" y="534458"/>
                        <a:pt x="168275" y="669925"/>
                      </a:cubicBezTo>
                      <a:cubicBezTo>
                        <a:pt x="205317" y="805392"/>
                        <a:pt x="220663" y="912283"/>
                        <a:pt x="222250" y="1117600"/>
                      </a:cubicBezTo>
                      <a:lnTo>
                        <a:pt x="825500" y="1120775"/>
                      </a:lnTo>
                      <a:cubicBezTo>
                        <a:pt x="801158" y="829204"/>
                        <a:pt x="795338" y="717021"/>
                        <a:pt x="742950" y="530225"/>
                      </a:cubicBezTo>
                      <a:cubicBezTo>
                        <a:pt x="690562" y="343429"/>
                        <a:pt x="609600" y="167746"/>
                        <a:pt x="5111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5375275" y="1498600"/>
                  <a:ext cx="1108075" cy="1104900"/>
                </a:xfrm>
                <a:custGeom>
                  <a:avLst/>
                  <a:gdLst>
                    <a:gd name="connsiteX0" fmla="*/ 282575 w 1108075"/>
                    <a:gd name="connsiteY0" fmla="*/ 0 h 1104900"/>
                    <a:gd name="connsiteX1" fmla="*/ 0 w 1108075"/>
                    <a:gd name="connsiteY1" fmla="*/ 520700 h 1104900"/>
                    <a:gd name="connsiteX2" fmla="*/ 342900 w 1108075"/>
                    <a:gd name="connsiteY2" fmla="*/ 781050 h 1104900"/>
                    <a:gd name="connsiteX3" fmla="*/ 596900 w 1108075"/>
                    <a:gd name="connsiteY3" fmla="*/ 1104900 h 1104900"/>
                    <a:gd name="connsiteX4" fmla="*/ 1108075 w 1108075"/>
                    <a:gd name="connsiteY4" fmla="*/ 800100 h 1104900"/>
                    <a:gd name="connsiteX5" fmla="*/ 742950 w 1108075"/>
                    <a:gd name="connsiteY5" fmla="*/ 336550 h 1104900"/>
                    <a:gd name="connsiteX6" fmla="*/ 282575 w 1108075"/>
                    <a:gd name="connsiteY6" fmla="*/ 0 h 1104900"/>
                    <a:gd name="connsiteX0" fmla="*/ 282575 w 1109718"/>
                    <a:gd name="connsiteY0" fmla="*/ 2746 h 1107646"/>
                    <a:gd name="connsiteX1" fmla="*/ 0 w 1109718"/>
                    <a:gd name="connsiteY1" fmla="*/ 523446 h 1107646"/>
                    <a:gd name="connsiteX2" fmla="*/ 342900 w 1109718"/>
                    <a:gd name="connsiteY2" fmla="*/ 783796 h 1107646"/>
                    <a:gd name="connsiteX3" fmla="*/ 596900 w 1109718"/>
                    <a:gd name="connsiteY3" fmla="*/ 1107646 h 1107646"/>
                    <a:gd name="connsiteX4" fmla="*/ 1108075 w 1109718"/>
                    <a:gd name="connsiteY4" fmla="*/ 802846 h 1107646"/>
                    <a:gd name="connsiteX5" fmla="*/ 742950 w 1109718"/>
                    <a:gd name="connsiteY5" fmla="*/ 339296 h 1107646"/>
                    <a:gd name="connsiteX6" fmla="*/ 282575 w 1109718"/>
                    <a:gd name="connsiteY6" fmla="*/ 2746 h 1107646"/>
                    <a:gd name="connsiteX0" fmla="*/ 282575 w 1108075"/>
                    <a:gd name="connsiteY0" fmla="*/ 2746 h 1107646"/>
                    <a:gd name="connsiteX1" fmla="*/ 0 w 1108075"/>
                    <a:gd name="connsiteY1" fmla="*/ 523446 h 1107646"/>
                    <a:gd name="connsiteX2" fmla="*/ 342900 w 1108075"/>
                    <a:gd name="connsiteY2" fmla="*/ 783796 h 1107646"/>
                    <a:gd name="connsiteX3" fmla="*/ 596900 w 1108075"/>
                    <a:gd name="connsiteY3" fmla="*/ 1107646 h 1107646"/>
                    <a:gd name="connsiteX4" fmla="*/ 1108075 w 1108075"/>
                    <a:gd name="connsiteY4" fmla="*/ 802846 h 1107646"/>
                    <a:gd name="connsiteX5" fmla="*/ 742950 w 1108075"/>
                    <a:gd name="connsiteY5" fmla="*/ 339296 h 1107646"/>
                    <a:gd name="connsiteX6" fmla="*/ 282575 w 1108075"/>
                    <a:gd name="connsiteY6" fmla="*/ 2746 h 1107646"/>
                    <a:gd name="connsiteX0" fmla="*/ 282575 w 1108075"/>
                    <a:gd name="connsiteY0" fmla="*/ 0 h 1104900"/>
                    <a:gd name="connsiteX1" fmla="*/ 0 w 1108075"/>
                    <a:gd name="connsiteY1" fmla="*/ 520700 h 1104900"/>
                    <a:gd name="connsiteX2" fmla="*/ 342900 w 1108075"/>
                    <a:gd name="connsiteY2" fmla="*/ 781050 h 1104900"/>
                    <a:gd name="connsiteX3" fmla="*/ 596900 w 1108075"/>
                    <a:gd name="connsiteY3" fmla="*/ 1104900 h 1104900"/>
                    <a:gd name="connsiteX4" fmla="*/ 1108075 w 1108075"/>
                    <a:gd name="connsiteY4" fmla="*/ 800100 h 1104900"/>
                    <a:gd name="connsiteX5" fmla="*/ 742950 w 1108075"/>
                    <a:gd name="connsiteY5" fmla="*/ 336550 h 1104900"/>
                    <a:gd name="connsiteX6" fmla="*/ 282575 w 1108075"/>
                    <a:gd name="connsiteY6" fmla="*/ 0 h 1104900"/>
                    <a:gd name="connsiteX0" fmla="*/ 282575 w 1108075"/>
                    <a:gd name="connsiteY0" fmla="*/ 0 h 1104900"/>
                    <a:gd name="connsiteX1" fmla="*/ 0 w 1108075"/>
                    <a:gd name="connsiteY1" fmla="*/ 520700 h 1104900"/>
                    <a:gd name="connsiteX2" fmla="*/ 342900 w 1108075"/>
                    <a:gd name="connsiteY2" fmla="*/ 781050 h 1104900"/>
                    <a:gd name="connsiteX3" fmla="*/ 596900 w 1108075"/>
                    <a:gd name="connsiteY3" fmla="*/ 1104900 h 1104900"/>
                    <a:gd name="connsiteX4" fmla="*/ 1108075 w 1108075"/>
                    <a:gd name="connsiteY4" fmla="*/ 800100 h 1104900"/>
                    <a:gd name="connsiteX5" fmla="*/ 742950 w 1108075"/>
                    <a:gd name="connsiteY5" fmla="*/ 336550 h 1104900"/>
                    <a:gd name="connsiteX6" fmla="*/ 282575 w 1108075"/>
                    <a:gd name="connsiteY6" fmla="*/ 0 h 1104900"/>
                    <a:gd name="connsiteX0" fmla="*/ 282575 w 1108075"/>
                    <a:gd name="connsiteY0" fmla="*/ 0 h 1104900"/>
                    <a:gd name="connsiteX1" fmla="*/ 0 w 1108075"/>
                    <a:gd name="connsiteY1" fmla="*/ 520700 h 1104900"/>
                    <a:gd name="connsiteX2" fmla="*/ 342900 w 1108075"/>
                    <a:gd name="connsiteY2" fmla="*/ 781050 h 1104900"/>
                    <a:gd name="connsiteX3" fmla="*/ 596900 w 1108075"/>
                    <a:gd name="connsiteY3" fmla="*/ 1104900 h 1104900"/>
                    <a:gd name="connsiteX4" fmla="*/ 1108075 w 1108075"/>
                    <a:gd name="connsiteY4" fmla="*/ 800100 h 1104900"/>
                    <a:gd name="connsiteX5" fmla="*/ 742950 w 1108075"/>
                    <a:gd name="connsiteY5" fmla="*/ 336550 h 1104900"/>
                    <a:gd name="connsiteX6" fmla="*/ 282575 w 1108075"/>
                    <a:gd name="connsiteY6" fmla="*/ 0 h 1104900"/>
                    <a:gd name="connsiteX0" fmla="*/ 282575 w 1108075"/>
                    <a:gd name="connsiteY0" fmla="*/ 0 h 1104900"/>
                    <a:gd name="connsiteX1" fmla="*/ 0 w 1108075"/>
                    <a:gd name="connsiteY1" fmla="*/ 520700 h 1104900"/>
                    <a:gd name="connsiteX2" fmla="*/ 342900 w 1108075"/>
                    <a:gd name="connsiteY2" fmla="*/ 781050 h 1104900"/>
                    <a:gd name="connsiteX3" fmla="*/ 596900 w 1108075"/>
                    <a:gd name="connsiteY3" fmla="*/ 1104900 h 1104900"/>
                    <a:gd name="connsiteX4" fmla="*/ 1108075 w 1108075"/>
                    <a:gd name="connsiteY4" fmla="*/ 800100 h 1104900"/>
                    <a:gd name="connsiteX5" fmla="*/ 742950 w 1108075"/>
                    <a:gd name="connsiteY5" fmla="*/ 336550 h 1104900"/>
                    <a:gd name="connsiteX6" fmla="*/ 282575 w 1108075"/>
                    <a:gd name="connsiteY6" fmla="*/ 0 h 1104900"/>
                    <a:gd name="connsiteX0" fmla="*/ 282575 w 1108075"/>
                    <a:gd name="connsiteY0" fmla="*/ 0 h 1104900"/>
                    <a:gd name="connsiteX1" fmla="*/ 0 w 1108075"/>
                    <a:gd name="connsiteY1" fmla="*/ 520700 h 1104900"/>
                    <a:gd name="connsiteX2" fmla="*/ 342900 w 1108075"/>
                    <a:gd name="connsiteY2" fmla="*/ 781050 h 1104900"/>
                    <a:gd name="connsiteX3" fmla="*/ 596900 w 1108075"/>
                    <a:gd name="connsiteY3" fmla="*/ 1104900 h 1104900"/>
                    <a:gd name="connsiteX4" fmla="*/ 1108075 w 1108075"/>
                    <a:gd name="connsiteY4" fmla="*/ 800100 h 1104900"/>
                    <a:gd name="connsiteX5" fmla="*/ 742950 w 1108075"/>
                    <a:gd name="connsiteY5" fmla="*/ 336550 h 1104900"/>
                    <a:gd name="connsiteX6" fmla="*/ 282575 w 1108075"/>
                    <a:gd name="connsiteY6" fmla="*/ 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8075" h="1104900">
                      <a:moveTo>
                        <a:pt x="282575" y="0"/>
                      </a:moveTo>
                      <a:lnTo>
                        <a:pt x="0" y="520700"/>
                      </a:lnTo>
                      <a:cubicBezTo>
                        <a:pt x="162454" y="615950"/>
                        <a:pt x="243417" y="683683"/>
                        <a:pt x="342900" y="781050"/>
                      </a:cubicBezTo>
                      <a:cubicBezTo>
                        <a:pt x="442383" y="878417"/>
                        <a:pt x="513821" y="952500"/>
                        <a:pt x="596900" y="1104900"/>
                      </a:cubicBezTo>
                      <a:lnTo>
                        <a:pt x="1108075" y="800100"/>
                      </a:lnTo>
                      <a:cubicBezTo>
                        <a:pt x="941917" y="535517"/>
                        <a:pt x="880533" y="469900"/>
                        <a:pt x="742950" y="336550"/>
                      </a:cubicBezTo>
                      <a:cubicBezTo>
                        <a:pt x="605367" y="203200"/>
                        <a:pt x="533400" y="134408"/>
                        <a:pt x="2825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p:cNvSpPr/>
                <p:nvPr/>
              </p:nvSpPr>
              <p:spPr>
                <a:xfrm>
                  <a:off x="2657475" y="4244975"/>
                  <a:ext cx="1933575" cy="1400175"/>
                </a:xfrm>
                <a:custGeom>
                  <a:avLst/>
                  <a:gdLst>
                    <a:gd name="connsiteX0" fmla="*/ 517525 w 1933575"/>
                    <a:gd name="connsiteY0" fmla="*/ 0 h 1400175"/>
                    <a:gd name="connsiteX1" fmla="*/ 0 w 1933575"/>
                    <a:gd name="connsiteY1" fmla="*/ 301625 h 1400175"/>
                    <a:gd name="connsiteX2" fmla="*/ 819150 w 1933575"/>
                    <a:gd name="connsiteY2" fmla="*/ 1114425 h 1400175"/>
                    <a:gd name="connsiteX3" fmla="*/ 1933575 w 1933575"/>
                    <a:gd name="connsiteY3" fmla="*/ 1400175 h 1400175"/>
                    <a:gd name="connsiteX4" fmla="*/ 1930400 w 1933575"/>
                    <a:gd name="connsiteY4" fmla="*/ 787400 h 1400175"/>
                    <a:gd name="connsiteX5" fmla="*/ 1117600 w 1933575"/>
                    <a:gd name="connsiteY5" fmla="*/ 581025 h 1400175"/>
                    <a:gd name="connsiteX6" fmla="*/ 517525 w 1933575"/>
                    <a:gd name="connsiteY6" fmla="*/ 0 h 1400175"/>
                    <a:gd name="connsiteX0" fmla="*/ 517525 w 1933575"/>
                    <a:gd name="connsiteY0" fmla="*/ 0 h 1400175"/>
                    <a:gd name="connsiteX1" fmla="*/ 0 w 1933575"/>
                    <a:gd name="connsiteY1" fmla="*/ 301625 h 1400175"/>
                    <a:gd name="connsiteX2" fmla="*/ 819150 w 1933575"/>
                    <a:gd name="connsiteY2" fmla="*/ 1114425 h 1400175"/>
                    <a:gd name="connsiteX3" fmla="*/ 1933575 w 1933575"/>
                    <a:gd name="connsiteY3" fmla="*/ 1400175 h 1400175"/>
                    <a:gd name="connsiteX4" fmla="*/ 1930400 w 1933575"/>
                    <a:gd name="connsiteY4" fmla="*/ 787400 h 1400175"/>
                    <a:gd name="connsiteX5" fmla="*/ 1117600 w 1933575"/>
                    <a:gd name="connsiteY5" fmla="*/ 581025 h 1400175"/>
                    <a:gd name="connsiteX6" fmla="*/ 517525 w 1933575"/>
                    <a:gd name="connsiteY6" fmla="*/ 0 h 140017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00175"/>
                    <a:gd name="connsiteX1" fmla="*/ 0 w 1933575"/>
                    <a:gd name="connsiteY1" fmla="*/ 301625 h 1400175"/>
                    <a:gd name="connsiteX2" fmla="*/ 819150 w 1933575"/>
                    <a:gd name="connsiteY2" fmla="*/ 1114425 h 1400175"/>
                    <a:gd name="connsiteX3" fmla="*/ 1933575 w 1933575"/>
                    <a:gd name="connsiteY3" fmla="*/ 1400175 h 1400175"/>
                    <a:gd name="connsiteX4" fmla="*/ 1930400 w 1933575"/>
                    <a:gd name="connsiteY4" fmla="*/ 787400 h 1400175"/>
                    <a:gd name="connsiteX5" fmla="*/ 1117600 w 1933575"/>
                    <a:gd name="connsiteY5" fmla="*/ 581025 h 1400175"/>
                    <a:gd name="connsiteX6" fmla="*/ 517525 w 1933575"/>
                    <a:gd name="connsiteY6" fmla="*/ 0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3575" h="1400175">
                      <a:moveTo>
                        <a:pt x="517525" y="0"/>
                      </a:moveTo>
                      <a:lnTo>
                        <a:pt x="0" y="301625"/>
                      </a:lnTo>
                      <a:cubicBezTo>
                        <a:pt x="228071" y="677863"/>
                        <a:pt x="496888" y="931333"/>
                        <a:pt x="819150" y="1114425"/>
                      </a:cubicBezTo>
                      <a:cubicBezTo>
                        <a:pt x="1141412" y="1297517"/>
                        <a:pt x="1453092" y="1384829"/>
                        <a:pt x="1933575" y="1400175"/>
                      </a:cubicBezTo>
                      <a:cubicBezTo>
                        <a:pt x="1932517" y="1195917"/>
                        <a:pt x="1931458" y="991658"/>
                        <a:pt x="1930400" y="787400"/>
                      </a:cubicBezTo>
                      <a:cubicBezTo>
                        <a:pt x="1646767" y="747183"/>
                        <a:pt x="1366216" y="696583"/>
                        <a:pt x="1117600" y="581025"/>
                      </a:cubicBezTo>
                      <a:cubicBezTo>
                        <a:pt x="904904" y="482163"/>
                        <a:pt x="703791" y="287867"/>
                        <a:pt x="517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a:off x="4584700" y="1209675"/>
                  <a:ext cx="1082675" cy="806450"/>
                </a:xfrm>
                <a:custGeom>
                  <a:avLst/>
                  <a:gdLst>
                    <a:gd name="connsiteX0" fmla="*/ 3175 w 1082675"/>
                    <a:gd name="connsiteY0" fmla="*/ 0 h 806450"/>
                    <a:gd name="connsiteX1" fmla="*/ 0 w 1082675"/>
                    <a:gd name="connsiteY1" fmla="*/ 593725 h 806450"/>
                    <a:gd name="connsiteX2" fmla="*/ 419100 w 1082675"/>
                    <a:gd name="connsiteY2" fmla="*/ 654050 h 806450"/>
                    <a:gd name="connsiteX3" fmla="*/ 787400 w 1082675"/>
                    <a:gd name="connsiteY3" fmla="*/ 806450 h 806450"/>
                    <a:gd name="connsiteX4" fmla="*/ 1082675 w 1082675"/>
                    <a:gd name="connsiteY4" fmla="*/ 285750 h 806450"/>
                    <a:gd name="connsiteX5" fmla="*/ 568325 w 1082675"/>
                    <a:gd name="connsiteY5" fmla="*/ 69850 h 806450"/>
                    <a:gd name="connsiteX6" fmla="*/ 3175 w 1082675"/>
                    <a:gd name="connsiteY6" fmla="*/ 0 h 806450"/>
                    <a:gd name="connsiteX0" fmla="*/ 3175 w 1082675"/>
                    <a:gd name="connsiteY0" fmla="*/ 0 h 806450"/>
                    <a:gd name="connsiteX1" fmla="*/ 0 w 1082675"/>
                    <a:gd name="connsiteY1" fmla="*/ 593725 h 806450"/>
                    <a:gd name="connsiteX2" fmla="*/ 419100 w 1082675"/>
                    <a:gd name="connsiteY2" fmla="*/ 654050 h 806450"/>
                    <a:gd name="connsiteX3" fmla="*/ 787400 w 1082675"/>
                    <a:gd name="connsiteY3" fmla="*/ 806450 h 806450"/>
                    <a:gd name="connsiteX4" fmla="*/ 1082675 w 1082675"/>
                    <a:gd name="connsiteY4" fmla="*/ 285750 h 806450"/>
                    <a:gd name="connsiteX5" fmla="*/ 568325 w 1082675"/>
                    <a:gd name="connsiteY5" fmla="*/ 69850 h 806450"/>
                    <a:gd name="connsiteX6" fmla="*/ 3175 w 1082675"/>
                    <a:gd name="connsiteY6" fmla="*/ 0 h 806450"/>
                    <a:gd name="connsiteX0" fmla="*/ 3175 w 1082675"/>
                    <a:gd name="connsiteY0" fmla="*/ 32765 h 839215"/>
                    <a:gd name="connsiteX1" fmla="*/ 0 w 1082675"/>
                    <a:gd name="connsiteY1" fmla="*/ 626490 h 839215"/>
                    <a:gd name="connsiteX2" fmla="*/ 419100 w 1082675"/>
                    <a:gd name="connsiteY2" fmla="*/ 686815 h 839215"/>
                    <a:gd name="connsiteX3" fmla="*/ 787400 w 1082675"/>
                    <a:gd name="connsiteY3" fmla="*/ 839215 h 839215"/>
                    <a:gd name="connsiteX4" fmla="*/ 1082675 w 1082675"/>
                    <a:gd name="connsiteY4" fmla="*/ 318515 h 839215"/>
                    <a:gd name="connsiteX5" fmla="*/ 568325 w 1082675"/>
                    <a:gd name="connsiteY5" fmla="*/ 102615 h 839215"/>
                    <a:gd name="connsiteX6" fmla="*/ 3175 w 1082675"/>
                    <a:gd name="connsiteY6" fmla="*/ 32765 h 839215"/>
                    <a:gd name="connsiteX0" fmla="*/ 3175 w 1082675"/>
                    <a:gd name="connsiteY0" fmla="*/ 0 h 806450"/>
                    <a:gd name="connsiteX1" fmla="*/ 0 w 1082675"/>
                    <a:gd name="connsiteY1" fmla="*/ 593725 h 806450"/>
                    <a:gd name="connsiteX2" fmla="*/ 419100 w 1082675"/>
                    <a:gd name="connsiteY2" fmla="*/ 654050 h 806450"/>
                    <a:gd name="connsiteX3" fmla="*/ 787400 w 1082675"/>
                    <a:gd name="connsiteY3" fmla="*/ 806450 h 806450"/>
                    <a:gd name="connsiteX4" fmla="*/ 1082675 w 1082675"/>
                    <a:gd name="connsiteY4" fmla="*/ 285750 h 806450"/>
                    <a:gd name="connsiteX5" fmla="*/ 568325 w 1082675"/>
                    <a:gd name="connsiteY5" fmla="*/ 69850 h 806450"/>
                    <a:gd name="connsiteX6" fmla="*/ 3175 w 1082675"/>
                    <a:gd name="connsiteY6" fmla="*/ 0 h 806450"/>
                    <a:gd name="connsiteX0" fmla="*/ 3175 w 1082675"/>
                    <a:gd name="connsiteY0" fmla="*/ 0 h 806450"/>
                    <a:gd name="connsiteX1" fmla="*/ 0 w 1082675"/>
                    <a:gd name="connsiteY1" fmla="*/ 593725 h 806450"/>
                    <a:gd name="connsiteX2" fmla="*/ 419100 w 1082675"/>
                    <a:gd name="connsiteY2" fmla="*/ 654050 h 806450"/>
                    <a:gd name="connsiteX3" fmla="*/ 787400 w 1082675"/>
                    <a:gd name="connsiteY3" fmla="*/ 806450 h 806450"/>
                    <a:gd name="connsiteX4" fmla="*/ 1082675 w 1082675"/>
                    <a:gd name="connsiteY4" fmla="*/ 285750 h 806450"/>
                    <a:gd name="connsiteX5" fmla="*/ 568325 w 1082675"/>
                    <a:gd name="connsiteY5" fmla="*/ 69850 h 806450"/>
                    <a:gd name="connsiteX6" fmla="*/ 3175 w 1082675"/>
                    <a:gd name="connsiteY6" fmla="*/ 0 h 806450"/>
                    <a:gd name="connsiteX0" fmla="*/ 3175 w 1082675"/>
                    <a:gd name="connsiteY0" fmla="*/ 0 h 818384"/>
                    <a:gd name="connsiteX1" fmla="*/ 0 w 1082675"/>
                    <a:gd name="connsiteY1" fmla="*/ 593725 h 818384"/>
                    <a:gd name="connsiteX2" fmla="*/ 419100 w 1082675"/>
                    <a:gd name="connsiteY2" fmla="*/ 654050 h 818384"/>
                    <a:gd name="connsiteX3" fmla="*/ 787400 w 1082675"/>
                    <a:gd name="connsiteY3" fmla="*/ 806450 h 818384"/>
                    <a:gd name="connsiteX4" fmla="*/ 1082675 w 1082675"/>
                    <a:gd name="connsiteY4" fmla="*/ 285750 h 818384"/>
                    <a:gd name="connsiteX5" fmla="*/ 568325 w 1082675"/>
                    <a:gd name="connsiteY5" fmla="*/ 69850 h 818384"/>
                    <a:gd name="connsiteX6" fmla="*/ 3175 w 1082675"/>
                    <a:gd name="connsiteY6" fmla="*/ 0 h 818384"/>
                    <a:gd name="connsiteX0" fmla="*/ 3175 w 1082675"/>
                    <a:gd name="connsiteY0" fmla="*/ 0 h 819536"/>
                    <a:gd name="connsiteX1" fmla="*/ 0 w 1082675"/>
                    <a:gd name="connsiteY1" fmla="*/ 593725 h 819536"/>
                    <a:gd name="connsiteX2" fmla="*/ 419100 w 1082675"/>
                    <a:gd name="connsiteY2" fmla="*/ 654050 h 819536"/>
                    <a:gd name="connsiteX3" fmla="*/ 787400 w 1082675"/>
                    <a:gd name="connsiteY3" fmla="*/ 806450 h 819536"/>
                    <a:gd name="connsiteX4" fmla="*/ 1082675 w 1082675"/>
                    <a:gd name="connsiteY4" fmla="*/ 285750 h 819536"/>
                    <a:gd name="connsiteX5" fmla="*/ 568325 w 1082675"/>
                    <a:gd name="connsiteY5" fmla="*/ 69850 h 819536"/>
                    <a:gd name="connsiteX6" fmla="*/ 3175 w 1082675"/>
                    <a:gd name="connsiteY6" fmla="*/ 0 h 819536"/>
                    <a:gd name="connsiteX0" fmla="*/ 3175 w 1082675"/>
                    <a:gd name="connsiteY0" fmla="*/ 0 h 806450"/>
                    <a:gd name="connsiteX1" fmla="*/ 0 w 1082675"/>
                    <a:gd name="connsiteY1" fmla="*/ 593725 h 806450"/>
                    <a:gd name="connsiteX2" fmla="*/ 419100 w 1082675"/>
                    <a:gd name="connsiteY2" fmla="*/ 654050 h 806450"/>
                    <a:gd name="connsiteX3" fmla="*/ 787400 w 1082675"/>
                    <a:gd name="connsiteY3" fmla="*/ 806450 h 806450"/>
                    <a:gd name="connsiteX4" fmla="*/ 1082675 w 1082675"/>
                    <a:gd name="connsiteY4" fmla="*/ 285750 h 806450"/>
                    <a:gd name="connsiteX5" fmla="*/ 568325 w 1082675"/>
                    <a:gd name="connsiteY5" fmla="*/ 69850 h 806450"/>
                    <a:gd name="connsiteX6" fmla="*/ 3175 w 1082675"/>
                    <a:gd name="connsiteY6" fmla="*/ 0 h 806450"/>
                    <a:gd name="connsiteX0" fmla="*/ 3175 w 1082675"/>
                    <a:gd name="connsiteY0" fmla="*/ 0 h 806450"/>
                    <a:gd name="connsiteX1" fmla="*/ 0 w 1082675"/>
                    <a:gd name="connsiteY1" fmla="*/ 593725 h 806450"/>
                    <a:gd name="connsiteX2" fmla="*/ 419100 w 1082675"/>
                    <a:gd name="connsiteY2" fmla="*/ 654050 h 806450"/>
                    <a:gd name="connsiteX3" fmla="*/ 787400 w 1082675"/>
                    <a:gd name="connsiteY3" fmla="*/ 806450 h 806450"/>
                    <a:gd name="connsiteX4" fmla="*/ 1082675 w 1082675"/>
                    <a:gd name="connsiteY4" fmla="*/ 285750 h 806450"/>
                    <a:gd name="connsiteX5" fmla="*/ 568325 w 1082675"/>
                    <a:gd name="connsiteY5" fmla="*/ 69850 h 806450"/>
                    <a:gd name="connsiteX6" fmla="*/ 3175 w 1082675"/>
                    <a:gd name="connsiteY6" fmla="*/ 0 h 806450"/>
                    <a:gd name="connsiteX0" fmla="*/ 3175 w 1082675"/>
                    <a:gd name="connsiteY0" fmla="*/ 0 h 806450"/>
                    <a:gd name="connsiteX1" fmla="*/ 0 w 1082675"/>
                    <a:gd name="connsiteY1" fmla="*/ 593725 h 806450"/>
                    <a:gd name="connsiteX2" fmla="*/ 419100 w 1082675"/>
                    <a:gd name="connsiteY2" fmla="*/ 654050 h 806450"/>
                    <a:gd name="connsiteX3" fmla="*/ 787400 w 1082675"/>
                    <a:gd name="connsiteY3" fmla="*/ 806450 h 806450"/>
                    <a:gd name="connsiteX4" fmla="*/ 1082675 w 1082675"/>
                    <a:gd name="connsiteY4" fmla="*/ 285750 h 806450"/>
                    <a:gd name="connsiteX5" fmla="*/ 568325 w 1082675"/>
                    <a:gd name="connsiteY5" fmla="*/ 69850 h 806450"/>
                    <a:gd name="connsiteX6" fmla="*/ 3175 w 1082675"/>
                    <a:gd name="connsiteY6" fmla="*/ 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2675" h="806450">
                      <a:moveTo>
                        <a:pt x="3175" y="0"/>
                      </a:moveTo>
                      <a:cubicBezTo>
                        <a:pt x="2117" y="197908"/>
                        <a:pt x="1058" y="395817"/>
                        <a:pt x="0" y="593725"/>
                      </a:cubicBezTo>
                      <a:cubicBezTo>
                        <a:pt x="200025" y="601133"/>
                        <a:pt x="284542" y="611451"/>
                        <a:pt x="419100" y="654050"/>
                      </a:cubicBezTo>
                      <a:cubicBezTo>
                        <a:pt x="550476" y="695642"/>
                        <a:pt x="670454" y="731308"/>
                        <a:pt x="787400" y="806450"/>
                      </a:cubicBezTo>
                      <a:lnTo>
                        <a:pt x="1082675" y="285750"/>
                      </a:lnTo>
                      <a:cubicBezTo>
                        <a:pt x="846138" y="153458"/>
                        <a:pt x="748242" y="117475"/>
                        <a:pt x="568325" y="69850"/>
                      </a:cubicBezTo>
                      <a:cubicBezTo>
                        <a:pt x="388408" y="22225"/>
                        <a:pt x="250296" y="17463"/>
                        <a:pt x="31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2343144" y="2324100"/>
                  <a:ext cx="831855" cy="2222500"/>
                </a:xfrm>
                <a:custGeom>
                  <a:avLst/>
                  <a:gdLst>
                    <a:gd name="connsiteX0" fmla="*/ 819150 w 831850"/>
                    <a:gd name="connsiteY0" fmla="*/ 298450 h 2222500"/>
                    <a:gd name="connsiteX1" fmla="*/ 298450 w 831850"/>
                    <a:gd name="connsiteY1" fmla="*/ 0 h 2222500"/>
                    <a:gd name="connsiteX2" fmla="*/ 0 w 831850"/>
                    <a:gd name="connsiteY2" fmla="*/ 1117600 h 2222500"/>
                    <a:gd name="connsiteX3" fmla="*/ 304800 w 831850"/>
                    <a:gd name="connsiteY3" fmla="*/ 2222500 h 2222500"/>
                    <a:gd name="connsiteX4" fmla="*/ 831850 w 831850"/>
                    <a:gd name="connsiteY4" fmla="*/ 1924050 h 2222500"/>
                    <a:gd name="connsiteX5" fmla="*/ 603250 w 831850"/>
                    <a:gd name="connsiteY5" fmla="*/ 1098550 h 2222500"/>
                    <a:gd name="connsiteX6" fmla="*/ 819150 w 831850"/>
                    <a:gd name="connsiteY6" fmla="*/ 298450 h 2222500"/>
                    <a:gd name="connsiteX0" fmla="*/ 819155 w 831855"/>
                    <a:gd name="connsiteY0" fmla="*/ 298450 h 2222500"/>
                    <a:gd name="connsiteX1" fmla="*/ 298455 w 831855"/>
                    <a:gd name="connsiteY1" fmla="*/ 0 h 2222500"/>
                    <a:gd name="connsiteX2" fmla="*/ 5 w 831855"/>
                    <a:gd name="connsiteY2" fmla="*/ 1117600 h 2222500"/>
                    <a:gd name="connsiteX3" fmla="*/ 304805 w 831855"/>
                    <a:gd name="connsiteY3" fmla="*/ 2222500 h 2222500"/>
                    <a:gd name="connsiteX4" fmla="*/ 831855 w 831855"/>
                    <a:gd name="connsiteY4" fmla="*/ 1924050 h 2222500"/>
                    <a:gd name="connsiteX5" fmla="*/ 603255 w 831855"/>
                    <a:gd name="connsiteY5" fmla="*/ 1098550 h 2222500"/>
                    <a:gd name="connsiteX6" fmla="*/ 819155 w 831855"/>
                    <a:gd name="connsiteY6" fmla="*/ 298450 h 2222500"/>
                    <a:gd name="connsiteX0" fmla="*/ 819155 w 837847"/>
                    <a:gd name="connsiteY0" fmla="*/ 298450 h 2222500"/>
                    <a:gd name="connsiteX1" fmla="*/ 298455 w 837847"/>
                    <a:gd name="connsiteY1" fmla="*/ 0 h 2222500"/>
                    <a:gd name="connsiteX2" fmla="*/ 5 w 837847"/>
                    <a:gd name="connsiteY2" fmla="*/ 1117600 h 2222500"/>
                    <a:gd name="connsiteX3" fmla="*/ 304805 w 837847"/>
                    <a:gd name="connsiteY3" fmla="*/ 2222500 h 2222500"/>
                    <a:gd name="connsiteX4" fmla="*/ 831855 w 837847"/>
                    <a:gd name="connsiteY4" fmla="*/ 1924050 h 2222500"/>
                    <a:gd name="connsiteX5" fmla="*/ 603255 w 837847"/>
                    <a:gd name="connsiteY5" fmla="*/ 1098550 h 2222500"/>
                    <a:gd name="connsiteX6" fmla="*/ 819155 w 837847"/>
                    <a:gd name="connsiteY6" fmla="*/ 298450 h 2222500"/>
                    <a:gd name="connsiteX0" fmla="*/ 819155 w 831855"/>
                    <a:gd name="connsiteY0" fmla="*/ 298450 h 2222500"/>
                    <a:gd name="connsiteX1" fmla="*/ 298455 w 831855"/>
                    <a:gd name="connsiteY1" fmla="*/ 0 h 2222500"/>
                    <a:gd name="connsiteX2" fmla="*/ 5 w 831855"/>
                    <a:gd name="connsiteY2" fmla="*/ 1117600 h 2222500"/>
                    <a:gd name="connsiteX3" fmla="*/ 304805 w 831855"/>
                    <a:gd name="connsiteY3" fmla="*/ 2222500 h 2222500"/>
                    <a:gd name="connsiteX4" fmla="*/ 831855 w 831855"/>
                    <a:gd name="connsiteY4" fmla="*/ 1924050 h 2222500"/>
                    <a:gd name="connsiteX5" fmla="*/ 603255 w 831855"/>
                    <a:gd name="connsiteY5" fmla="*/ 1098550 h 2222500"/>
                    <a:gd name="connsiteX6" fmla="*/ 819155 w 831855"/>
                    <a:gd name="connsiteY6" fmla="*/ 298450 h 2222500"/>
                    <a:gd name="connsiteX0" fmla="*/ 819155 w 831855"/>
                    <a:gd name="connsiteY0" fmla="*/ 298450 h 2222500"/>
                    <a:gd name="connsiteX1" fmla="*/ 298455 w 831855"/>
                    <a:gd name="connsiteY1" fmla="*/ 0 h 2222500"/>
                    <a:gd name="connsiteX2" fmla="*/ 5 w 831855"/>
                    <a:gd name="connsiteY2" fmla="*/ 1117600 h 2222500"/>
                    <a:gd name="connsiteX3" fmla="*/ 304805 w 831855"/>
                    <a:gd name="connsiteY3" fmla="*/ 2222500 h 2222500"/>
                    <a:gd name="connsiteX4" fmla="*/ 831855 w 831855"/>
                    <a:gd name="connsiteY4" fmla="*/ 1924050 h 2222500"/>
                    <a:gd name="connsiteX5" fmla="*/ 603255 w 831855"/>
                    <a:gd name="connsiteY5" fmla="*/ 1098550 h 2222500"/>
                    <a:gd name="connsiteX6" fmla="*/ 819155 w 831855"/>
                    <a:gd name="connsiteY6" fmla="*/ 298450 h 222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855" h="2222500">
                      <a:moveTo>
                        <a:pt x="819155" y="298450"/>
                      </a:moveTo>
                      <a:lnTo>
                        <a:pt x="298455" y="0"/>
                      </a:lnTo>
                      <a:cubicBezTo>
                        <a:pt x="161930" y="136525"/>
                        <a:pt x="-1053" y="747183"/>
                        <a:pt x="5" y="1117600"/>
                      </a:cubicBezTo>
                      <a:cubicBezTo>
                        <a:pt x="1063" y="1488017"/>
                        <a:pt x="166163" y="2088092"/>
                        <a:pt x="304805" y="2222500"/>
                      </a:cubicBezTo>
                      <a:lnTo>
                        <a:pt x="831855" y="1924050"/>
                      </a:lnTo>
                      <a:cubicBezTo>
                        <a:pt x="716497" y="1711325"/>
                        <a:pt x="605372" y="1369483"/>
                        <a:pt x="603255" y="1098550"/>
                      </a:cubicBezTo>
                      <a:cubicBezTo>
                        <a:pt x="601138" y="827617"/>
                        <a:pt x="685805" y="608542"/>
                        <a:pt x="819155" y="2984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2641600" y="1209675"/>
                  <a:ext cx="1946275" cy="1412875"/>
                </a:xfrm>
                <a:custGeom>
                  <a:avLst/>
                  <a:gdLst>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 name="connsiteX0" fmla="*/ 1939925 w 1946275"/>
                    <a:gd name="connsiteY0" fmla="*/ 8774 h 1421649"/>
                    <a:gd name="connsiteX1" fmla="*/ 819150 w 1946275"/>
                    <a:gd name="connsiteY1" fmla="*/ 307224 h 1421649"/>
                    <a:gd name="connsiteX2" fmla="*/ 0 w 1946275"/>
                    <a:gd name="connsiteY2" fmla="*/ 1123199 h 1421649"/>
                    <a:gd name="connsiteX3" fmla="*/ 527050 w 1946275"/>
                    <a:gd name="connsiteY3" fmla="*/ 1421649 h 1421649"/>
                    <a:gd name="connsiteX4" fmla="*/ 1133475 w 1946275"/>
                    <a:gd name="connsiteY4" fmla="*/ 815224 h 1421649"/>
                    <a:gd name="connsiteX5" fmla="*/ 1946275 w 1946275"/>
                    <a:gd name="connsiteY5" fmla="*/ 599324 h 1421649"/>
                    <a:gd name="connsiteX6" fmla="*/ 1939925 w 1946275"/>
                    <a:gd name="connsiteY6" fmla="*/ 8774 h 1421649"/>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6275" h="1412875">
                      <a:moveTo>
                        <a:pt x="1939925" y="0"/>
                      </a:moveTo>
                      <a:cubicBezTo>
                        <a:pt x="1402821" y="5292"/>
                        <a:pt x="1142471" y="112713"/>
                        <a:pt x="819150" y="298450"/>
                      </a:cubicBezTo>
                      <a:cubicBezTo>
                        <a:pt x="495829" y="484187"/>
                        <a:pt x="277283" y="687388"/>
                        <a:pt x="0" y="1114425"/>
                      </a:cubicBezTo>
                      <a:lnTo>
                        <a:pt x="527050" y="1412875"/>
                      </a:lnTo>
                      <a:cubicBezTo>
                        <a:pt x="709612" y="1129771"/>
                        <a:pt x="896938" y="943504"/>
                        <a:pt x="1133475" y="806450"/>
                      </a:cubicBezTo>
                      <a:cubicBezTo>
                        <a:pt x="1370012" y="669396"/>
                        <a:pt x="1605492" y="610658"/>
                        <a:pt x="1946275" y="590550"/>
                      </a:cubicBezTo>
                      <a:cubicBezTo>
                        <a:pt x="1945217" y="392642"/>
                        <a:pt x="1944158" y="194733"/>
                        <a:pt x="19399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5" name="Group 154"/>
              <p:cNvGrpSpPr/>
              <p:nvPr/>
            </p:nvGrpSpPr>
            <p:grpSpPr>
              <a:xfrm>
                <a:off x="3346450" y="1244600"/>
                <a:ext cx="3733800" cy="4689475"/>
                <a:chOff x="3346450" y="1244600"/>
                <a:chExt cx="3733800" cy="4689475"/>
              </a:xfrm>
              <a:gradFill flip="none" rotWithShape="1">
                <a:gsLst>
                  <a:gs pos="100000">
                    <a:srgbClr val="FEC000"/>
                  </a:gs>
                  <a:gs pos="63000">
                    <a:srgbClr val="C3BD97"/>
                  </a:gs>
                  <a:gs pos="44000">
                    <a:srgbClr val="91D050"/>
                  </a:gs>
                </a:gsLst>
                <a:lin ang="1800000" scaled="0"/>
                <a:tileRect/>
              </a:gradFill>
            </p:grpSpPr>
            <p:sp>
              <p:nvSpPr>
                <p:cNvPr id="86" name="Freeform 85"/>
                <p:cNvSpPr/>
                <p:nvPr/>
              </p:nvSpPr>
              <p:spPr>
                <a:xfrm>
                  <a:off x="5708650" y="4521200"/>
                  <a:ext cx="1050925" cy="1057275"/>
                </a:xfrm>
                <a:custGeom>
                  <a:avLst/>
                  <a:gdLst>
                    <a:gd name="connsiteX0" fmla="*/ 796925 w 1050925"/>
                    <a:gd name="connsiteY0" fmla="*/ 0 h 1057275"/>
                    <a:gd name="connsiteX1" fmla="*/ 454025 w 1050925"/>
                    <a:gd name="connsiteY1" fmla="*/ 463550 h 1057275"/>
                    <a:gd name="connsiteX2" fmla="*/ 0 w 1050925"/>
                    <a:gd name="connsiteY2" fmla="*/ 806450 h 1057275"/>
                    <a:gd name="connsiteX3" fmla="*/ 149225 w 1050925"/>
                    <a:gd name="connsiteY3" fmla="*/ 1057275 h 1057275"/>
                    <a:gd name="connsiteX4" fmla="*/ 660400 w 1050925"/>
                    <a:gd name="connsiteY4" fmla="*/ 663575 h 1057275"/>
                    <a:gd name="connsiteX5" fmla="*/ 1050925 w 1050925"/>
                    <a:gd name="connsiteY5" fmla="*/ 136525 h 1057275"/>
                    <a:gd name="connsiteX6" fmla="*/ 796925 w 1050925"/>
                    <a:gd name="connsiteY6" fmla="*/ 0 h 1057275"/>
                    <a:gd name="connsiteX0" fmla="*/ 796925 w 1050925"/>
                    <a:gd name="connsiteY0" fmla="*/ 0 h 1057275"/>
                    <a:gd name="connsiteX1" fmla="*/ 454025 w 1050925"/>
                    <a:gd name="connsiteY1" fmla="*/ 463550 h 1057275"/>
                    <a:gd name="connsiteX2" fmla="*/ 0 w 1050925"/>
                    <a:gd name="connsiteY2" fmla="*/ 806450 h 1057275"/>
                    <a:gd name="connsiteX3" fmla="*/ 149225 w 1050925"/>
                    <a:gd name="connsiteY3" fmla="*/ 1057275 h 1057275"/>
                    <a:gd name="connsiteX4" fmla="*/ 660400 w 1050925"/>
                    <a:gd name="connsiteY4" fmla="*/ 663575 h 1057275"/>
                    <a:gd name="connsiteX5" fmla="*/ 1050925 w 1050925"/>
                    <a:gd name="connsiteY5" fmla="*/ 136525 h 1057275"/>
                    <a:gd name="connsiteX6" fmla="*/ 796925 w 1050925"/>
                    <a:gd name="connsiteY6" fmla="*/ 0 h 1057275"/>
                    <a:gd name="connsiteX0" fmla="*/ 796925 w 1050925"/>
                    <a:gd name="connsiteY0" fmla="*/ 0 h 1057275"/>
                    <a:gd name="connsiteX1" fmla="*/ 454025 w 1050925"/>
                    <a:gd name="connsiteY1" fmla="*/ 463550 h 1057275"/>
                    <a:gd name="connsiteX2" fmla="*/ 0 w 1050925"/>
                    <a:gd name="connsiteY2" fmla="*/ 806450 h 1057275"/>
                    <a:gd name="connsiteX3" fmla="*/ 149225 w 1050925"/>
                    <a:gd name="connsiteY3" fmla="*/ 1057275 h 1057275"/>
                    <a:gd name="connsiteX4" fmla="*/ 660400 w 1050925"/>
                    <a:gd name="connsiteY4" fmla="*/ 663575 h 1057275"/>
                    <a:gd name="connsiteX5" fmla="*/ 1050925 w 1050925"/>
                    <a:gd name="connsiteY5" fmla="*/ 136525 h 1057275"/>
                    <a:gd name="connsiteX6" fmla="*/ 796925 w 1050925"/>
                    <a:gd name="connsiteY6" fmla="*/ 0 h 1057275"/>
                    <a:gd name="connsiteX0" fmla="*/ 796925 w 1050925"/>
                    <a:gd name="connsiteY0" fmla="*/ 0 h 1057275"/>
                    <a:gd name="connsiteX1" fmla="*/ 454025 w 1050925"/>
                    <a:gd name="connsiteY1" fmla="*/ 463550 h 1057275"/>
                    <a:gd name="connsiteX2" fmla="*/ 0 w 1050925"/>
                    <a:gd name="connsiteY2" fmla="*/ 806450 h 1057275"/>
                    <a:gd name="connsiteX3" fmla="*/ 149225 w 1050925"/>
                    <a:gd name="connsiteY3" fmla="*/ 1057275 h 1057275"/>
                    <a:gd name="connsiteX4" fmla="*/ 660400 w 1050925"/>
                    <a:gd name="connsiteY4" fmla="*/ 663575 h 1057275"/>
                    <a:gd name="connsiteX5" fmla="*/ 1050925 w 1050925"/>
                    <a:gd name="connsiteY5" fmla="*/ 136525 h 1057275"/>
                    <a:gd name="connsiteX6" fmla="*/ 796925 w 1050925"/>
                    <a:gd name="connsiteY6" fmla="*/ 0 h 1057275"/>
                    <a:gd name="connsiteX0" fmla="*/ 796925 w 1050925"/>
                    <a:gd name="connsiteY0" fmla="*/ 0 h 1057275"/>
                    <a:gd name="connsiteX1" fmla="*/ 454025 w 1050925"/>
                    <a:gd name="connsiteY1" fmla="*/ 463550 h 1057275"/>
                    <a:gd name="connsiteX2" fmla="*/ 0 w 1050925"/>
                    <a:gd name="connsiteY2" fmla="*/ 806450 h 1057275"/>
                    <a:gd name="connsiteX3" fmla="*/ 149225 w 1050925"/>
                    <a:gd name="connsiteY3" fmla="*/ 1057275 h 1057275"/>
                    <a:gd name="connsiteX4" fmla="*/ 660400 w 1050925"/>
                    <a:gd name="connsiteY4" fmla="*/ 663575 h 1057275"/>
                    <a:gd name="connsiteX5" fmla="*/ 1050925 w 1050925"/>
                    <a:gd name="connsiteY5" fmla="*/ 136525 h 1057275"/>
                    <a:gd name="connsiteX6" fmla="*/ 796925 w 1050925"/>
                    <a:gd name="connsiteY6" fmla="*/ 0 h 1057275"/>
                    <a:gd name="connsiteX0" fmla="*/ 796925 w 1050925"/>
                    <a:gd name="connsiteY0" fmla="*/ 0 h 1057275"/>
                    <a:gd name="connsiteX1" fmla="*/ 454025 w 1050925"/>
                    <a:gd name="connsiteY1" fmla="*/ 463550 h 1057275"/>
                    <a:gd name="connsiteX2" fmla="*/ 0 w 1050925"/>
                    <a:gd name="connsiteY2" fmla="*/ 806450 h 1057275"/>
                    <a:gd name="connsiteX3" fmla="*/ 149225 w 1050925"/>
                    <a:gd name="connsiteY3" fmla="*/ 1057275 h 1057275"/>
                    <a:gd name="connsiteX4" fmla="*/ 660400 w 1050925"/>
                    <a:gd name="connsiteY4" fmla="*/ 663575 h 1057275"/>
                    <a:gd name="connsiteX5" fmla="*/ 1050925 w 1050925"/>
                    <a:gd name="connsiteY5" fmla="*/ 136525 h 1057275"/>
                    <a:gd name="connsiteX6" fmla="*/ 796925 w 1050925"/>
                    <a:gd name="connsiteY6" fmla="*/ 0 h 1057275"/>
                    <a:gd name="connsiteX0" fmla="*/ 796925 w 1050925"/>
                    <a:gd name="connsiteY0" fmla="*/ 0 h 1057275"/>
                    <a:gd name="connsiteX1" fmla="*/ 454025 w 1050925"/>
                    <a:gd name="connsiteY1" fmla="*/ 463550 h 1057275"/>
                    <a:gd name="connsiteX2" fmla="*/ 0 w 1050925"/>
                    <a:gd name="connsiteY2" fmla="*/ 806450 h 1057275"/>
                    <a:gd name="connsiteX3" fmla="*/ 149225 w 1050925"/>
                    <a:gd name="connsiteY3" fmla="*/ 1057275 h 1057275"/>
                    <a:gd name="connsiteX4" fmla="*/ 660400 w 1050925"/>
                    <a:gd name="connsiteY4" fmla="*/ 663575 h 1057275"/>
                    <a:gd name="connsiteX5" fmla="*/ 1050925 w 1050925"/>
                    <a:gd name="connsiteY5" fmla="*/ 136525 h 1057275"/>
                    <a:gd name="connsiteX6" fmla="*/ 796925 w 1050925"/>
                    <a:gd name="connsiteY6" fmla="*/ 0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0925" h="1057275">
                      <a:moveTo>
                        <a:pt x="796925" y="0"/>
                      </a:moveTo>
                      <a:cubicBezTo>
                        <a:pt x="700617" y="168804"/>
                        <a:pt x="586846" y="329142"/>
                        <a:pt x="454025" y="463550"/>
                      </a:cubicBezTo>
                      <a:cubicBezTo>
                        <a:pt x="321204" y="597958"/>
                        <a:pt x="209550" y="678921"/>
                        <a:pt x="0" y="806450"/>
                      </a:cubicBezTo>
                      <a:lnTo>
                        <a:pt x="149225" y="1057275"/>
                      </a:lnTo>
                      <a:cubicBezTo>
                        <a:pt x="357717" y="931863"/>
                        <a:pt x="510117" y="817033"/>
                        <a:pt x="660400" y="663575"/>
                      </a:cubicBezTo>
                      <a:cubicBezTo>
                        <a:pt x="810683" y="510117"/>
                        <a:pt x="958321" y="310621"/>
                        <a:pt x="1050925" y="136525"/>
                      </a:cubicBezTo>
                      <a:lnTo>
                        <a:pt x="7969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a:off x="4578350" y="5334000"/>
                  <a:ext cx="1282700" cy="596900"/>
                </a:xfrm>
                <a:custGeom>
                  <a:avLst/>
                  <a:gdLst>
                    <a:gd name="connsiteX0" fmla="*/ 0 w 1282700"/>
                    <a:gd name="connsiteY0" fmla="*/ 596900 h 596900"/>
                    <a:gd name="connsiteX1" fmla="*/ 682625 w 1282700"/>
                    <a:gd name="connsiteY1" fmla="*/ 511175 h 596900"/>
                    <a:gd name="connsiteX2" fmla="*/ 1282700 w 1282700"/>
                    <a:gd name="connsiteY2" fmla="*/ 244475 h 596900"/>
                    <a:gd name="connsiteX3" fmla="*/ 1130300 w 1282700"/>
                    <a:gd name="connsiteY3" fmla="*/ 0 h 596900"/>
                    <a:gd name="connsiteX4" fmla="*/ 571500 w 1282700"/>
                    <a:gd name="connsiteY4" fmla="*/ 241300 h 596900"/>
                    <a:gd name="connsiteX5" fmla="*/ 6350 w 1282700"/>
                    <a:gd name="connsiteY5" fmla="*/ 320675 h 596900"/>
                    <a:gd name="connsiteX6" fmla="*/ 0 w 1282700"/>
                    <a:gd name="connsiteY6" fmla="*/ 596900 h 596900"/>
                    <a:gd name="connsiteX0" fmla="*/ 0 w 1282700"/>
                    <a:gd name="connsiteY0" fmla="*/ 596900 h 605822"/>
                    <a:gd name="connsiteX1" fmla="*/ 682625 w 1282700"/>
                    <a:gd name="connsiteY1" fmla="*/ 511175 h 605822"/>
                    <a:gd name="connsiteX2" fmla="*/ 1282700 w 1282700"/>
                    <a:gd name="connsiteY2" fmla="*/ 244475 h 605822"/>
                    <a:gd name="connsiteX3" fmla="*/ 1130300 w 1282700"/>
                    <a:gd name="connsiteY3" fmla="*/ 0 h 605822"/>
                    <a:gd name="connsiteX4" fmla="*/ 571500 w 1282700"/>
                    <a:gd name="connsiteY4" fmla="*/ 241300 h 605822"/>
                    <a:gd name="connsiteX5" fmla="*/ 6350 w 1282700"/>
                    <a:gd name="connsiteY5" fmla="*/ 320675 h 605822"/>
                    <a:gd name="connsiteX6" fmla="*/ 0 w 1282700"/>
                    <a:gd name="connsiteY6" fmla="*/ 596900 h 605822"/>
                    <a:gd name="connsiteX0" fmla="*/ 0 w 1282700"/>
                    <a:gd name="connsiteY0" fmla="*/ 596901 h 605823"/>
                    <a:gd name="connsiteX1" fmla="*/ 682625 w 1282700"/>
                    <a:gd name="connsiteY1" fmla="*/ 511176 h 605823"/>
                    <a:gd name="connsiteX2" fmla="*/ 1282700 w 1282700"/>
                    <a:gd name="connsiteY2" fmla="*/ 244476 h 605823"/>
                    <a:gd name="connsiteX3" fmla="*/ 1130300 w 1282700"/>
                    <a:gd name="connsiteY3" fmla="*/ 1 h 605823"/>
                    <a:gd name="connsiteX4" fmla="*/ 571500 w 1282700"/>
                    <a:gd name="connsiteY4" fmla="*/ 241301 h 605823"/>
                    <a:gd name="connsiteX5" fmla="*/ 6350 w 1282700"/>
                    <a:gd name="connsiteY5" fmla="*/ 320676 h 605823"/>
                    <a:gd name="connsiteX6" fmla="*/ 0 w 1282700"/>
                    <a:gd name="connsiteY6" fmla="*/ 596901 h 605823"/>
                    <a:gd name="connsiteX0" fmla="*/ 0 w 1282700"/>
                    <a:gd name="connsiteY0" fmla="*/ 596900 h 605822"/>
                    <a:gd name="connsiteX1" fmla="*/ 682625 w 1282700"/>
                    <a:gd name="connsiteY1" fmla="*/ 511175 h 605822"/>
                    <a:gd name="connsiteX2" fmla="*/ 1282700 w 1282700"/>
                    <a:gd name="connsiteY2" fmla="*/ 244475 h 605822"/>
                    <a:gd name="connsiteX3" fmla="*/ 1130300 w 1282700"/>
                    <a:gd name="connsiteY3" fmla="*/ 0 h 605822"/>
                    <a:gd name="connsiteX4" fmla="*/ 571500 w 1282700"/>
                    <a:gd name="connsiteY4" fmla="*/ 241300 h 605822"/>
                    <a:gd name="connsiteX5" fmla="*/ 6350 w 1282700"/>
                    <a:gd name="connsiteY5" fmla="*/ 320675 h 605822"/>
                    <a:gd name="connsiteX6" fmla="*/ 0 w 1282700"/>
                    <a:gd name="connsiteY6" fmla="*/ 596900 h 605822"/>
                    <a:gd name="connsiteX0" fmla="*/ 0 w 1282700"/>
                    <a:gd name="connsiteY0" fmla="*/ 596900 h 605822"/>
                    <a:gd name="connsiteX1" fmla="*/ 682625 w 1282700"/>
                    <a:gd name="connsiteY1" fmla="*/ 511175 h 605822"/>
                    <a:gd name="connsiteX2" fmla="*/ 1282700 w 1282700"/>
                    <a:gd name="connsiteY2" fmla="*/ 244475 h 605822"/>
                    <a:gd name="connsiteX3" fmla="*/ 1130300 w 1282700"/>
                    <a:gd name="connsiteY3" fmla="*/ 0 h 605822"/>
                    <a:gd name="connsiteX4" fmla="*/ 571500 w 1282700"/>
                    <a:gd name="connsiteY4" fmla="*/ 241300 h 605822"/>
                    <a:gd name="connsiteX5" fmla="*/ 6350 w 1282700"/>
                    <a:gd name="connsiteY5" fmla="*/ 320675 h 605822"/>
                    <a:gd name="connsiteX6" fmla="*/ 0 w 1282700"/>
                    <a:gd name="connsiteY6" fmla="*/ 596900 h 605822"/>
                    <a:gd name="connsiteX0" fmla="*/ 0 w 1282700"/>
                    <a:gd name="connsiteY0" fmla="*/ 596900 h 605822"/>
                    <a:gd name="connsiteX1" fmla="*/ 682625 w 1282700"/>
                    <a:gd name="connsiteY1" fmla="*/ 511175 h 605822"/>
                    <a:gd name="connsiteX2" fmla="*/ 1282700 w 1282700"/>
                    <a:gd name="connsiteY2" fmla="*/ 244475 h 605822"/>
                    <a:gd name="connsiteX3" fmla="*/ 1130300 w 1282700"/>
                    <a:gd name="connsiteY3" fmla="*/ 0 h 605822"/>
                    <a:gd name="connsiteX4" fmla="*/ 571500 w 1282700"/>
                    <a:gd name="connsiteY4" fmla="*/ 241300 h 605822"/>
                    <a:gd name="connsiteX5" fmla="*/ 6350 w 1282700"/>
                    <a:gd name="connsiteY5" fmla="*/ 320675 h 605822"/>
                    <a:gd name="connsiteX6" fmla="*/ 0 w 1282700"/>
                    <a:gd name="connsiteY6" fmla="*/ 596900 h 605822"/>
                    <a:gd name="connsiteX0" fmla="*/ 0 w 1282700"/>
                    <a:gd name="connsiteY0" fmla="*/ 596900 h 596900"/>
                    <a:gd name="connsiteX1" fmla="*/ 682625 w 1282700"/>
                    <a:gd name="connsiteY1" fmla="*/ 511175 h 596900"/>
                    <a:gd name="connsiteX2" fmla="*/ 1282700 w 1282700"/>
                    <a:gd name="connsiteY2" fmla="*/ 244475 h 596900"/>
                    <a:gd name="connsiteX3" fmla="*/ 1130300 w 1282700"/>
                    <a:gd name="connsiteY3" fmla="*/ 0 h 596900"/>
                    <a:gd name="connsiteX4" fmla="*/ 571500 w 1282700"/>
                    <a:gd name="connsiteY4" fmla="*/ 241300 h 596900"/>
                    <a:gd name="connsiteX5" fmla="*/ 6350 w 1282700"/>
                    <a:gd name="connsiteY5" fmla="*/ 320675 h 596900"/>
                    <a:gd name="connsiteX6" fmla="*/ 0 w 1282700"/>
                    <a:gd name="connsiteY6" fmla="*/ 596900 h 596900"/>
                    <a:gd name="connsiteX0" fmla="*/ 0 w 1282700"/>
                    <a:gd name="connsiteY0" fmla="*/ 596900 h 596900"/>
                    <a:gd name="connsiteX1" fmla="*/ 682625 w 1282700"/>
                    <a:gd name="connsiteY1" fmla="*/ 511175 h 596900"/>
                    <a:gd name="connsiteX2" fmla="*/ 1282700 w 1282700"/>
                    <a:gd name="connsiteY2" fmla="*/ 244475 h 596900"/>
                    <a:gd name="connsiteX3" fmla="*/ 1130300 w 1282700"/>
                    <a:gd name="connsiteY3" fmla="*/ 0 h 596900"/>
                    <a:gd name="connsiteX4" fmla="*/ 571500 w 1282700"/>
                    <a:gd name="connsiteY4" fmla="*/ 241300 h 596900"/>
                    <a:gd name="connsiteX5" fmla="*/ 6350 w 1282700"/>
                    <a:gd name="connsiteY5" fmla="*/ 320675 h 596900"/>
                    <a:gd name="connsiteX6" fmla="*/ 0 w 1282700"/>
                    <a:gd name="connsiteY6" fmla="*/ 596900 h 59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2700" h="596900">
                      <a:moveTo>
                        <a:pt x="0" y="596900"/>
                      </a:moveTo>
                      <a:cubicBezTo>
                        <a:pt x="258762" y="587375"/>
                        <a:pt x="468842" y="569913"/>
                        <a:pt x="682625" y="511175"/>
                      </a:cubicBezTo>
                      <a:cubicBezTo>
                        <a:pt x="896408" y="452438"/>
                        <a:pt x="1147763" y="310621"/>
                        <a:pt x="1282700" y="244475"/>
                      </a:cubicBezTo>
                      <a:lnTo>
                        <a:pt x="1130300" y="0"/>
                      </a:lnTo>
                      <a:cubicBezTo>
                        <a:pt x="986367" y="78846"/>
                        <a:pt x="758825" y="187854"/>
                        <a:pt x="571500" y="241300"/>
                      </a:cubicBezTo>
                      <a:cubicBezTo>
                        <a:pt x="384175" y="294746"/>
                        <a:pt x="142875" y="315383"/>
                        <a:pt x="6350" y="320675"/>
                      </a:cubicBezTo>
                      <a:lnTo>
                        <a:pt x="0" y="5969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6483350" y="2155825"/>
                  <a:ext cx="590550" cy="1266825"/>
                </a:xfrm>
                <a:custGeom>
                  <a:avLst/>
                  <a:gdLst>
                    <a:gd name="connsiteX0" fmla="*/ 590550 w 590550"/>
                    <a:gd name="connsiteY0" fmla="*/ 1266825 h 1266825"/>
                    <a:gd name="connsiteX1" fmla="*/ 514350 w 590550"/>
                    <a:gd name="connsiteY1" fmla="*/ 606425 h 1266825"/>
                    <a:gd name="connsiteX2" fmla="*/ 254000 w 590550"/>
                    <a:gd name="connsiteY2" fmla="*/ 0 h 1266825"/>
                    <a:gd name="connsiteX3" fmla="*/ 0 w 590550"/>
                    <a:gd name="connsiteY3" fmla="*/ 146050 h 1266825"/>
                    <a:gd name="connsiteX4" fmla="*/ 234950 w 590550"/>
                    <a:gd name="connsiteY4" fmla="*/ 669925 h 1266825"/>
                    <a:gd name="connsiteX5" fmla="*/ 314325 w 590550"/>
                    <a:gd name="connsiteY5" fmla="*/ 1266825 h 1266825"/>
                    <a:gd name="connsiteX6" fmla="*/ 590550 w 590550"/>
                    <a:gd name="connsiteY6" fmla="*/ 1266825 h 1266825"/>
                    <a:gd name="connsiteX0" fmla="*/ 590550 w 600854"/>
                    <a:gd name="connsiteY0" fmla="*/ 1266825 h 1266825"/>
                    <a:gd name="connsiteX1" fmla="*/ 514350 w 600854"/>
                    <a:gd name="connsiteY1" fmla="*/ 606425 h 1266825"/>
                    <a:gd name="connsiteX2" fmla="*/ 254000 w 600854"/>
                    <a:gd name="connsiteY2" fmla="*/ 0 h 1266825"/>
                    <a:gd name="connsiteX3" fmla="*/ 0 w 600854"/>
                    <a:gd name="connsiteY3" fmla="*/ 146050 h 1266825"/>
                    <a:gd name="connsiteX4" fmla="*/ 234950 w 600854"/>
                    <a:gd name="connsiteY4" fmla="*/ 669925 h 1266825"/>
                    <a:gd name="connsiteX5" fmla="*/ 314325 w 600854"/>
                    <a:gd name="connsiteY5" fmla="*/ 1266825 h 1266825"/>
                    <a:gd name="connsiteX6" fmla="*/ 590550 w 600854"/>
                    <a:gd name="connsiteY6" fmla="*/ 1266825 h 1266825"/>
                    <a:gd name="connsiteX0" fmla="*/ 590590 w 600894"/>
                    <a:gd name="connsiteY0" fmla="*/ 1266825 h 1266825"/>
                    <a:gd name="connsiteX1" fmla="*/ 514390 w 600894"/>
                    <a:gd name="connsiteY1" fmla="*/ 606425 h 1266825"/>
                    <a:gd name="connsiteX2" fmla="*/ 254040 w 600894"/>
                    <a:gd name="connsiteY2" fmla="*/ 0 h 1266825"/>
                    <a:gd name="connsiteX3" fmla="*/ 40 w 600894"/>
                    <a:gd name="connsiteY3" fmla="*/ 146050 h 1266825"/>
                    <a:gd name="connsiteX4" fmla="*/ 234990 w 600894"/>
                    <a:gd name="connsiteY4" fmla="*/ 669925 h 1266825"/>
                    <a:gd name="connsiteX5" fmla="*/ 314365 w 600894"/>
                    <a:gd name="connsiteY5" fmla="*/ 1266825 h 1266825"/>
                    <a:gd name="connsiteX6" fmla="*/ 590590 w 600894"/>
                    <a:gd name="connsiteY6" fmla="*/ 1266825 h 1266825"/>
                    <a:gd name="connsiteX0" fmla="*/ 590550 w 600854"/>
                    <a:gd name="connsiteY0" fmla="*/ 1266825 h 1266825"/>
                    <a:gd name="connsiteX1" fmla="*/ 514350 w 600854"/>
                    <a:gd name="connsiteY1" fmla="*/ 606425 h 1266825"/>
                    <a:gd name="connsiteX2" fmla="*/ 254000 w 600854"/>
                    <a:gd name="connsiteY2" fmla="*/ 0 h 1266825"/>
                    <a:gd name="connsiteX3" fmla="*/ 0 w 600854"/>
                    <a:gd name="connsiteY3" fmla="*/ 146050 h 1266825"/>
                    <a:gd name="connsiteX4" fmla="*/ 234950 w 600854"/>
                    <a:gd name="connsiteY4" fmla="*/ 669925 h 1266825"/>
                    <a:gd name="connsiteX5" fmla="*/ 314325 w 600854"/>
                    <a:gd name="connsiteY5" fmla="*/ 1266825 h 1266825"/>
                    <a:gd name="connsiteX6" fmla="*/ 590550 w 600854"/>
                    <a:gd name="connsiteY6" fmla="*/ 1266825 h 1266825"/>
                    <a:gd name="connsiteX0" fmla="*/ 590550 w 600854"/>
                    <a:gd name="connsiteY0" fmla="*/ 1266825 h 1266825"/>
                    <a:gd name="connsiteX1" fmla="*/ 514350 w 600854"/>
                    <a:gd name="connsiteY1" fmla="*/ 606425 h 1266825"/>
                    <a:gd name="connsiteX2" fmla="*/ 254000 w 600854"/>
                    <a:gd name="connsiteY2" fmla="*/ 0 h 1266825"/>
                    <a:gd name="connsiteX3" fmla="*/ 0 w 600854"/>
                    <a:gd name="connsiteY3" fmla="*/ 146050 h 1266825"/>
                    <a:gd name="connsiteX4" fmla="*/ 234950 w 600854"/>
                    <a:gd name="connsiteY4" fmla="*/ 669925 h 1266825"/>
                    <a:gd name="connsiteX5" fmla="*/ 314325 w 600854"/>
                    <a:gd name="connsiteY5" fmla="*/ 1266825 h 1266825"/>
                    <a:gd name="connsiteX6" fmla="*/ 590550 w 600854"/>
                    <a:gd name="connsiteY6" fmla="*/ 1266825 h 1266825"/>
                    <a:gd name="connsiteX0" fmla="*/ 590550 w 590550"/>
                    <a:gd name="connsiteY0" fmla="*/ 1266825 h 1266825"/>
                    <a:gd name="connsiteX1" fmla="*/ 514350 w 590550"/>
                    <a:gd name="connsiteY1" fmla="*/ 606425 h 1266825"/>
                    <a:gd name="connsiteX2" fmla="*/ 254000 w 590550"/>
                    <a:gd name="connsiteY2" fmla="*/ 0 h 1266825"/>
                    <a:gd name="connsiteX3" fmla="*/ 0 w 590550"/>
                    <a:gd name="connsiteY3" fmla="*/ 146050 h 1266825"/>
                    <a:gd name="connsiteX4" fmla="*/ 234950 w 590550"/>
                    <a:gd name="connsiteY4" fmla="*/ 669925 h 1266825"/>
                    <a:gd name="connsiteX5" fmla="*/ 314325 w 590550"/>
                    <a:gd name="connsiteY5" fmla="*/ 1266825 h 1266825"/>
                    <a:gd name="connsiteX6" fmla="*/ 590550 w 590550"/>
                    <a:gd name="connsiteY6" fmla="*/ 1266825 h 1266825"/>
                    <a:gd name="connsiteX0" fmla="*/ 590550 w 590550"/>
                    <a:gd name="connsiteY0" fmla="*/ 1266825 h 1266825"/>
                    <a:gd name="connsiteX1" fmla="*/ 514350 w 590550"/>
                    <a:gd name="connsiteY1" fmla="*/ 606425 h 1266825"/>
                    <a:gd name="connsiteX2" fmla="*/ 254000 w 590550"/>
                    <a:gd name="connsiteY2" fmla="*/ 0 h 1266825"/>
                    <a:gd name="connsiteX3" fmla="*/ 0 w 590550"/>
                    <a:gd name="connsiteY3" fmla="*/ 146050 h 1266825"/>
                    <a:gd name="connsiteX4" fmla="*/ 234950 w 590550"/>
                    <a:gd name="connsiteY4" fmla="*/ 669925 h 1266825"/>
                    <a:gd name="connsiteX5" fmla="*/ 314325 w 590550"/>
                    <a:gd name="connsiteY5" fmla="*/ 1266825 h 1266825"/>
                    <a:gd name="connsiteX6" fmla="*/ 590550 w 590550"/>
                    <a:gd name="connsiteY6" fmla="*/ 1266825 h 126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0550" h="1266825">
                      <a:moveTo>
                        <a:pt x="590550" y="1266825"/>
                      </a:moveTo>
                      <a:cubicBezTo>
                        <a:pt x="579437" y="963083"/>
                        <a:pt x="570442" y="817563"/>
                        <a:pt x="514350" y="606425"/>
                      </a:cubicBezTo>
                      <a:cubicBezTo>
                        <a:pt x="458258" y="395287"/>
                        <a:pt x="377825" y="171979"/>
                        <a:pt x="254000" y="0"/>
                      </a:cubicBezTo>
                      <a:lnTo>
                        <a:pt x="0" y="146050"/>
                      </a:lnTo>
                      <a:cubicBezTo>
                        <a:pt x="92075" y="302154"/>
                        <a:pt x="182562" y="483129"/>
                        <a:pt x="234950" y="669925"/>
                      </a:cubicBezTo>
                      <a:cubicBezTo>
                        <a:pt x="287338" y="856721"/>
                        <a:pt x="312208" y="1084792"/>
                        <a:pt x="314325" y="1266825"/>
                      </a:cubicBezTo>
                      <a:lnTo>
                        <a:pt x="590550" y="12668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6508750" y="3419475"/>
                  <a:ext cx="571500" cy="1235075"/>
                </a:xfrm>
                <a:custGeom>
                  <a:avLst/>
                  <a:gdLst>
                    <a:gd name="connsiteX0" fmla="*/ 279400 w 571500"/>
                    <a:gd name="connsiteY0" fmla="*/ 0 h 1235075"/>
                    <a:gd name="connsiteX1" fmla="*/ 212725 w 571500"/>
                    <a:gd name="connsiteY1" fmla="*/ 546100 h 1235075"/>
                    <a:gd name="connsiteX2" fmla="*/ 0 w 571500"/>
                    <a:gd name="connsiteY2" fmla="*/ 1092200 h 1235075"/>
                    <a:gd name="connsiteX3" fmla="*/ 250825 w 571500"/>
                    <a:gd name="connsiteY3" fmla="*/ 1235075 h 1235075"/>
                    <a:gd name="connsiteX4" fmla="*/ 501650 w 571500"/>
                    <a:gd name="connsiteY4" fmla="*/ 615950 h 1235075"/>
                    <a:gd name="connsiteX5" fmla="*/ 571500 w 571500"/>
                    <a:gd name="connsiteY5" fmla="*/ 0 h 1235075"/>
                    <a:gd name="connsiteX6" fmla="*/ 279400 w 571500"/>
                    <a:gd name="connsiteY6" fmla="*/ 0 h 1235075"/>
                    <a:gd name="connsiteX0" fmla="*/ 279400 w 583799"/>
                    <a:gd name="connsiteY0" fmla="*/ 0 h 1235075"/>
                    <a:gd name="connsiteX1" fmla="*/ 212725 w 583799"/>
                    <a:gd name="connsiteY1" fmla="*/ 546100 h 1235075"/>
                    <a:gd name="connsiteX2" fmla="*/ 0 w 583799"/>
                    <a:gd name="connsiteY2" fmla="*/ 1092200 h 1235075"/>
                    <a:gd name="connsiteX3" fmla="*/ 250825 w 583799"/>
                    <a:gd name="connsiteY3" fmla="*/ 1235075 h 1235075"/>
                    <a:gd name="connsiteX4" fmla="*/ 501650 w 583799"/>
                    <a:gd name="connsiteY4" fmla="*/ 615950 h 1235075"/>
                    <a:gd name="connsiteX5" fmla="*/ 571500 w 583799"/>
                    <a:gd name="connsiteY5" fmla="*/ 0 h 1235075"/>
                    <a:gd name="connsiteX6" fmla="*/ 279400 w 583799"/>
                    <a:gd name="connsiteY6" fmla="*/ 0 h 1235075"/>
                    <a:gd name="connsiteX0" fmla="*/ 279570 w 583969"/>
                    <a:gd name="connsiteY0" fmla="*/ 0 h 1235075"/>
                    <a:gd name="connsiteX1" fmla="*/ 212895 w 583969"/>
                    <a:gd name="connsiteY1" fmla="*/ 546100 h 1235075"/>
                    <a:gd name="connsiteX2" fmla="*/ 170 w 583969"/>
                    <a:gd name="connsiteY2" fmla="*/ 1092200 h 1235075"/>
                    <a:gd name="connsiteX3" fmla="*/ 250995 w 583969"/>
                    <a:gd name="connsiteY3" fmla="*/ 1235075 h 1235075"/>
                    <a:gd name="connsiteX4" fmla="*/ 501820 w 583969"/>
                    <a:gd name="connsiteY4" fmla="*/ 615950 h 1235075"/>
                    <a:gd name="connsiteX5" fmla="*/ 571670 w 583969"/>
                    <a:gd name="connsiteY5" fmla="*/ 0 h 1235075"/>
                    <a:gd name="connsiteX6" fmla="*/ 279570 w 583969"/>
                    <a:gd name="connsiteY6" fmla="*/ 0 h 1235075"/>
                    <a:gd name="connsiteX0" fmla="*/ 279570 w 583969"/>
                    <a:gd name="connsiteY0" fmla="*/ 0 h 1235075"/>
                    <a:gd name="connsiteX1" fmla="*/ 212895 w 583969"/>
                    <a:gd name="connsiteY1" fmla="*/ 546100 h 1235075"/>
                    <a:gd name="connsiteX2" fmla="*/ 170 w 583969"/>
                    <a:gd name="connsiteY2" fmla="*/ 1092200 h 1235075"/>
                    <a:gd name="connsiteX3" fmla="*/ 250995 w 583969"/>
                    <a:gd name="connsiteY3" fmla="*/ 1235075 h 1235075"/>
                    <a:gd name="connsiteX4" fmla="*/ 501820 w 583969"/>
                    <a:gd name="connsiteY4" fmla="*/ 615950 h 1235075"/>
                    <a:gd name="connsiteX5" fmla="*/ 571670 w 583969"/>
                    <a:gd name="connsiteY5" fmla="*/ 0 h 1235075"/>
                    <a:gd name="connsiteX6" fmla="*/ 279570 w 583969"/>
                    <a:gd name="connsiteY6" fmla="*/ 0 h 1235075"/>
                    <a:gd name="connsiteX0" fmla="*/ 279570 w 571670"/>
                    <a:gd name="connsiteY0" fmla="*/ 0 h 1235075"/>
                    <a:gd name="connsiteX1" fmla="*/ 212895 w 571670"/>
                    <a:gd name="connsiteY1" fmla="*/ 546100 h 1235075"/>
                    <a:gd name="connsiteX2" fmla="*/ 170 w 571670"/>
                    <a:gd name="connsiteY2" fmla="*/ 1092200 h 1235075"/>
                    <a:gd name="connsiteX3" fmla="*/ 250995 w 571670"/>
                    <a:gd name="connsiteY3" fmla="*/ 1235075 h 1235075"/>
                    <a:gd name="connsiteX4" fmla="*/ 501820 w 571670"/>
                    <a:gd name="connsiteY4" fmla="*/ 615950 h 1235075"/>
                    <a:gd name="connsiteX5" fmla="*/ 571670 w 571670"/>
                    <a:gd name="connsiteY5" fmla="*/ 0 h 1235075"/>
                    <a:gd name="connsiteX6" fmla="*/ 279570 w 571670"/>
                    <a:gd name="connsiteY6" fmla="*/ 0 h 1235075"/>
                    <a:gd name="connsiteX0" fmla="*/ 279570 w 571670"/>
                    <a:gd name="connsiteY0" fmla="*/ 0 h 1235075"/>
                    <a:gd name="connsiteX1" fmla="*/ 212895 w 571670"/>
                    <a:gd name="connsiteY1" fmla="*/ 546100 h 1235075"/>
                    <a:gd name="connsiteX2" fmla="*/ 170 w 571670"/>
                    <a:gd name="connsiteY2" fmla="*/ 1092200 h 1235075"/>
                    <a:gd name="connsiteX3" fmla="*/ 250995 w 571670"/>
                    <a:gd name="connsiteY3" fmla="*/ 1235075 h 1235075"/>
                    <a:gd name="connsiteX4" fmla="*/ 501820 w 571670"/>
                    <a:gd name="connsiteY4" fmla="*/ 615950 h 1235075"/>
                    <a:gd name="connsiteX5" fmla="*/ 571670 w 571670"/>
                    <a:gd name="connsiteY5" fmla="*/ 0 h 1235075"/>
                    <a:gd name="connsiteX6" fmla="*/ 279570 w 571670"/>
                    <a:gd name="connsiteY6" fmla="*/ 0 h 1235075"/>
                    <a:gd name="connsiteX0" fmla="*/ 279400 w 571500"/>
                    <a:gd name="connsiteY0" fmla="*/ 0 h 1235075"/>
                    <a:gd name="connsiteX1" fmla="*/ 212725 w 571500"/>
                    <a:gd name="connsiteY1" fmla="*/ 546100 h 1235075"/>
                    <a:gd name="connsiteX2" fmla="*/ 0 w 571500"/>
                    <a:gd name="connsiteY2" fmla="*/ 1092200 h 1235075"/>
                    <a:gd name="connsiteX3" fmla="*/ 250825 w 571500"/>
                    <a:gd name="connsiteY3" fmla="*/ 1235075 h 1235075"/>
                    <a:gd name="connsiteX4" fmla="*/ 501650 w 571500"/>
                    <a:gd name="connsiteY4" fmla="*/ 615950 h 1235075"/>
                    <a:gd name="connsiteX5" fmla="*/ 571500 w 571500"/>
                    <a:gd name="connsiteY5" fmla="*/ 0 h 1235075"/>
                    <a:gd name="connsiteX6" fmla="*/ 279400 w 571500"/>
                    <a:gd name="connsiteY6" fmla="*/ 0 h 123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0" h="1235075">
                      <a:moveTo>
                        <a:pt x="279400" y="0"/>
                      </a:moveTo>
                      <a:cubicBezTo>
                        <a:pt x="279929" y="176742"/>
                        <a:pt x="259292" y="364067"/>
                        <a:pt x="212725" y="546100"/>
                      </a:cubicBezTo>
                      <a:cubicBezTo>
                        <a:pt x="166158" y="728133"/>
                        <a:pt x="111125" y="875771"/>
                        <a:pt x="0" y="1092200"/>
                      </a:cubicBezTo>
                      <a:lnTo>
                        <a:pt x="250825" y="1235075"/>
                      </a:lnTo>
                      <a:cubicBezTo>
                        <a:pt x="350308" y="1038225"/>
                        <a:pt x="448204" y="821796"/>
                        <a:pt x="501650" y="615950"/>
                      </a:cubicBezTo>
                      <a:cubicBezTo>
                        <a:pt x="555096" y="410104"/>
                        <a:pt x="554567" y="258233"/>
                        <a:pt x="571500" y="0"/>
                      </a:cubicBezTo>
                      <a:lnTo>
                        <a:pt x="2794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5661025" y="1244600"/>
                  <a:ext cx="1069975" cy="1054100"/>
                </a:xfrm>
                <a:custGeom>
                  <a:avLst/>
                  <a:gdLst>
                    <a:gd name="connsiteX0" fmla="*/ 142875 w 1069975"/>
                    <a:gd name="connsiteY0" fmla="*/ 0 h 1054100"/>
                    <a:gd name="connsiteX1" fmla="*/ 0 w 1069975"/>
                    <a:gd name="connsiteY1" fmla="*/ 257175 h 1054100"/>
                    <a:gd name="connsiteX2" fmla="*/ 454025 w 1069975"/>
                    <a:gd name="connsiteY2" fmla="*/ 587375 h 1054100"/>
                    <a:gd name="connsiteX3" fmla="*/ 828675 w 1069975"/>
                    <a:gd name="connsiteY3" fmla="*/ 1054100 h 1054100"/>
                    <a:gd name="connsiteX4" fmla="*/ 1069975 w 1069975"/>
                    <a:gd name="connsiteY4" fmla="*/ 908050 h 1054100"/>
                    <a:gd name="connsiteX5" fmla="*/ 676275 w 1069975"/>
                    <a:gd name="connsiteY5" fmla="*/ 400050 h 1054100"/>
                    <a:gd name="connsiteX6" fmla="*/ 142875 w 1069975"/>
                    <a:gd name="connsiteY6" fmla="*/ 0 h 1054100"/>
                    <a:gd name="connsiteX0" fmla="*/ 142875 w 1069975"/>
                    <a:gd name="connsiteY0" fmla="*/ 0 h 1054100"/>
                    <a:gd name="connsiteX1" fmla="*/ 0 w 1069975"/>
                    <a:gd name="connsiteY1" fmla="*/ 257175 h 1054100"/>
                    <a:gd name="connsiteX2" fmla="*/ 454025 w 1069975"/>
                    <a:gd name="connsiteY2" fmla="*/ 587375 h 1054100"/>
                    <a:gd name="connsiteX3" fmla="*/ 828675 w 1069975"/>
                    <a:gd name="connsiteY3" fmla="*/ 1054100 h 1054100"/>
                    <a:gd name="connsiteX4" fmla="*/ 1069975 w 1069975"/>
                    <a:gd name="connsiteY4" fmla="*/ 908050 h 1054100"/>
                    <a:gd name="connsiteX5" fmla="*/ 676275 w 1069975"/>
                    <a:gd name="connsiteY5" fmla="*/ 400050 h 1054100"/>
                    <a:gd name="connsiteX6" fmla="*/ 142875 w 1069975"/>
                    <a:gd name="connsiteY6" fmla="*/ 0 h 1054100"/>
                    <a:gd name="connsiteX0" fmla="*/ 142875 w 1069975"/>
                    <a:gd name="connsiteY0" fmla="*/ 0 h 1054100"/>
                    <a:gd name="connsiteX1" fmla="*/ 0 w 1069975"/>
                    <a:gd name="connsiteY1" fmla="*/ 257175 h 1054100"/>
                    <a:gd name="connsiteX2" fmla="*/ 454025 w 1069975"/>
                    <a:gd name="connsiteY2" fmla="*/ 587375 h 1054100"/>
                    <a:gd name="connsiteX3" fmla="*/ 828675 w 1069975"/>
                    <a:gd name="connsiteY3" fmla="*/ 1054100 h 1054100"/>
                    <a:gd name="connsiteX4" fmla="*/ 1069975 w 1069975"/>
                    <a:gd name="connsiteY4" fmla="*/ 908050 h 1054100"/>
                    <a:gd name="connsiteX5" fmla="*/ 676275 w 1069975"/>
                    <a:gd name="connsiteY5" fmla="*/ 400050 h 1054100"/>
                    <a:gd name="connsiteX6" fmla="*/ 142875 w 1069975"/>
                    <a:gd name="connsiteY6" fmla="*/ 0 h 1054100"/>
                    <a:gd name="connsiteX0" fmla="*/ 142875 w 1069975"/>
                    <a:gd name="connsiteY0" fmla="*/ 0 h 1054100"/>
                    <a:gd name="connsiteX1" fmla="*/ 0 w 1069975"/>
                    <a:gd name="connsiteY1" fmla="*/ 257175 h 1054100"/>
                    <a:gd name="connsiteX2" fmla="*/ 454025 w 1069975"/>
                    <a:gd name="connsiteY2" fmla="*/ 587375 h 1054100"/>
                    <a:gd name="connsiteX3" fmla="*/ 828675 w 1069975"/>
                    <a:gd name="connsiteY3" fmla="*/ 1054100 h 1054100"/>
                    <a:gd name="connsiteX4" fmla="*/ 1069975 w 1069975"/>
                    <a:gd name="connsiteY4" fmla="*/ 908050 h 1054100"/>
                    <a:gd name="connsiteX5" fmla="*/ 676275 w 1069975"/>
                    <a:gd name="connsiteY5" fmla="*/ 400050 h 1054100"/>
                    <a:gd name="connsiteX6" fmla="*/ 142875 w 1069975"/>
                    <a:gd name="connsiteY6" fmla="*/ 0 h 1054100"/>
                    <a:gd name="connsiteX0" fmla="*/ 142875 w 1069975"/>
                    <a:gd name="connsiteY0" fmla="*/ 0 h 1054100"/>
                    <a:gd name="connsiteX1" fmla="*/ 0 w 1069975"/>
                    <a:gd name="connsiteY1" fmla="*/ 257175 h 1054100"/>
                    <a:gd name="connsiteX2" fmla="*/ 454025 w 1069975"/>
                    <a:gd name="connsiteY2" fmla="*/ 587375 h 1054100"/>
                    <a:gd name="connsiteX3" fmla="*/ 828675 w 1069975"/>
                    <a:gd name="connsiteY3" fmla="*/ 1054100 h 1054100"/>
                    <a:gd name="connsiteX4" fmla="*/ 1069975 w 1069975"/>
                    <a:gd name="connsiteY4" fmla="*/ 908050 h 1054100"/>
                    <a:gd name="connsiteX5" fmla="*/ 676275 w 1069975"/>
                    <a:gd name="connsiteY5" fmla="*/ 400050 h 1054100"/>
                    <a:gd name="connsiteX6" fmla="*/ 142875 w 1069975"/>
                    <a:gd name="connsiteY6" fmla="*/ 0 h 1054100"/>
                    <a:gd name="connsiteX0" fmla="*/ 142875 w 1069975"/>
                    <a:gd name="connsiteY0" fmla="*/ 0 h 1054100"/>
                    <a:gd name="connsiteX1" fmla="*/ 0 w 1069975"/>
                    <a:gd name="connsiteY1" fmla="*/ 257175 h 1054100"/>
                    <a:gd name="connsiteX2" fmla="*/ 454025 w 1069975"/>
                    <a:gd name="connsiteY2" fmla="*/ 587375 h 1054100"/>
                    <a:gd name="connsiteX3" fmla="*/ 828675 w 1069975"/>
                    <a:gd name="connsiteY3" fmla="*/ 1054100 h 1054100"/>
                    <a:gd name="connsiteX4" fmla="*/ 1069975 w 1069975"/>
                    <a:gd name="connsiteY4" fmla="*/ 908050 h 1054100"/>
                    <a:gd name="connsiteX5" fmla="*/ 676275 w 1069975"/>
                    <a:gd name="connsiteY5" fmla="*/ 400050 h 1054100"/>
                    <a:gd name="connsiteX6" fmla="*/ 142875 w 1069975"/>
                    <a:gd name="connsiteY6" fmla="*/ 0 h 1054100"/>
                    <a:gd name="connsiteX0" fmla="*/ 142875 w 1069975"/>
                    <a:gd name="connsiteY0" fmla="*/ 0 h 1054100"/>
                    <a:gd name="connsiteX1" fmla="*/ 0 w 1069975"/>
                    <a:gd name="connsiteY1" fmla="*/ 257175 h 1054100"/>
                    <a:gd name="connsiteX2" fmla="*/ 454025 w 1069975"/>
                    <a:gd name="connsiteY2" fmla="*/ 587375 h 1054100"/>
                    <a:gd name="connsiteX3" fmla="*/ 828675 w 1069975"/>
                    <a:gd name="connsiteY3" fmla="*/ 1054100 h 1054100"/>
                    <a:gd name="connsiteX4" fmla="*/ 1069975 w 1069975"/>
                    <a:gd name="connsiteY4" fmla="*/ 908050 h 1054100"/>
                    <a:gd name="connsiteX5" fmla="*/ 676275 w 1069975"/>
                    <a:gd name="connsiteY5" fmla="*/ 400050 h 1054100"/>
                    <a:gd name="connsiteX6" fmla="*/ 142875 w 1069975"/>
                    <a:gd name="connsiteY6" fmla="*/ 0 h 105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75" h="1054100">
                      <a:moveTo>
                        <a:pt x="142875" y="0"/>
                      </a:moveTo>
                      <a:lnTo>
                        <a:pt x="0" y="257175"/>
                      </a:lnTo>
                      <a:cubicBezTo>
                        <a:pt x="236008" y="399521"/>
                        <a:pt x="315913" y="454554"/>
                        <a:pt x="454025" y="587375"/>
                      </a:cubicBezTo>
                      <a:cubicBezTo>
                        <a:pt x="592137" y="720196"/>
                        <a:pt x="665692" y="806979"/>
                        <a:pt x="828675" y="1054100"/>
                      </a:cubicBezTo>
                      <a:lnTo>
                        <a:pt x="1069975" y="908050"/>
                      </a:lnTo>
                      <a:cubicBezTo>
                        <a:pt x="911225" y="659342"/>
                        <a:pt x="830792" y="551392"/>
                        <a:pt x="676275" y="400050"/>
                      </a:cubicBezTo>
                      <a:cubicBezTo>
                        <a:pt x="521758" y="248708"/>
                        <a:pt x="366712" y="125412"/>
                        <a:pt x="1428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a:off x="3346450" y="5356225"/>
                  <a:ext cx="1238250" cy="577850"/>
                </a:xfrm>
                <a:custGeom>
                  <a:avLst/>
                  <a:gdLst>
                    <a:gd name="connsiteX0" fmla="*/ 127000 w 1238250"/>
                    <a:gd name="connsiteY0" fmla="*/ 0 h 577850"/>
                    <a:gd name="connsiteX1" fmla="*/ 0 w 1238250"/>
                    <a:gd name="connsiteY1" fmla="*/ 250825 h 577850"/>
                    <a:gd name="connsiteX2" fmla="*/ 596900 w 1238250"/>
                    <a:gd name="connsiteY2" fmla="*/ 495300 h 577850"/>
                    <a:gd name="connsiteX3" fmla="*/ 1238250 w 1238250"/>
                    <a:gd name="connsiteY3" fmla="*/ 577850 h 577850"/>
                    <a:gd name="connsiteX4" fmla="*/ 1238250 w 1238250"/>
                    <a:gd name="connsiteY4" fmla="*/ 285750 h 577850"/>
                    <a:gd name="connsiteX5" fmla="*/ 619125 w 1238250"/>
                    <a:gd name="connsiteY5" fmla="*/ 203200 h 577850"/>
                    <a:gd name="connsiteX6" fmla="*/ 127000 w 1238250"/>
                    <a:gd name="connsiteY6" fmla="*/ 0 h 577850"/>
                    <a:gd name="connsiteX0" fmla="*/ 127000 w 1238250"/>
                    <a:gd name="connsiteY0" fmla="*/ 0 h 587908"/>
                    <a:gd name="connsiteX1" fmla="*/ 0 w 1238250"/>
                    <a:gd name="connsiteY1" fmla="*/ 250825 h 587908"/>
                    <a:gd name="connsiteX2" fmla="*/ 596900 w 1238250"/>
                    <a:gd name="connsiteY2" fmla="*/ 495300 h 587908"/>
                    <a:gd name="connsiteX3" fmla="*/ 1238250 w 1238250"/>
                    <a:gd name="connsiteY3" fmla="*/ 577850 h 587908"/>
                    <a:gd name="connsiteX4" fmla="*/ 1238250 w 1238250"/>
                    <a:gd name="connsiteY4" fmla="*/ 285750 h 587908"/>
                    <a:gd name="connsiteX5" fmla="*/ 619125 w 1238250"/>
                    <a:gd name="connsiteY5" fmla="*/ 203200 h 587908"/>
                    <a:gd name="connsiteX6" fmla="*/ 127000 w 1238250"/>
                    <a:gd name="connsiteY6" fmla="*/ 0 h 587908"/>
                    <a:gd name="connsiteX0" fmla="*/ 127000 w 1238250"/>
                    <a:gd name="connsiteY0" fmla="*/ 0 h 577850"/>
                    <a:gd name="connsiteX1" fmla="*/ 0 w 1238250"/>
                    <a:gd name="connsiteY1" fmla="*/ 250825 h 577850"/>
                    <a:gd name="connsiteX2" fmla="*/ 596900 w 1238250"/>
                    <a:gd name="connsiteY2" fmla="*/ 495300 h 577850"/>
                    <a:gd name="connsiteX3" fmla="*/ 1238250 w 1238250"/>
                    <a:gd name="connsiteY3" fmla="*/ 577850 h 577850"/>
                    <a:gd name="connsiteX4" fmla="*/ 1238250 w 1238250"/>
                    <a:gd name="connsiteY4" fmla="*/ 285750 h 577850"/>
                    <a:gd name="connsiteX5" fmla="*/ 619125 w 1238250"/>
                    <a:gd name="connsiteY5" fmla="*/ 203200 h 577850"/>
                    <a:gd name="connsiteX6" fmla="*/ 127000 w 1238250"/>
                    <a:gd name="connsiteY6" fmla="*/ 0 h 577850"/>
                    <a:gd name="connsiteX0" fmla="*/ 127000 w 1238250"/>
                    <a:gd name="connsiteY0" fmla="*/ 0 h 577850"/>
                    <a:gd name="connsiteX1" fmla="*/ 0 w 1238250"/>
                    <a:gd name="connsiteY1" fmla="*/ 250825 h 577850"/>
                    <a:gd name="connsiteX2" fmla="*/ 596900 w 1238250"/>
                    <a:gd name="connsiteY2" fmla="*/ 495300 h 577850"/>
                    <a:gd name="connsiteX3" fmla="*/ 1238250 w 1238250"/>
                    <a:gd name="connsiteY3" fmla="*/ 577850 h 577850"/>
                    <a:gd name="connsiteX4" fmla="*/ 1238250 w 1238250"/>
                    <a:gd name="connsiteY4" fmla="*/ 285750 h 577850"/>
                    <a:gd name="connsiteX5" fmla="*/ 619125 w 1238250"/>
                    <a:gd name="connsiteY5" fmla="*/ 203200 h 577850"/>
                    <a:gd name="connsiteX6" fmla="*/ 127000 w 1238250"/>
                    <a:gd name="connsiteY6" fmla="*/ 0 h 577850"/>
                    <a:gd name="connsiteX0" fmla="*/ 127000 w 1238250"/>
                    <a:gd name="connsiteY0" fmla="*/ 279 h 578129"/>
                    <a:gd name="connsiteX1" fmla="*/ 0 w 1238250"/>
                    <a:gd name="connsiteY1" fmla="*/ 251104 h 578129"/>
                    <a:gd name="connsiteX2" fmla="*/ 596900 w 1238250"/>
                    <a:gd name="connsiteY2" fmla="*/ 495579 h 578129"/>
                    <a:gd name="connsiteX3" fmla="*/ 1238250 w 1238250"/>
                    <a:gd name="connsiteY3" fmla="*/ 578129 h 578129"/>
                    <a:gd name="connsiteX4" fmla="*/ 1238250 w 1238250"/>
                    <a:gd name="connsiteY4" fmla="*/ 286029 h 578129"/>
                    <a:gd name="connsiteX5" fmla="*/ 619125 w 1238250"/>
                    <a:gd name="connsiteY5" fmla="*/ 203479 h 578129"/>
                    <a:gd name="connsiteX6" fmla="*/ 127000 w 1238250"/>
                    <a:gd name="connsiteY6" fmla="*/ 279 h 578129"/>
                    <a:gd name="connsiteX0" fmla="*/ 127000 w 1238250"/>
                    <a:gd name="connsiteY0" fmla="*/ 279 h 578129"/>
                    <a:gd name="connsiteX1" fmla="*/ 0 w 1238250"/>
                    <a:gd name="connsiteY1" fmla="*/ 251104 h 578129"/>
                    <a:gd name="connsiteX2" fmla="*/ 596900 w 1238250"/>
                    <a:gd name="connsiteY2" fmla="*/ 495579 h 578129"/>
                    <a:gd name="connsiteX3" fmla="*/ 1238250 w 1238250"/>
                    <a:gd name="connsiteY3" fmla="*/ 578129 h 578129"/>
                    <a:gd name="connsiteX4" fmla="*/ 1238250 w 1238250"/>
                    <a:gd name="connsiteY4" fmla="*/ 286029 h 578129"/>
                    <a:gd name="connsiteX5" fmla="*/ 619125 w 1238250"/>
                    <a:gd name="connsiteY5" fmla="*/ 203479 h 578129"/>
                    <a:gd name="connsiteX6" fmla="*/ 127000 w 1238250"/>
                    <a:gd name="connsiteY6" fmla="*/ 279 h 578129"/>
                    <a:gd name="connsiteX0" fmla="*/ 127000 w 1238250"/>
                    <a:gd name="connsiteY0" fmla="*/ 0 h 577850"/>
                    <a:gd name="connsiteX1" fmla="*/ 0 w 1238250"/>
                    <a:gd name="connsiteY1" fmla="*/ 250825 h 577850"/>
                    <a:gd name="connsiteX2" fmla="*/ 596900 w 1238250"/>
                    <a:gd name="connsiteY2" fmla="*/ 495300 h 577850"/>
                    <a:gd name="connsiteX3" fmla="*/ 1238250 w 1238250"/>
                    <a:gd name="connsiteY3" fmla="*/ 577850 h 577850"/>
                    <a:gd name="connsiteX4" fmla="*/ 1238250 w 1238250"/>
                    <a:gd name="connsiteY4" fmla="*/ 285750 h 577850"/>
                    <a:gd name="connsiteX5" fmla="*/ 619125 w 1238250"/>
                    <a:gd name="connsiteY5" fmla="*/ 203200 h 577850"/>
                    <a:gd name="connsiteX6" fmla="*/ 127000 w 1238250"/>
                    <a:gd name="connsiteY6" fmla="*/ 0 h 57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0" h="577850">
                      <a:moveTo>
                        <a:pt x="127000" y="0"/>
                      </a:moveTo>
                      <a:lnTo>
                        <a:pt x="0" y="250825"/>
                      </a:lnTo>
                      <a:cubicBezTo>
                        <a:pt x="221192" y="368300"/>
                        <a:pt x="390525" y="440796"/>
                        <a:pt x="596900" y="495300"/>
                      </a:cubicBezTo>
                      <a:cubicBezTo>
                        <a:pt x="803275" y="549804"/>
                        <a:pt x="1048808" y="577850"/>
                        <a:pt x="1238250" y="577850"/>
                      </a:cubicBezTo>
                      <a:lnTo>
                        <a:pt x="1238250" y="285750"/>
                      </a:lnTo>
                      <a:cubicBezTo>
                        <a:pt x="1081088" y="274108"/>
                        <a:pt x="804333" y="250825"/>
                        <a:pt x="619125" y="203200"/>
                      </a:cubicBezTo>
                      <a:cubicBezTo>
                        <a:pt x="433917" y="155575"/>
                        <a:pt x="252412" y="65088"/>
                        <a:pt x="1270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 name="Group 153"/>
              <p:cNvGrpSpPr/>
              <p:nvPr/>
            </p:nvGrpSpPr>
            <p:grpSpPr>
              <a:xfrm>
                <a:off x="2081213" y="923925"/>
                <a:ext cx="3725862" cy="4679950"/>
                <a:chOff x="2081213" y="923925"/>
                <a:chExt cx="3725862" cy="4679950"/>
              </a:xfrm>
              <a:gradFill flip="none" rotWithShape="1">
                <a:gsLst>
                  <a:gs pos="53000">
                    <a:srgbClr val="548ED5"/>
                  </a:gs>
                  <a:gs pos="37000">
                    <a:srgbClr val="548ED5"/>
                  </a:gs>
                  <a:gs pos="7000">
                    <a:srgbClr val="91D050"/>
                  </a:gs>
                  <a:gs pos="90000">
                    <a:srgbClr val="91D050"/>
                  </a:gs>
                </a:gsLst>
                <a:lin ang="7800000" scaled="0"/>
                <a:tileRect/>
              </a:gradFill>
            </p:grpSpPr>
            <p:sp>
              <p:nvSpPr>
                <p:cNvPr id="79" name="Freeform 78"/>
                <p:cNvSpPr/>
                <p:nvPr/>
              </p:nvSpPr>
              <p:spPr>
                <a:xfrm>
                  <a:off x="4581525" y="923925"/>
                  <a:ext cx="1225550" cy="574675"/>
                </a:xfrm>
                <a:custGeom>
                  <a:avLst/>
                  <a:gdLst>
                    <a:gd name="connsiteX0" fmla="*/ 0 w 1225550"/>
                    <a:gd name="connsiteY0" fmla="*/ 0 h 574675"/>
                    <a:gd name="connsiteX1" fmla="*/ 3175 w 1225550"/>
                    <a:gd name="connsiteY1" fmla="*/ 288925 h 574675"/>
                    <a:gd name="connsiteX2" fmla="*/ 615950 w 1225550"/>
                    <a:gd name="connsiteY2" fmla="*/ 368300 h 574675"/>
                    <a:gd name="connsiteX3" fmla="*/ 1082675 w 1225550"/>
                    <a:gd name="connsiteY3" fmla="*/ 574675 h 574675"/>
                    <a:gd name="connsiteX4" fmla="*/ 1225550 w 1225550"/>
                    <a:gd name="connsiteY4" fmla="*/ 317500 h 574675"/>
                    <a:gd name="connsiteX5" fmla="*/ 635000 w 1225550"/>
                    <a:gd name="connsiteY5" fmla="*/ 76200 h 574675"/>
                    <a:gd name="connsiteX6" fmla="*/ 0 w 1225550"/>
                    <a:gd name="connsiteY6" fmla="*/ 0 h 574675"/>
                    <a:gd name="connsiteX0" fmla="*/ 0 w 1225550"/>
                    <a:gd name="connsiteY0" fmla="*/ 0 h 574948"/>
                    <a:gd name="connsiteX1" fmla="*/ 3175 w 1225550"/>
                    <a:gd name="connsiteY1" fmla="*/ 288925 h 574948"/>
                    <a:gd name="connsiteX2" fmla="*/ 615950 w 1225550"/>
                    <a:gd name="connsiteY2" fmla="*/ 368300 h 574948"/>
                    <a:gd name="connsiteX3" fmla="*/ 1082675 w 1225550"/>
                    <a:gd name="connsiteY3" fmla="*/ 574675 h 574948"/>
                    <a:gd name="connsiteX4" fmla="*/ 1225550 w 1225550"/>
                    <a:gd name="connsiteY4" fmla="*/ 317500 h 574948"/>
                    <a:gd name="connsiteX5" fmla="*/ 635000 w 1225550"/>
                    <a:gd name="connsiteY5" fmla="*/ 76200 h 574948"/>
                    <a:gd name="connsiteX6" fmla="*/ 0 w 1225550"/>
                    <a:gd name="connsiteY6" fmla="*/ 0 h 574948"/>
                    <a:gd name="connsiteX0" fmla="*/ 0 w 1225550"/>
                    <a:gd name="connsiteY0" fmla="*/ 0 h 574994"/>
                    <a:gd name="connsiteX1" fmla="*/ 3175 w 1225550"/>
                    <a:gd name="connsiteY1" fmla="*/ 288925 h 574994"/>
                    <a:gd name="connsiteX2" fmla="*/ 615950 w 1225550"/>
                    <a:gd name="connsiteY2" fmla="*/ 368300 h 574994"/>
                    <a:gd name="connsiteX3" fmla="*/ 1082675 w 1225550"/>
                    <a:gd name="connsiteY3" fmla="*/ 574675 h 574994"/>
                    <a:gd name="connsiteX4" fmla="*/ 1225550 w 1225550"/>
                    <a:gd name="connsiteY4" fmla="*/ 317500 h 574994"/>
                    <a:gd name="connsiteX5" fmla="*/ 635000 w 1225550"/>
                    <a:gd name="connsiteY5" fmla="*/ 76200 h 574994"/>
                    <a:gd name="connsiteX6" fmla="*/ 0 w 1225550"/>
                    <a:gd name="connsiteY6" fmla="*/ 0 h 574994"/>
                    <a:gd name="connsiteX0" fmla="*/ 0 w 1225550"/>
                    <a:gd name="connsiteY0" fmla="*/ 0 h 574994"/>
                    <a:gd name="connsiteX1" fmla="*/ 3175 w 1225550"/>
                    <a:gd name="connsiteY1" fmla="*/ 288925 h 574994"/>
                    <a:gd name="connsiteX2" fmla="*/ 615950 w 1225550"/>
                    <a:gd name="connsiteY2" fmla="*/ 368300 h 574994"/>
                    <a:gd name="connsiteX3" fmla="*/ 1082675 w 1225550"/>
                    <a:gd name="connsiteY3" fmla="*/ 574675 h 574994"/>
                    <a:gd name="connsiteX4" fmla="*/ 1225550 w 1225550"/>
                    <a:gd name="connsiteY4" fmla="*/ 317500 h 574994"/>
                    <a:gd name="connsiteX5" fmla="*/ 635000 w 1225550"/>
                    <a:gd name="connsiteY5" fmla="*/ 76200 h 574994"/>
                    <a:gd name="connsiteX6" fmla="*/ 0 w 1225550"/>
                    <a:gd name="connsiteY6" fmla="*/ 0 h 574994"/>
                    <a:gd name="connsiteX0" fmla="*/ 0 w 1225550"/>
                    <a:gd name="connsiteY0" fmla="*/ 0 h 574675"/>
                    <a:gd name="connsiteX1" fmla="*/ 3175 w 1225550"/>
                    <a:gd name="connsiteY1" fmla="*/ 288925 h 574675"/>
                    <a:gd name="connsiteX2" fmla="*/ 615950 w 1225550"/>
                    <a:gd name="connsiteY2" fmla="*/ 368300 h 574675"/>
                    <a:gd name="connsiteX3" fmla="*/ 1082675 w 1225550"/>
                    <a:gd name="connsiteY3" fmla="*/ 574675 h 574675"/>
                    <a:gd name="connsiteX4" fmla="*/ 1225550 w 1225550"/>
                    <a:gd name="connsiteY4" fmla="*/ 317500 h 574675"/>
                    <a:gd name="connsiteX5" fmla="*/ 635000 w 1225550"/>
                    <a:gd name="connsiteY5" fmla="*/ 76200 h 574675"/>
                    <a:gd name="connsiteX6" fmla="*/ 0 w 1225550"/>
                    <a:gd name="connsiteY6" fmla="*/ 0 h 574675"/>
                    <a:gd name="connsiteX0" fmla="*/ 0 w 1225550"/>
                    <a:gd name="connsiteY0" fmla="*/ 0 h 574675"/>
                    <a:gd name="connsiteX1" fmla="*/ 3175 w 1225550"/>
                    <a:gd name="connsiteY1" fmla="*/ 288925 h 574675"/>
                    <a:gd name="connsiteX2" fmla="*/ 631825 w 1225550"/>
                    <a:gd name="connsiteY2" fmla="*/ 377825 h 574675"/>
                    <a:gd name="connsiteX3" fmla="*/ 1082675 w 1225550"/>
                    <a:gd name="connsiteY3" fmla="*/ 574675 h 574675"/>
                    <a:gd name="connsiteX4" fmla="*/ 1225550 w 1225550"/>
                    <a:gd name="connsiteY4" fmla="*/ 317500 h 574675"/>
                    <a:gd name="connsiteX5" fmla="*/ 635000 w 1225550"/>
                    <a:gd name="connsiteY5" fmla="*/ 76200 h 574675"/>
                    <a:gd name="connsiteX6" fmla="*/ 0 w 1225550"/>
                    <a:gd name="connsiteY6" fmla="*/ 0 h 574675"/>
                    <a:gd name="connsiteX0" fmla="*/ 0 w 1225550"/>
                    <a:gd name="connsiteY0" fmla="*/ 10801 h 585476"/>
                    <a:gd name="connsiteX1" fmla="*/ 3175 w 1225550"/>
                    <a:gd name="connsiteY1" fmla="*/ 299726 h 585476"/>
                    <a:gd name="connsiteX2" fmla="*/ 631825 w 1225550"/>
                    <a:gd name="connsiteY2" fmla="*/ 388626 h 585476"/>
                    <a:gd name="connsiteX3" fmla="*/ 1082675 w 1225550"/>
                    <a:gd name="connsiteY3" fmla="*/ 585476 h 585476"/>
                    <a:gd name="connsiteX4" fmla="*/ 1225550 w 1225550"/>
                    <a:gd name="connsiteY4" fmla="*/ 328301 h 585476"/>
                    <a:gd name="connsiteX5" fmla="*/ 635000 w 1225550"/>
                    <a:gd name="connsiteY5" fmla="*/ 87001 h 585476"/>
                    <a:gd name="connsiteX6" fmla="*/ 0 w 1225550"/>
                    <a:gd name="connsiteY6" fmla="*/ 10801 h 585476"/>
                    <a:gd name="connsiteX0" fmla="*/ 0 w 1225550"/>
                    <a:gd name="connsiteY0" fmla="*/ 0 h 574675"/>
                    <a:gd name="connsiteX1" fmla="*/ 3175 w 1225550"/>
                    <a:gd name="connsiteY1" fmla="*/ 288925 h 574675"/>
                    <a:gd name="connsiteX2" fmla="*/ 631825 w 1225550"/>
                    <a:gd name="connsiteY2" fmla="*/ 377825 h 574675"/>
                    <a:gd name="connsiteX3" fmla="*/ 1082675 w 1225550"/>
                    <a:gd name="connsiteY3" fmla="*/ 574675 h 574675"/>
                    <a:gd name="connsiteX4" fmla="*/ 1225550 w 1225550"/>
                    <a:gd name="connsiteY4" fmla="*/ 317500 h 574675"/>
                    <a:gd name="connsiteX5" fmla="*/ 635000 w 1225550"/>
                    <a:gd name="connsiteY5" fmla="*/ 76200 h 574675"/>
                    <a:gd name="connsiteX6" fmla="*/ 0 w 1225550"/>
                    <a:gd name="connsiteY6" fmla="*/ 0 h 574675"/>
                    <a:gd name="connsiteX0" fmla="*/ 0 w 1225550"/>
                    <a:gd name="connsiteY0" fmla="*/ 0 h 574675"/>
                    <a:gd name="connsiteX1" fmla="*/ 3175 w 1225550"/>
                    <a:gd name="connsiteY1" fmla="*/ 288925 h 574675"/>
                    <a:gd name="connsiteX2" fmla="*/ 631825 w 1225550"/>
                    <a:gd name="connsiteY2" fmla="*/ 377825 h 574675"/>
                    <a:gd name="connsiteX3" fmla="*/ 1082675 w 1225550"/>
                    <a:gd name="connsiteY3" fmla="*/ 574675 h 574675"/>
                    <a:gd name="connsiteX4" fmla="*/ 1225550 w 1225550"/>
                    <a:gd name="connsiteY4" fmla="*/ 317500 h 574675"/>
                    <a:gd name="connsiteX5" fmla="*/ 635000 w 1225550"/>
                    <a:gd name="connsiteY5" fmla="*/ 76200 h 574675"/>
                    <a:gd name="connsiteX6" fmla="*/ 0 w 1225550"/>
                    <a:gd name="connsiteY6" fmla="*/ 0 h 57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550" h="574675">
                      <a:moveTo>
                        <a:pt x="0" y="0"/>
                      </a:moveTo>
                      <a:cubicBezTo>
                        <a:pt x="1058" y="96308"/>
                        <a:pt x="2117" y="192617"/>
                        <a:pt x="3175" y="288925"/>
                      </a:cubicBezTo>
                      <a:cubicBezTo>
                        <a:pt x="207433" y="286808"/>
                        <a:pt x="434537" y="318674"/>
                        <a:pt x="631825" y="377825"/>
                      </a:cubicBezTo>
                      <a:cubicBezTo>
                        <a:pt x="806872" y="430308"/>
                        <a:pt x="958850" y="510117"/>
                        <a:pt x="1082675" y="574675"/>
                      </a:cubicBezTo>
                      <a:lnTo>
                        <a:pt x="1225550" y="317500"/>
                      </a:lnTo>
                      <a:cubicBezTo>
                        <a:pt x="979488" y="183621"/>
                        <a:pt x="839258" y="129117"/>
                        <a:pt x="635000" y="76200"/>
                      </a:cubicBezTo>
                      <a:cubicBezTo>
                        <a:pt x="430742" y="23283"/>
                        <a:pt x="295804" y="15346"/>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2408238" y="1276350"/>
                  <a:ext cx="1046162" cy="1047750"/>
                </a:xfrm>
                <a:custGeom>
                  <a:avLst/>
                  <a:gdLst>
                    <a:gd name="connsiteX0" fmla="*/ 908050 w 1041400"/>
                    <a:gd name="connsiteY0" fmla="*/ 0 h 1047750"/>
                    <a:gd name="connsiteX1" fmla="*/ 387350 w 1041400"/>
                    <a:gd name="connsiteY1" fmla="*/ 393700 h 1047750"/>
                    <a:gd name="connsiteX2" fmla="*/ 0 w 1041400"/>
                    <a:gd name="connsiteY2" fmla="*/ 901700 h 1047750"/>
                    <a:gd name="connsiteX3" fmla="*/ 234950 w 1041400"/>
                    <a:gd name="connsiteY3" fmla="*/ 1047750 h 1047750"/>
                    <a:gd name="connsiteX4" fmla="*/ 615950 w 1041400"/>
                    <a:gd name="connsiteY4" fmla="*/ 552450 h 1047750"/>
                    <a:gd name="connsiteX5" fmla="*/ 1041400 w 1041400"/>
                    <a:gd name="connsiteY5" fmla="*/ 228600 h 1047750"/>
                    <a:gd name="connsiteX6" fmla="*/ 908050 w 1041400"/>
                    <a:gd name="connsiteY6" fmla="*/ 0 h 1047750"/>
                    <a:gd name="connsiteX0" fmla="*/ 908050 w 1041400"/>
                    <a:gd name="connsiteY0" fmla="*/ 0 h 1047750"/>
                    <a:gd name="connsiteX1" fmla="*/ 387350 w 1041400"/>
                    <a:gd name="connsiteY1" fmla="*/ 393700 h 1047750"/>
                    <a:gd name="connsiteX2" fmla="*/ 0 w 1041400"/>
                    <a:gd name="connsiteY2" fmla="*/ 901700 h 1047750"/>
                    <a:gd name="connsiteX3" fmla="*/ 234950 w 1041400"/>
                    <a:gd name="connsiteY3" fmla="*/ 1047750 h 1047750"/>
                    <a:gd name="connsiteX4" fmla="*/ 615950 w 1041400"/>
                    <a:gd name="connsiteY4" fmla="*/ 552450 h 1047750"/>
                    <a:gd name="connsiteX5" fmla="*/ 1041400 w 1041400"/>
                    <a:gd name="connsiteY5" fmla="*/ 228600 h 1047750"/>
                    <a:gd name="connsiteX6" fmla="*/ 908050 w 1041400"/>
                    <a:gd name="connsiteY6" fmla="*/ 0 h 1047750"/>
                    <a:gd name="connsiteX0" fmla="*/ 908050 w 1041400"/>
                    <a:gd name="connsiteY0" fmla="*/ 0 h 1047750"/>
                    <a:gd name="connsiteX1" fmla="*/ 387350 w 1041400"/>
                    <a:gd name="connsiteY1" fmla="*/ 393700 h 1047750"/>
                    <a:gd name="connsiteX2" fmla="*/ 0 w 1041400"/>
                    <a:gd name="connsiteY2" fmla="*/ 901700 h 1047750"/>
                    <a:gd name="connsiteX3" fmla="*/ 234950 w 1041400"/>
                    <a:gd name="connsiteY3" fmla="*/ 1047750 h 1047750"/>
                    <a:gd name="connsiteX4" fmla="*/ 615950 w 1041400"/>
                    <a:gd name="connsiteY4" fmla="*/ 552450 h 1047750"/>
                    <a:gd name="connsiteX5" fmla="*/ 1041400 w 1041400"/>
                    <a:gd name="connsiteY5" fmla="*/ 228600 h 1047750"/>
                    <a:gd name="connsiteX6" fmla="*/ 908050 w 1041400"/>
                    <a:gd name="connsiteY6" fmla="*/ 0 h 1047750"/>
                    <a:gd name="connsiteX0" fmla="*/ 908050 w 1041400"/>
                    <a:gd name="connsiteY0" fmla="*/ 0 h 1047750"/>
                    <a:gd name="connsiteX1" fmla="*/ 387350 w 1041400"/>
                    <a:gd name="connsiteY1" fmla="*/ 393700 h 1047750"/>
                    <a:gd name="connsiteX2" fmla="*/ 0 w 1041400"/>
                    <a:gd name="connsiteY2" fmla="*/ 901700 h 1047750"/>
                    <a:gd name="connsiteX3" fmla="*/ 234950 w 1041400"/>
                    <a:gd name="connsiteY3" fmla="*/ 1047750 h 1047750"/>
                    <a:gd name="connsiteX4" fmla="*/ 615950 w 1041400"/>
                    <a:gd name="connsiteY4" fmla="*/ 552450 h 1047750"/>
                    <a:gd name="connsiteX5" fmla="*/ 1041400 w 1041400"/>
                    <a:gd name="connsiteY5" fmla="*/ 228600 h 1047750"/>
                    <a:gd name="connsiteX6" fmla="*/ 908050 w 1041400"/>
                    <a:gd name="connsiteY6" fmla="*/ 0 h 1047750"/>
                    <a:gd name="connsiteX0" fmla="*/ 908050 w 1041400"/>
                    <a:gd name="connsiteY0" fmla="*/ 0 h 1047750"/>
                    <a:gd name="connsiteX1" fmla="*/ 387350 w 1041400"/>
                    <a:gd name="connsiteY1" fmla="*/ 393700 h 1047750"/>
                    <a:gd name="connsiteX2" fmla="*/ 0 w 1041400"/>
                    <a:gd name="connsiteY2" fmla="*/ 901700 h 1047750"/>
                    <a:gd name="connsiteX3" fmla="*/ 234950 w 1041400"/>
                    <a:gd name="connsiteY3" fmla="*/ 1047750 h 1047750"/>
                    <a:gd name="connsiteX4" fmla="*/ 615950 w 1041400"/>
                    <a:gd name="connsiteY4" fmla="*/ 552450 h 1047750"/>
                    <a:gd name="connsiteX5" fmla="*/ 1041400 w 1041400"/>
                    <a:gd name="connsiteY5" fmla="*/ 228600 h 1047750"/>
                    <a:gd name="connsiteX6" fmla="*/ 908050 w 1041400"/>
                    <a:gd name="connsiteY6" fmla="*/ 0 h 1047750"/>
                    <a:gd name="connsiteX0" fmla="*/ 908050 w 1041400"/>
                    <a:gd name="connsiteY0" fmla="*/ 0 h 1047750"/>
                    <a:gd name="connsiteX1" fmla="*/ 387350 w 1041400"/>
                    <a:gd name="connsiteY1" fmla="*/ 393700 h 1047750"/>
                    <a:gd name="connsiteX2" fmla="*/ 0 w 1041400"/>
                    <a:gd name="connsiteY2" fmla="*/ 901700 h 1047750"/>
                    <a:gd name="connsiteX3" fmla="*/ 234950 w 1041400"/>
                    <a:gd name="connsiteY3" fmla="*/ 1047750 h 1047750"/>
                    <a:gd name="connsiteX4" fmla="*/ 615950 w 1041400"/>
                    <a:gd name="connsiteY4" fmla="*/ 552450 h 1047750"/>
                    <a:gd name="connsiteX5" fmla="*/ 1041400 w 1041400"/>
                    <a:gd name="connsiteY5" fmla="*/ 228600 h 1047750"/>
                    <a:gd name="connsiteX6" fmla="*/ 908050 w 1041400"/>
                    <a:gd name="connsiteY6" fmla="*/ 0 h 1047750"/>
                    <a:gd name="connsiteX0" fmla="*/ 908050 w 1041400"/>
                    <a:gd name="connsiteY0" fmla="*/ 0 h 1047750"/>
                    <a:gd name="connsiteX1" fmla="*/ 387350 w 1041400"/>
                    <a:gd name="connsiteY1" fmla="*/ 393700 h 1047750"/>
                    <a:gd name="connsiteX2" fmla="*/ 0 w 1041400"/>
                    <a:gd name="connsiteY2" fmla="*/ 901700 h 1047750"/>
                    <a:gd name="connsiteX3" fmla="*/ 234950 w 1041400"/>
                    <a:gd name="connsiteY3" fmla="*/ 1047750 h 1047750"/>
                    <a:gd name="connsiteX4" fmla="*/ 615950 w 1041400"/>
                    <a:gd name="connsiteY4" fmla="*/ 552450 h 1047750"/>
                    <a:gd name="connsiteX5" fmla="*/ 1041400 w 1041400"/>
                    <a:gd name="connsiteY5" fmla="*/ 228600 h 1047750"/>
                    <a:gd name="connsiteX6" fmla="*/ 908050 w 1041400"/>
                    <a:gd name="connsiteY6" fmla="*/ 0 h 1047750"/>
                    <a:gd name="connsiteX0" fmla="*/ 912812 w 1046162"/>
                    <a:gd name="connsiteY0" fmla="*/ 0 h 1047750"/>
                    <a:gd name="connsiteX1" fmla="*/ 392112 w 1046162"/>
                    <a:gd name="connsiteY1" fmla="*/ 393700 h 1047750"/>
                    <a:gd name="connsiteX2" fmla="*/ 0 w 1046162"/>
                    <a:gd name="connsiteY2" fmla="*/ 915988 h 1047750"/>
                    <a:gd name="connsiteX3" fmla="*/ 239712 w 1046162"/>
                    <a:gd name="connsiteY3" fmla="*/ 1047750 h 1047750"/>
                    <a:gd name="connsiteX4" fmla="*/ 620712 w 1046162"/>
                    <a:gd name="connsiteY4" fmla="*/ 552450 h 1047750"/>
                    <a:gd name="connsiteX5" fmla="*/ 1046162 w 1046162"/>
                    <a:gd name="connsiteY5" fmla="*/ 228600 h 1047750"/>
                    <a:gd name="connsiteX6" fmla="*/ 912812 w 1046162"/>
                    <a:gd name="connsiteY6" fmla="*/ 0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6162" h="1047750">
                      <a:moveTo>
                        <a:pt x="912812" y="0"/>
                      </a:moveTo>
                      <a:cubicBezTo>
                        <a:pt x="772847" y="63236"/>
                        <a:pt x="544247" y="241035"/>
                        <a:pt x="392112" y="393700"/>
                      </a:cubicBezTo>
                      <a:cubicBezTo>
                        <a:pt x="239977" y="546365"/>
                        <a:pt x="94456" y="749830"/>
                        <a:pt x="0" y="915988"/>
                      </a:cubicBezTo>
                      <a:lnTo>
                        <a:pt x="239712" y="1047750"/>
                      </a:lnTo>
                      <a:cubicBezTo>
                        <a:pt x="323320" y="899055"/>
                        <a:pt x="486304" y="688975"/>
                        <a:pt x="620712" y="552450"/>
                      </a:cubicBezTo>
                      <a:cubicBezTo>
                        <a:pt x="755120" y="415925"/>
                        <a:pt x="904610" y="320675"/>
                        <a:pt x="1046162" y="228600"/>
                      </a:cubicBezTo>
                      <a:lnTo>
                        <a:pt x="91281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3321844" y="928688"/>
                  <a:ext cx="1262062" cy="583406"/>
                </a:xfrm>
                <a:custGeom>
                  <a:avLst/>
                  <a:gdLst>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59"/>
                    <a:gd name="connsiteX1" fmla="*/ 1257300 w 1262062"/>
                    <a:gd name="connsiteY1" fmla="*/ 0 h 583459"/>
                    <a:gd name="connsiteX2" fmla="*/ 597694 w 1262062"/>
                    <a:gd name="connsiteY2" fmla="*/ 85725 h 583459"/>
                    <a:gd name="connsiteX3" fmla="*/ 0 w 1262062"/>
                    <a:gd name="connsiteY3" fmla="*/ 338137 h 583459"/>
                    <a:gd name="connsiteX4" fmla="*/ 140494 w 1262062"/>
                    <a:gd name="connsiteY4" fmla="*/ 583406 h 583459"/>
                    <a:gd name="connsiteX5" fmla="*/ 647700 w 1262062"/>
                    <a:gd name="connsiteY5" fmla="*/ 359568 h 583459"/>
                    <a:gd name="connsiteX6" fmla="*/ 1262062 w 1262062"/>
                    <a:gd name="connsiteY6" fmla="*/ 285750 h 583459"/>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54844 w 1262062"/>
                    <a:gd name="connsiteY5" fmla="*/ 364331 h 583406"/>
                    <a:gd name="connsiteX6" fmla="*/ 1262062 w 1262062"/>
                    <a:gd name="connsiteY6" fmla="*/ 285750 h 58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062" h="583406">
                      <a:moveTo>
                        <a:pt x="1262062" y="285750"/>
                      </a:moveTo>
                      <a:cubicBezTo>
                        <a:pt x="1260475" y="190500"/>
                        <a:pt x="1258887" y="95250"/>
                        <a:pt x="1257300" y="0"/>
                      </a:cubicBezTo>
                      <a:cubicBezTo>
                        <a:pt x="1042193" y="0"/>
                        <a:pt x="819944" y="23812"/>
                        <a:pt x="597694" y="85725"/>
                      </a:cubicBezTo>
                      <a:cubicBezTo>
                        <a:pt x="388657" y="143957"/>
                        <a:pt x="214312" y="224234"/>
                        <a:pt x="0" y="338137"/>
                      </a:cubicBezTo>
                      <a:lnTo>
                        <a:pt x="140494" y="583406"/>
                      </a:lnTo>
                      <a:cubicBezTo>
                        <a:pt x="277019" y="506015"/>
                        <a:pt x="467916" y="413940"/>
                        <a:pt x="654844" y="364331"/>
                      </a:cubicBezTo>
                      <a:cubicBezTo>
                        <a:pt x="841772" y="314722"/>
                        <a:pt x="1110456" y="288528"/>
                        <a:pt x="1262062" y="2857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a:off x="2416175" y="4546600"/>
                  <a:ext cx="1063625" cy="1057275"/>
                </a:xfrm>
                <a:custGeom>
                  <a:avLst/>
                  <a:gdLst>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3625" h="1057275">
                      <a:moveTo>
                        <a:pt x="244475" y="0"/>
                      </a:moveTo>
                      <a:lnTo>
                        <a:pt x="0" y="139700"/>
                      </a:lnTo>
                      <a:cubicBezTo>
                        <a:pt x="171450" y="388408"/>
                        <a:pt x="261408" y="520171"/>
                        <a:pt x="415925" y="673100"/>
                      </a:cubicBezTo>
                      <a:cubicBezTo>
                        <a:pt x="570442" y="826029"/>
                        <a:pt x="762000" y="973138"/>
                        <a:pt x="927100" y="1057275"/>
                      </a:cubicBezTo>
                      <a:lnTo>
                        <a:pt x="1063625" y="815975"/>
                      </a:lnTo>
                      <a:cubicBezTo>
                        <a:pt x="864658" y="693208"/>
                        <a:pt x="708025" y="570971"/>
                        <a:pt x="571500" y="434975"/>
                      </a:cubicBezTo>
                      <a:cubicBezTo>
                        <a:pt x="434975" y="298979"/>
                        <a:pt x="317500" y="141287"/>
                        <a:pt x="2444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2081213" y="2190750"/>
                  <a:ext cx="557212" cy="1238250"/>
                </a:xfrm>
                <a:custGeom>
                  <a:avLst/>
                  <a:gdLst>
                    <a:gd name="connsiteX0" fmla="*/ 557212 w 557212"/>
                    <a:gd name="connsiteY0" fmla="*/ 138113 h 1238250"/>
                    <a:gd name="connsiteX1" fmla="*/ 323850 w 557212"/>
                    <a:gd name="connsiteY1" fmla="*/ 0 h 1238250"/>
                    <a:gd name="connsiteX2" fmla="*/ 76200 w 557212"/>
                    <a:gd name="connsiteY2" fmla="*/ 595313 h 1238250"/>
                    <a:gd name="connsiteX3" fmla="*/ 0 w 557212"/>
                    <a:gd name="connsiteY3" fmla="*/ 1238250 h 1238250"/>
                    <a:gd name="connsiteX4" fmla="*/ 276225 w 557212"/>
                    <a:gd name="connsiteY4" fmla="*/ 1233488 h 1238250"/>
                    <a:gd name="connsiteX5" fmla="*/ 347662 w 557212"/>
                    <a:gd name="connsiteY5" fmla="*/ 661988 h 1238250"/>
                    <a:gd name="connsiteX6" fmla="*/ 557212 w 557212"/>
                    <a:gd name="connsiteY6" fmla="*/ 138113 h 1238250"/>
                    <a:gd name="connsiteX0" fmla="*/ 567290 w 567290"/>
                    <a:gd name="connsiteY0" fmla="*/ 138113 h 1238250"/>
                    <a:gd name="connsiteX1" fmla="*/ 333928 w 567290"/>
                    <a:gd name="connsiteY1" fmla="*/ 0 h 1238250"/>
                    <a:gd name="connsiteX2" fmla="*/ 86278 w 567290"/>
                    <a:gd name="connsiteY2" fmla="*/ 595313 h 1238250"/>
                    <a:gd name="connsiteX3" fmla="*/ 10078 w 567290"/>
                    <a:gd name="connsiteY3" fmla="*/ 1238250 h 1238250"/>
                    <a:gd name="connsiteX4" fmla="*/ 286303 w 567290"/>
                    <a:gd name="connsiteY4" fmla="*/ 1233488 h 1238250"/>
                    <a:gd name="connsiteX5" fmla="*/ 357740 w 567290"/>
                    <a:gd name="connsiteY5" fmla="*/ 661988 h 1238250"/>
                    <a:gd name="connsiteX6" fmla="*/ 567290 w 567290"/>
                    <a:gd name="connsiteY6" fmla="*/ 138113 h 1238250"/>
                    <a:gd name="connsiteX0" fmla="*/ 567290 w 567359"/>
                    <a:gd name="connsiteY0" fmla="*/ 138113 h 1238250"/>
                    <a:gd name="connsiteX1" fmla="*/ 333928 w 567359"/>
                    <a:gd name="connsiteY1" fmla="*/ 0 h 1238250"/>
                    <a:gd name="connsiteX2" fmla="*/ 86278 w 567359"/>
                    <a:gd name="connsiteY2" fmla="*/ 595313 h 1238250"/>
                    <a:gd name="connsiteX3" fmla="*/ 10078 w 567359"/>
                    <a:gd name="connsiteY3" fmla="*/ 1238250 h 1238250"/>
                    <a:gd name="connsiteX4" fmla="*/ 286303 w 567359"/>
                    <a:gd name="connsiteY4" fmla="*/ 1233488 h 1238250"/>
                    <a:gd name="connsiteX5" fmla="*/ 357740 w 567359"/>
                    <a:gd name="connsiteY5" fmla="*/ 661988 h 1238250"/>
                    <a:gd name="connsiteX6" fmla="*/ 567290 w 567359"/>
                    <a:gd name="connsiteY6" fmla="*/ 138113 h 1238250"/>
                    <a:gd name="connsiteX0" fmla="*/ 567290 w 567359"/>
                    <a:gd name="connsiteY0" fmla="*/ 138113 h 1238250"/>
                    <a:gd name="connsiteX1" fmla="*/ 333928 w 567359"/>
                    <a:gd name="connsiteY1" fmla="*/ 0 h 1238250"/>
                    <a:gd name="connsiteX2" fmla="*/ 86278 w 567359"/>
                    <a:gd name="connsiteY2" fmla="*/ 595313 h 1238250"/>
                    <a:gd name="connsiteX3" fmla="*/ 10078 w 567359"/>
                    <a:gd name="connsiteY3" fmla="*/ 1238250 h 1238250"/>
                    <a:gd name="connsiteX4" fmla="*/ 286303 w 567359"/>
                    <a:gd name="connsiteY4" fmla="*/ 1233488 h 1238250"/>
                    <a:gd name="connsiteX5" fmla="*/ 357740 w 567359"/>
                    <a:gd name="connsiteY5" fmla="*/ 661988 h 1238250"/>
                    <a:gd name="connsiteX6" fmla="*/ 567290 w 567359"/>
                    <a:gd name="connsiteY6" fmla="*/ 138113 h 1238250"/>
                    <a:gd name="connsiteX0" fmla="*/ 567290 w 567290"/>
                    <a:gd name="connsiteY0" fmla="*/ 138113 h 1238250"/>
                    <a:gd name="connsiteX1" fmla="*/ 333928 w 567290"/>
                    <a:gd name="connsiteY1" fmla="*/ 0 h 1238250"/>
                    <a:gd name="connsiteX2" fmla="*/ 86278 w 567290"/>
                    <a:gd name="connsiteY2" fmla="*/ 595313 h 1238250"/>
                    <a:gd name="connsiteX3" fmla="*/ 10078 w 567290"/>
                    <a:gd name="connsiteY3" fmla="*/ 1238250 h 1238250"/>
                    <a:gd name="connsiteX4" fmla="*/ 286303 w 567290"/>
                    <a:gd name="connsiteY4" fmla="*/ 1233488 h 1238250"/>
                    <a:gd name="connsiteX5" fmla="*/ 357740 w 567290"/>
                    <a:gd name="connsiteY5" fmla="*/ 661988 h 1238250"/>
                    <a:gd name="connsiteX6" fmla="*/ 567290 w 567290"/>
                    <a:gd name="connsiteY6" fmla="*/ 138113 h 1238250"/>
                    <a:gd name="connsiteX0" fmla="*/ 557212 w 557212"/>
                    <a:gd name="connsiteY0" fmla="*/ 138113 h 1238250"/>
                    <a:gd name="connsiteX1" fmla="*/ 323850 w 557212"/>
                    <a:gd name="connsiteY1" fmla="*/ 0 h 1238250"/>
                    <a:gd name="connsiteX2" fmla="*/ 76200 w 557212"/>
                    <a:gd name="connsiteY2" fmla="*/ 595313 h 1238250"/>
                    <a:gd name="connsiteX3" fmla="*/ 0 w 557212"/>
                    <a:gd name="connsiteY3" fmla="*/ 1238250 h 1238250"/>
                    <a:gd name="connsiteX4" fmla="*/ 276225 w 557212"/>
                    <a:gd name="connsiteY4" fmla="*/ 1233488 h 1238250"/>
                    <a:gd name="connsiteX5" fmla="*/ 347662 w 557212"/>
                    <a:gd name="connsiteY5" fmla="*/ 661988 h 1238250"/>
                    <a:gd name="connsiteX6" fmla="*/ 557212 w 557212"/>
                    <a:gd name="connsiteY6" fmla="*/ 138113 h 1238250"/>
                    <a:gd name="connsiteX0" fmla="*/ 557212 w 557212"/>
                    <a:gd name="connsiteY0" fmla="*/ 138113 h 1238250"/>
                    <a:gd name="connsiteX1" fmla="*/ 323850 w 557212"/>
                    <a:gd name="connsiteY1" fmla="*/ 0 h 1238250"/>
                    <a:gd name="connsiteX2" fmla="*/ 76200 w 557212"/>
                    <a:gd name="connsiteY2" fmla="*/ 595313 h 1238250"/>
                    <a:gd name="connsiteX3" fmla="*/ 0 w 557212"/>
                    <a:gd name="connsiteY3" fmla="*/ 1238250 h 1238250"/>
                    <a:gd name="connsiteX4" fmla="*/ 276225 w 557212"/>
                    <a:gd name="connsiteY4" fmla="*/ 1233488 h 1238250"/>
                    <a:gd name="connsiteX5" fmla="*/ 347662 w 557212"/>
                    <a:gd name="connsiteY5" fmla="*/ 661988 h 1238250"/>
                    <a:gd name="connsiteX6" fmla="*/ 557212 w 557212"/>
                    <a:gd name="connsiteY6" fmla="*/ 138113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212" h="1238250">
                      <a:moveTo>
                        <a:pt x="557212" y="138113"/>
                      </a:moveTo>
                      <a:lnTo>
                        <a:pt x="323850" y="0"/>
                      </a:lnTo>
                      <a:cubicBezTo>
                        <a:pt x="186531" y="247650"/>
                        <a:pt x="130175" y="388938"/>
                        <a:pt x="76200" y="595313"/>
                      </a:cubicBezTo>
                      <a:cubicBezTo>
                        <a:pt x="22225" y="801688"/>
                        <a:pt x="14288" y="969963"/>
                        <a:pt x="0" y="1238250"/>
                      </a:cubicBezTo>
                      <a:lnTo>
                        <a:pt x="276225" y="1233488"/>
                      </a:lnTo>
                      <a:cubicBezTo>
                        <a:pt x="277019" y="1075531"/>
                        <a:pt x="300831" y="844550"/>
                        <a:pt x="347662" y="661988"/>
                      </a:cubicBezTo>
                      <a:cubicBezTo>
                        <a:pt x="394493" y="479426"/>
                        <a:pt x="456406" y="305594"/>
                        <a:pt x="557212" y="1381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2085975" y="3429000"/>
                  <a:ext cx="571500" cy="1257300"/>
                </a:xfrm>
                <a:custGeom>
                  <a:avLst/>
                  <a:gdLst>
                    <a:gd name="connsiteX0" fmla="*/ 261938 w 571500"/>
                    <a:gd name="connsiteY0" fmla="*/ 0 h 1257300"/>
                    <a:gd name="connsiteX1" fmla="*/ 0 w 571500"/>
                    <a:gd name="connsiteY1" fmla="*/ 0 h 1257300"/>
                    <a:gd name="connsiteX2" fmla="*/ 85725 w 571500"/>
                    <a:gd name="connsiteY2" fmla="*/ 657225 h 1257300"/>
                    <a:gd name="connsiteX3" fmla="*/ 328613 w 571500"/>
                    <a:gd name="connsiteY3" fmla="*/ 1257300 h 1257300"/>
                    <a:gd name="connsiteX4" fmla="*/ 571500 w 571500"/>
                    <a:gd name="connsiteY4" fmla="*/ 1114425 h 1257300"/>
                    <a:gd name="connsiteX5" fmla="*/ 342900 w 571500"/>
                    <a:gd name="connsiteY5" fmla="*/ 585788 h 1257300"/>
                    <a:gd name="connsiteX6" fmla="*/ 261938 w 571500"/>
                    <a:gd name="connsiteY6" fmla="*/ 0 h 1257300"/>
                    <a:gd name="connsiteX0" fmla="*/ 269634 w 579196"/>
                    <a:gd name="connsiteY0" fmla="*/ 0 h 1257300"/>
                    <a:gd name="connsiteX1" fmla="*/ 7696 w 579196"/>
                    <a:gd name="connsiteY1" fmla="*/ 0 h 1257300"/>
                    <a:gd name="connsiteX2" fmla="*/ 93421 w 579196"/>
                    <a:gd name="connsiteY2" fmla="*/ 657225 h 1257300"/>
                    <a:gd name="connsiteX3" fmla="*/ 336309 w 579196"/>
                    <a:gd name="connsiteY3" fmla="*/ 1257300 h 1257300"/>
                    <a:gd name="connsiteX4" fmla="*/ 579196 w 579196"/>
                    <a:gd name="connsiteY4" fmla="*/ 1114425 h 1257300"/>
                    <a:gd name="connsiteX5" fmla="*/ 350596 w 579196"/>
                    <a:gd name="connsiteY5" fmla="*/ 585788 h 1257300"/>
                    <a:gd name="connsiteX6" fmla="*/ 269634 w 579196"/>
                    <a:gd name="connsiteY6" fmla="*/ 0 h 1257300"/>
                    <a:gd name="connsiteX0" fmla="*/ 269634 w 579219"/>
                    <a:gd name="connsiteY0" fmla="*/ 0 h 1257300"/>
                    <a:gd name="connsiteX1" fmla="*/ 7696 w 579219"/>
                    <a:gd name="connsiteY1" fmla="*/ 0 h 1257300"/>
                    <a:gd name="connsiteX2" fmla="*/ 93421 w 579219"/>
                    <a:gd name="connsiteY2" fmla="*/ 657225 h 1257300"/>
                    <a:gd name="connsiteX3" fmla="*/ 336309 w 579219"/>
                    <a:gd name="connsiteY3" fmla="*/ 1257300 h 1257300"/>
                    <a:gd name="connsiteX4" fmla="*/ 579196 w 579219"/>
                    <a:gd name="connsiteY4" fmla="*/ 1114425 h 1257300"/>
                    <a:gd name="connsiteX5" fmla="*/ 350596 w 579219"/>
                    <a:gd name="connsiteY5" fmla="*/ 585788 h 1257300"/>
                    <a:gd name="connsiteX6" fmla="*/ 269634 w 579219"/>
                    <a:gd name="connsiteY6" fmla="*/ 0 h 1257300"/>
                    <a:gd name="connsiteX0" fmla="*/ 269634 w 579196"/>
                    <a:gd name="connsiteY0" fmla="*/ 0 h 1257300"/>
                    <a:gd name="connsiteX1" fmla="*/ 7696 w 579196"/>
                    <a:gd name="connsiteY1" fmla="*/ 0 h 1257300"/>
                    <a:gd name="connsiteX2" fmla="*/ 93421 w 579196"/>
                    <a:gd name="connsiteY2" fmla="*/ 657225 h 1257300"/>
                    <a:gd name="connsiteX3" fmla="*/ 336309 w 579196"/>
                    <a:gd name="connsiteY3" fmla="*/ 1257300 h 1257300"/>
                    <a:gd name="connsiteX4" fmla="*/ 579196 w 579196"/>
                    <a:gd name="connsiteY4" fmla="*/ 1114425 h 1257300"/>
                    <a:gd name="connsiteX5" fmla="*/ 350596 w 579196"/>
                    <a:gd name="connsiteY5" fmla="*/ 585788 h 1257300"/>
                    <a:gd name="connsiteX6" fmla="*/ 269634 w 579196"/>
                    <a:gd name="connsiteY6" fmla="*/ 0 h 1257300"/>
                    <a:gd name="connsiteX0" fmla="*/ 269634 w 579196"/>
                    <a:gd name="connsiteY0" fmla="*/ 0 h 1257300"/>
                    <a:gd name="connsiteX1" fmla="*/ 7696 w 579196"/>
                    <a:gd name="connsiteY1" fmla="*/ 0 h 1257300"/>
                    <a:gd name="connsiteX2" fmla="*/ 93421 w 579196"/>
                    <a:gd name="connsiteY2" fmla="*/ 657225 h 1257300"/>
                    <a:gd name="connsiteX3" fmla="*/ 336309 w 579196"/>
                    <a:gd name="connsiteY3" fmla="*/ 1257300 h 1257300"/>
                    <a:gd name="connsiteX4" fmla="*/ 579196 w 579196"/>
                    <a:gd name="connsiteY4" fmla="*/ 1114425 h 1257300"/>
                    <a:gd name="connsiteX5" fmla="*/ 350596 w 579196"/>
                    <a:gd name="connsiteY5" fmla="*/ 585788 h 1257300"/>
                    <a:gd name="connsiteX6" fmla="*/ 269634 w 579196"/>
                    <a:gd name="connsiteY6" fmla="*/ 0 h 1257300"/>
                    <a:gd name="connsiteX0" fmla="*/ 269634 w 579196"/>
                    <a:gd name="connsiteY0" fmla="*/ 0 h 1257300"/>
                    <a:gd name="connsiteX1" fmla="*/ 7696 w 579196"/>
                    <a:gd name="connsiteY1" fmla="*/ 0 h 1257300"/>
                    <a:gd name="connsiteX2" fmla="*/ 93421 w 579196"/>
                    <a:gd name="connsiteY2" fmla="*/ 657225 h 1257300"/>
                    <a:gd name="connsiteX3" fmla="*/ 336309 w 579196"/>
                    <a:gd name="connsiteY3" fmla="*/ 1257300 h 1257300"/>
                    <a:gd name="connsiteX4" fmla="*/ 579196 w 579196"/>
                    <a:gd name="connsiteY4" fmla="*/ 1114425 h 1257300"/>
                    <a:gd name="connsiteX5" fmla="*/ 350596 w 579196"/>
                    <a:gd name="connsiteY5" fmla="*/ 585788 h 1257300"/>
                    <a:gd name="connsiteX6" fmla="*/ 269634 w 579196"/>
                    <a:gd name="connsiteY6" fmla="*/ 0 h 1257300"/>
                    <a:gd name="connsiteX0" fmla="*/ 269634 w 579196"/>
                    <a:gd name="connsiteY0" fmla="*/ 0 h 1257300"/>
                    <a:gd name="connsiteX1" fmla="*/ 7696 w 579196"/>
                    <a:gd name="connsiteY1" fmla="*/ 0 h 1257300"/>
                    <a:gd name="connsiteX2" fmla="*/ 93421 w 579196"/>
                    <a:gd name="connsiteY2" fmla="*/ 657225 h 1257300"/>
                    <a:gd name="connsiteX3" fmla="*/ 336309 w 579196"/>
                    <a:gd name="connsiteY3" fmla="*/ 1257300 h 1257300"/>
                    <a:gd name="connsiteX4" fmla="*/ 579196 w 579196"/>
                    <a:gd name="connsiteY4" fmla="*/ 1114425 h 1257300"/>
                    <a:gd name="connsiteX5" fmla="*/ 350596 w 579196"/>
                    <a:gd name="connsiteY5" fmla="*/ 585788 h 1257300"/>
                    <a:gd name="connsiteX6" fmla="*/ 269634 w 579196"/>
                    <a:gd name="connsiteY6" fmla="*/ 0 h 1257300"/>
                    <a:gd name="connsiteX0" fmla="*/ 261938 w 571500"/>
                    <a:gd name="connsiteY0" fmla="*/ 0 h 1257300"/>
                    <a:gd name="connsiteX1" fmla="*/ 0 w 571500"/>
                    <a:gd name="connsiteY1" fmla="*/ 0 h 1257300"/>
                    <a:gd name="connsiteX2" fmla="*/ 85725 w 571500"/>
                    <a:gd name="connsiteY2" fmla="*/ 657225 h 1257300"/>
                    <a:gd name="connsiteX3" fmla="*/ 328613 w 571500"/>
                    <a:gd name="connsiteY3" fmla="*/ 1257300 h 1257300"/>
                    <a:gd name="connsiteX4" fmla="*/ 571500 w 571500"/>
                    <a:gd name="connsiteY4" fmla="*/ 1114425 h 1257300"/>
                    <a:gd name="connsiteX5" fmla="*/ 342900 w 571500"/>
                    <a:gd name="connsiteY5" fmla="*/ 585788 h 1257300"/>
                    <a:gd name="connsiteX6" fmla="*/ 261938 w 571500"/>
                    <a:gd name="connsiteY6" fmla="*/ 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0" h="1257300">
                      <a:moveTo>
                        <a:pt x="261938" y="0"/>
                      </a:moveTo>
                      <a:lnTo>
                        <a:pt x="0" y="0"/>
                      </a:lnTo>
                      <a:cubicBezTo>
                        <a:pt x="3969" y="204787"/>
                        <a:pt x="30956" y="447675"/>
                        <a:pt x="85725" y="657225"/>
                      </a:cubicBezTo>
                      <a:cubicBezTo>
                        <a:pt x="140494" y="866775"/>
                        <a:pt x="247651" y="1114425"/>
                        <a:pt x="328613" y="1257300"/>
                      </a:cubicBezTo>
                      <a:lnTo>
                        <a:pt x="571500" y="1114425"/>
                      </a:lnTo>
                      <a:cubicBezTo>
                        <a:pt x="497681" y="983456"/>
                        <a:pt x="394494" y="771525"/>
                        <a:pt x="342900" y="585788"/>
                      </a:cubicBezTo>
                      <a:cubicBezTo>
                        <a:pt x="291306" y="400051"/>
                        <a:pt x="266701" y="135731"/>
                        <a:pt x="26193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149"/>
              <p:cNvGrpSpPr/>
              <p:nvPr/>
            </p:nvGrpSpPr>
            <p:grpSpPr>
              <a:xfrm>
                <a:off x="2952750" y="1797051"/>
                <a:ext cx="3241675" cy="3248024"/>
                <a:chOff x="2952750" y="1797051"/>
                <a:chExt cx="3241675" cy="3248024"/>
              </a:xfrm>
              <a:solidFill>
                <a:srgbClr val="BEBFBF"/>
              </a:solidFill>
            </p:grpSpPr>
            <p:sp>
              <p:nvSpPr>
                <p:cNvPr id="43" name="Freeform 42"/>
                <p:cNvSpPr/>
                <p:nvPr/>
              </p:nvSpPr>
              <p:spPr>
                <a:xfrm>
                  <a:off x="3162300" y="2014538"/>
                  <a:ext cx="862013" cy="847725"/>
                </a:xfrm>
                <a:custGeom>
                  <a:avLst/>
                  <a:gdLst>
                    <a:gd name="connsiteX0" fmla="*/ 602456 w 862013"/>
                    <a:gd name="connsiteY0" fmla="*/ 0 h 847725"/>
                    <a:gd name="connsiteX1" fmla="*/ 288131 w 862013"/>
                    <a:gd name="connsiteY1" fmla="*/ 235743 h 847725"/>
                    <a:gd name="connsiteX2" fmla="*/ 0 w 862013"/>
                    <a:gd name="connsiteY2" fmla="*/ 604837 h 847725"/>
                    <a:gd name="connsiteX3" fmla="*/ 440531 w 862013"/>
                    <a:gd name="connsiteY3" fmla="*/ 847725 h 847725"/>
                    <a:gd name="connsiteX4" fmla="*/ 609600 w 862013"/>
                    <a:gd name="connsiteY4" fmla="*/ 614362 h 847725"/>
                    <a:gd name="connsiteX5" fmla="*/ 862013 w 862013"/>
                    <a:gd name="connsiteY5" fmla="*/ 431006 h 847725"/>
                    <a:gd name="connsiteX6" fmla="*/ 602456 w 862013"/>
                    <a:gd name="connsiteY6" fmla="*/ 0 h 847725"/>
                    <a:gd name="connsiteX0" fmla="*/ 604541 w 864098"/>
                    <a:gd name="connsiteY0" fmla="*/ 4127 h 851852"/>
                    <a:gd name="connsiteX1" fmla="*/ 290216 w 864098"/>
                    <a:gd name="connsiteY1" fmla="*/ 239870 h 851852"/>
                    <a:gd name="connsiteX2" fmla="*/ 2085 w 864098"/>
                    <a:gd name="connsiteY2" fmla="*/ 608964 h 851852"/>
                    <a:gd name="connsiteX3" fmla="*/ 442616 w 864098"/>
                    <a:gd name="connsiteY3" fmla="*/ 851852 h 851852"/>
                    <a:gd name="connsiteX4" fmla="*/ 611685 w 864098"/>
                    <a:gd name="connsiteY4" fmla="*/ 618489 h 851852"/>
                    <a:gd name="connsiteX5" fmla="*/ 864098 w 864098"/>
                    <a:gd name="connsiteY5" fmla="*/ 435133 h 851852"/>
                    <a:gd name="connsiteX6" fmla="*/ 604541 w 864098"/>
                    <a:gd name="connsiteY6" fmla="*/ 4127 h 851852"/>
                    <a:gd name="connsiteX0" fmla="*/ 604541 w 864098"/>
                    <a:gd name="connsiteY0" fmla="*/ 0 h 847725"/>
                    <a:gd name="connsiteX1" fmla="*/ 290216 w 864098"/>
                    <a:gd name="connsiteY1" fmla="*/ 235743 h 847725"/>
                    <a:gd name="connsiteX2" fmla="*/ 2085 w 864098"/>
                    <a:gd name="connsiteY2" fmla="*/ 604837 h 847725"/>
                    <a:gd name="connsiteX3" fmla="*/ 442616 w 864098"/>
                    <a:gd name="connsiteY3" fmla="*/ 847725 h 847725"/>
                    <a:gd name="connsiteX4" fmla="*/ 611685 w 864098"/>
                    <a:gd name="connsiteY4" fmla="*/ 614362 h 847725"/>
                    <a:gd name="connsiteX5" fmla="*/ 864098 w 864098"/>
                    <a:gd name="connsiteY5" fmla="*/ 431006 h 847725"/>
                    <a:gd name="connsiteX6" fmla="*/ 604541 w 864098"/>
                    <a:gd name="connsiteY6" fmla="*/ 0 h 847725"/>
                    <a:gd name="connsiteX0" fmla="*/ 602456 w 862013"/>
                    <a:gd name="connsiteY0" fmla="*/ 0 h 847725"/>
                    <a:gd name="connsiteX1" fmla="*/ 288131 w 862013"/>
                    <a:gd name="connsiteY1" fmla="*/ 235743 h 847725"/>
                    <a:gd name="connsiteX2" fmla="*/ 0 w 862013"/>
                    <a:gd name="connsiteY2" fmla="*/ 604837 h 847725"/>
                    <a:gd name="connsiteX3" fmla="*/ 440531 w 862013"/>
                    <a:gd name="connsiteY3" fmla="*/ 847725 h 847725"/>
                    <a:gd name="connsiteX4" fmla="*/ 609600 w 862013"/>
                    <a:gd name="connsiteY4" fmla="*/ 614362 h 847725"/>
                    <a:gd name="connsiteX5" fmla="*/ 862013 w 862013"/>
                    <a:gd name="connsiteY5" fmla="*/ 431006 h 847725"/>
                    <a:gd name="connsiteX6" fmla="*/ 602456 w 862013"/>
                    <a:gd name="connsiteY6" fmla="*/ 0 h 847725"/>
                    <a:gd name="connsiteX0" fmla="*/ 602456 w 862018"/>
                    <a:gd name="connsiteY0" fmla="*/ 0 h 847736"/>
                    <a:gd name="connsiteX1" fmla="*/ 288131 w 862018"/>
                    <a:gd name="connsiteY1" fmla="*/ 235743 h 847736"/>
                    <a:gd name="connsiteX2" fmla="*/ 0 w 862018"/>
                    <a:gd name="connsiteY2" fmla="*/ 604837 h 847736"/>
                    <a:gd name="connsiteX3" fmla="*/ 440531 w 862018"/>
                    <a:gd name="connsiteY3" fmla="*/ 847725 h 847736"/>
                    <a:gd name="connsiteX4" fmla="*/ 609600 w 862018"/>
                    <a:gd name="connsiteY4" fmla="*/ 614362 h 847736"/>
                    <a:gd name="connsiteX5" fmla="*/ 862013 w 862018"/>
                    <a:gd name="connsiteY5" fmla="*/ 431006 h 847736"/>
                    <a:gd name="connsiteX6" fmla="*/ 602456 w 862018"/>
                    <a:gd name="connsiteY6" fmla="*/ 0 h 847736"/>
                    <a:gd name="connsiteX0" fmla="*/ 602456 w 862018"/>
                    <a:gd name="connsiteY0" fmla="*/ 0 h 847725"/>
                    <a:gd name="connsiteX1" fmla="*/ 288131 w 862018"/>
                    <a:gd name="connsiteY1" fmla="*/ 235743 h 847725"/>
                    <a:gd name="connsiteX2" fmla="*/ 0 w 862018"/>
                    <a:gd name="connsiteY2" fmla="*/ 604837 h 847725"/>
                    <a:gd name="connsiteX3" fmla="*/ 440531 w 862018"/>
                    <a:gd name="connsiteY3" fmla="*/ 847725 h 847725"/>
                    <a:gd name="connsiteX4" fmla="*/ 609600 w 862018"/>
                    <a:gd name="connsiteY4" fmla="*/ 614362 h 847725"/>
                    <a:gd name="connsiteX5" fmla="*/ 862013 w 862018"/>
                    <a:gd name="connsiteY5" fmla="*/ 431006 h 847725"/>
                    <a:gd name="connsiteX6" fmla="*/ 602456 w 862018"/>
                    <a:gd name="connsiteY6" fmla="*/ 0 h 847725"/>
                    <a:gd name="connsiteX0" fmla="*/ 602456 w 862013"/>
                    <a:gd name="connsiteY0" fmla="*/ 0 h 847725"/>
                    <a:gd name="connsiteX1" fmla="*/ 288131 w 862013"/>
                    <a:gd name="connsiteY1" fmla="*/ 235743 h 847725"/>
                    <a:gd name="connsiteX2" fmla="*/ 0 w 862013"/>
                    <a:gd name="connsiteY2" fmla="*/ 604837 h 847725"/>
                    <a:gd name="connsiteX3" fmla="*/ 440531 w 862013"/>
                    <a:gd name="connsiteY3" fmla="*/ 847725 h 847725"/>
                    <a:gd name="connsiteX4" fmla="*/ 609600 w 862013"/>
                    <a:gd name="connsiteY4" fmla="*/ 614362 h 847725"/>
                    <a:gd name="connsiteX5" fmla="*/ 862013 w 862013"/>
                    <a:gd name="connsiteY5" fmla="*/ 431006 h 847725"/>
                    <a:gd name="connsiteX6" fmla="*/ 602456 w 862013"/>
                    <a:gd name="connsiteY6" fmla="*/ 0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2013" h="847725">
                      <a:moveTo>
                        <a:pt x="602456" y="0"/>
                      </a:moveTo>
                      <a:cubicBezTo>
                        <a:pt x="468709" y="81756"/>
                        <a:pt x="388540" y="134937"/>
                        <a:pt x="288131" y="235743"/>
                      </a:cubicBezTo>
                      <a:cubicBezTo>
                        <a:pt x="187722" y="336549"/>
                        <a:pt x="98425" y="450453"/>
                        <a:pt x="0" y="604837"/>
                      </a:cubicBezTo>
                      <a:lnTo>
                        <a:pt x="440531" y="847725"/>
                      </a:lnTo>
                      <a:cubicBezTo>
                        <a:pt x="506412" y="725488"/>
                        <a:pt x="539353" y="683815"/>
                        <a:pt x="609600" y="614362"/>
                      </a:cubicBezTo>
                      <a:cubicBezTo>
                        <a:pt x="679847" y="544909"/>
                        <a:pt x="739379" y="504825"/>
                        <a:pt x="862013" y="431006"/>
                      </a:cubicBezTo>
                      <a:lnTo>
                        <a:pt x="60245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5541169" y="2600325"/>
                  <a:ext cx="652462" cy="823913"/>
                </a:xfrm>
                <a:custGeom>
                  <a:avLst/>
                  <a:gdLst>
                    <a:gd name="connsiteX0" fmla="*/ 426244 w 652462"/>
                    <a:gd name="connsiteY0" fmla="*/ 0 h 823913"/>
                    <a:gd name="connsiteX1" fmla="*/ 0 w 652462"/>
                    <a:gd name="connsiteY1" fmla="*/ 250031 h 823913"/>
                    <a:gd name="connsiteX2" fmla="*/ 130969 w 652462"/>
                    <a:gd name="connsiteY2" fmla="*/ 576263 h 823913"/>
                    <a:gd name="connsiteX3" fmla="*/ 159544 w 652462"/>
                    <a:gd name="connsiteY3" fmla="*/ 819150 h 823913"/>
                    <a:gd name="connsiteX4" fmla="*/ 652462 w 652462"/>
                    <a:gd name="connsiteY4" fmla="*/ 823913 h 823913"/>
                    <a:gd name="connsiteX5" fmla="*/ 578644 w 652462"/>
                    <a:gd name="connsiteY5" fmla="*/ 330994 h 823913"/>
                    <a:gd name="connsiteX6" fmla="*/ 426244 w 652462"/>
                    <a:gd name="connsiteY6" fmla="*/ 0 h 823913"/>
                    <a:gd name="connsiteX0" fmla="*/ 426244 w 652462"/>
                    <a:gd name="connsiteY0" fmla="*/ 0 h 823913"/>
                    <a:gd name="connsiteX1" fmla="*/ 0 w 652462"/>
                    <a:gd name="connsiteY1" fmla="*/ 250031 h 823913"/>
                    <a:gd name="connsiteX2" fmla="*/ 130969 w 652462"/>
                    <a:gd name="connsiteY2" fmla="*/ 576263 h 823913"/>
                    <a:gd name="connsiteX3" fmla="*/ 159544 w 652462"/>
                    <a:gd name="connsiteY3" fmla="*/ 819150 h 823913"/>
                    <a:gd name="connsiteX4" fmla="*/ 652462 w 652462"/>
                    <a:gd name="connsiteY4" fmla="*/ 823913 h 823913"/>
                    <a:gd name="connsiteX5" fmla="*/ 604838 w 652462"/>
                    <a:gd name="connsiteY5" fmla="*/ 404813 h 823913"/>
                    <a:gd name="connsiteX6" fmla="*/ 426244 w 652462"/>
                    <a:gd name="connsiteY6" fmla="*/ 0 h 823913"/>
                    <a:gd name="connsiteX0" fmla="*/ 426244 w 682073"/>
                    <a:gd name="connsiteY0" fmla="*/ 0 h 823913"/>
                    <a:gd name="connsiteX1" fmla="*/ 0 w 682073"/>
                    <a:gd name="connsiteY1" fmla="*/ 250031 h 823913"/>
                    <a:gd name="connsiteX2" fmla="*/ 130969 w 682073"/>
                    <a:gd name="connsiteY2" fmla="*/ 576263 h 823913"/>
                    <a:gd name="connsiteX3" fmla="*/ 159544 w 682073"/>
                    <a:gd name="connsiteY3" fmla="*/ 819150 h 823913"/>
                    <a:gd name="connsiteX4" fmla="*/ 652462 w 682073"/>
                    <a:gd name="connsiteY4" fmla="*/ 823913 h 823913"/>
                    <a:gd name="connsiteX5" fmla="*/ 604838 w 682073"/>
                    <a:gd name="connsiteY5" fmla="*/ 404813 h 823913"/>
                    <a:gd name="connsiteX6" fmla="*/ 426244 w 682073"/>
                    <a:gd name="connsiteY6" fmla="*/ 0 h 823913"/>
                    <a:gd name="connsiteX0" fmla="*/ 426244 w 682073"/>
                    <a:gd name="connsiteY0" fmla="*/ 0 h 823913"/>
                    <a:gd name="connsiteX1" fmla="*/ 0 w 682073"/>
                    <a:gd name="connsiteY1" fmla="*/ 250031 h 823913"/>
                    <a:gd name="connsiteX2" fmla="*/ 130969 w 682073"/>
                    <a:gd name="connsiteY2" fmla="*/ 576263 h 823913"/>
                    <a:gd name="connsiteX3" fmla="*/ 159544 w 682073"/>
                    <a:gd name="connsiteY3" fmla="*/ 819150 h 823913"/>
                    <a:gd name="connsiteX4" fmla="*/ 652462 w 682073"/>
                    <a:gd name="connsiteY4" fmla="*/ 823913 h 823913"/>
                    <a:gd name="connsiteX5" fmla="*/ 604838 w 682073"/>
                    <a:gd name="connsiteY5" fmla="*/ 404813 h 823913"/>
                    <a:gd name="connsiteX6" fmla="*/ 426244 w 682073"/>
                    <a:gd name="connsiteY6" fmla="*/ 0 h 823913"/>
                    <a:gd name="connsiteX0" fmla="*/ 426244 w 652462"/>
                    <a:gd name="connsiteY0" fmla="*/ 0 h 823913"/>
                    <a:gd name="connsiteX1" fmla="*/ 0 w 652462"/>
                    <a:gd name="connsiteY1" fmla="*/ 250031 h 823913"/>
                    <a:gd name="connsiteX2" fmla="*/ 130969 w 652462"/>
                    <a:gd name="connsiteY2" fmla="*/ 576263 h 823913"/>
                    <a:gd name="connsiteX3" fmla="*/ 159544 w 652462"/>
                    <a:gd name="connsiteY3" fmla="*/ 819150 h 823913"/>
                    <a:gd name="connsiteX4" fmla="*/ 652462 w 652462"/>
                    <a:gd name="connsiteY4" fmla="*/ 823913 h 823913"/>
                    <a:gd name="connsiteX5" fmla="*/ 604838 w 652462"/>
                    <a:gd name="connsiteY5" fmla="*/ 404813 h 823913"/>
                    <a:gd name="connsiteX6" fmla="*/ 426244 w 652462"/>
                    <a:gd name="connsiteY6" fmla="*/ 0 h 823913"/>
                    <a:gd name="connsiteX0" fmla="*/ 435899 w 662117"/>
                    <a:gd name="connsiteY0" fmla="*/ 0 h 823913"/>
                    <a:gd name="connsiteX1" fmla="*/ 9655 w 662117"/>
                    <a:gd name="connsiteY1" fmla="*/ 250031 h 823913"/>
                    <a:gd name="connsiteX2" fmla="*/ 140624 w 662117"/>
                    <a:gd name="connsiteY2" fmla="*/ 576263 h 823913"/>
                    <a:gd name="connsiteX3" fmla="*/ 169199 w 662117"/>
                    <a:gd name="connsiteY3" fmla="*/ 819150 h 823913"/>
                    <a:gd name="connsiteX4" fmla="*/ 662117 w 662117"/>
                    <a:gd name="connsiteY4" fmla="*/ 823913 h 823913"/>
                    <a:gd name="connsiteX5" fmla="*/ 614493 w 662117"/>
                    <a:gd name="connsiteY5" fmla="*/ 404813 h 823913"/>
                    <a:gd name="connsiteX6" fmla="*/ 435899 w 662117"/>
                    <a:gd name="connsiteY6" fmla="*/ 0 h 823913"/>
                    <a:gd name="connsiteX0" fmla="*/ 435899 w 662117"/>
                    <a:gd name="connsiteY0" fmla="*/ 0 h 823913"/>
                    <a:gd name="connsiteX1" fmla="*/ 9655 w 662117"/>
                    <a:gd name="connsiteY1" fmla="*/ 250031 h 823913"/>
                    <a:gd name="connsiteX2" fmla="*/ 140624 w 662117"/>
                    <a:gd name="connsiteY2" fmla="*/ 576263 h 823913"/>
                    <a:gd name="connsiteX3" fmla="*/ 169199 w 662117"/>
                    <a:gd name="connsiteY3" fmla="*/ 819150 h 823913"/>
                    <a:gd name="connsiteX4" fmla="*/ 662117 w 662117"/>
                    <a:gd name="connsiteY4" fmla="*/ 823913 h 823913"/>
                    <a:gd name="connsiteX5" fmla="*/ 614493 w 662117"/>
                    <a:gd name="connsiteY5" fmla="*/ 404813 h 823913"/>
                    <a:gd name="connsiteX6" fmla="*/ 435899 w 662117"/>
                    <a:gd name="connsiteY6" fmla="*/ 0 h 823913"/>
                    <a:gd name="connsiteX0" fmla="*/ 426244 w 652462"/>
                    <a:gd name="connsiteY0" fmla="*/ 0 h 823913"/>
                    <a:gd name="connsiteX1" fmla="*/ 0 w 652462"/>
                    <a:gd name="connsiteY1" fmla="*/ 250031 h 823913"/>
                    <a:gd name="connsiteX2" fmla="*/ 130969 w 652462"/>
                    <a:gd name="connsiteY2" fmla="*/ 576263 h 823913"/>
                    <a:gd name="connsiteX3" fmla="*/ 159544 w 652462"/>
                    <a:gd name="connsiteY3" fmla="*/ 819150 h 823913"/>
                    <a:gd name="connsiteX4" fmla="*/ 652462 w 652462"/>
                    <a:gd name="connsiteY4" fmla="*/ 823913 h 823913"/>
                    <a:gd name="connsiteX5" fmla="*/ 604838 w 652462"/>
                    <a:gd name="connsiteY5" fmla="*/ 404813 h 823913"/>
                    <a:gd name="connsiteX6" fmla="*/ 426244 w 652462"/>
                    <a:gd name="connsiteY6" fmla="*/ 0 h 823913"/>
                    <a:gd name="connsiteX0" fmla="*/ 426244 w 652462"/>
                    <a:gd name="connsiteY0" fmla="*/ 0 h 823913"/>
                    <a:gd name="connsiteX1" fmla="*/ 0 w 652462"/>
                    <a:gd name="connsiteY1" fmla="*/ 250031 h 823913"/>
                    <a:gd name="connsiteX2" fmla="*/ 130969 w 652462"/>
                    <a:gd name="connsiteY2" fmla="*/ 576263 h 823913"/>
                    <a:gd name="connsiteX3" fmla="*/ 159544 w 652462"/>
                    <a:gd name="connsiteY3" fmla="*/ 819150 h 823913"/>
                    <a:gd name="connsiteX4" fmla="*/ 652462 w 652462"/>
                    <a:gd name="connsiteY4" fmla="*/ 823913 h 823913"/>
                    <a:gd name="connsiteX5" fmla="*/ 604838 w 652462"/>
                    <a:gd name="connsiteY5" fmla="*/ 404813 h 823913"/>
                    <a:gd name="connsiteX6" fmla="*/ 426244 w 652462"/>
                    <a:gd name="connsiteY6" fmla="*/ 0 h 823913"/>
                    <a:gd name="connsiteX0" fmla="*/ 426244 w 652462"/>
                    <a:gd name="connsiteY0" fmla="*/ 0 h 823913"/>
                    <a:gd name="connsiteX1" fmla="*/ 0 w 652462"/>
                    <a:gd name="connsiteY1" fmla="*/ 250031 h 823913"/>
                    <a:gd name="connsiteX2" fmla="*/ 130969 w 652462"/>
                    <a:gd name="connsiteY2" fmla="*/ 576263 h 823913"/>
                    <a:gd name="connsiteX3" fmla="*/ 159544 w 652462"/>
                    <a:gd name="connsiteY3" fmla="*/ 819150 h 823913"/>
                    <a:gd name="connsiteX4" fmla="*/ 652462 w 652462"/>
                    <a:gd name="connsiteY4" fmla="*/ 823913 h 823913"/>
                    <a:gd name="connsiteX5" fmla="*/ 604838 w 652462"/>
                    <a:gd name="connsiteY5" fmla="*/ 404813 h 823913"/>
                    <a:gd name="connsiteX6" fmla="*/ 426244 w 652462"/>
                    <a:gd name="connsiteY6" fmla="*/ 0 h 82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2462" h="823913">
                      <a:moveTo>
                        <a:pt x="426244" y="0"/>
                      </a:moveTo>
                      <a:lnTo>
                        <a:pt x="0" y="250031"/>
                      </a:lnTo>
                      <a:cubicBezTo>
                        <a:pt x="86520" y="386556"/>
                        <a:pt x="104378" y="481410"/>
                        <a:pt x="130969" y="576263"/>
                      </a:cubicBezTo>
                      <a:cubicBezTo>
                        <a:pt x="157560" y="671116"/>
                        <a:pt x="153592" y="713582"/>
                        <a:pt x="159544" y="819150"/>
                      </a:cubicBezTo>
                      <a:lnTo>
                        <a:pt x="652462" y="823913"/>
                      </a:lnTo>
                      <a:cubicBezTo>
                        <a:pt x="645716" y="611982"/>
                        <a:pt x="642541" y="542132"/>
                        <a:pt x="604838" y="404813"/>
                      </a:cubicBezTo>
                      <a:cubicBezTo>
                        <a:pt x="567135" y="267494"/>
                        <a:pt x="503238" y="135334"/>
                        <a:pt x="42624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a:off x="5553075" y="3413125"/>
                  <a:ext cx="641350" cy="806450"/>
                </a:xfrm>
                <a:custGeom>
                  <a:avLst/>
                  <a:gdLst>
                    <a:gd name="connsiteX0" fmla="*/ 142875 w 641350"/>
                    <a:gd name="connsiteY0" fmla="*/ 3175 h 806450"/>
                    <a:gd name="connsiteX1" fmla="*/ 117475 w 641350"/>
                    <a:gd name="connsiteY1" fmla="*/ 295275 h 806450"/>
                    <a:gd name="connsiteX2" fmla="*/ 0 w 641350"/>
                    <a:gd name="connsiteY2" fmla="*/ 565150 h 806450"/>
                    <a:gd name="connsiteX3" fmla="*/ 425450 w 641350"/>
                    <a:gd name="connsiteY3" fmla="*/ 806450 h 806450"/>
                    <a:gd name="connsiteX4" fmla="*/ 584200 w 641350"/>
                    <a:gd name="connsiteY4" fmla="*/ 428625 h 806450"/>
                    <a:gd name="connsiteX5" fmla="*/ 641350 w 641350"/>
                    <a:gd name="connsiteY5" fmla="*/ 0 h 806450"/>
                    <a:gd name="connsiteX6" fmla="*/ 142875 w 641350"/>
                    <a:gd name="connsiteY6" fmla="*/ 3175 h 806450"/>
                    <a:gd name="connsiteX0" fmla="*/ 153793 w 652268"/>
                    <a:gd name="connsiteY0" fmla="*/ 3175 h 806450"/>
                    <a:gd name="connsiteX1" fmla="*/ 128393 w 652268"/>
                    <a:gd name="connsiteY1" fmla="*/ 295275 h 806450"/>
                    <a:gd name="connsiteX2" fmla="*/ 10918 w 652268"/>
                    <a:gd name="connsiteY2" fmla="*/ 565150 h 806450"/>
                    <a:gd name="connsiteX3" fmla="*/ 436368 w 652268"/>
                    <a:gd name="connsiteY3" fmla="*/ 806450 h 806450"/>
                    <a:gd name="connsiteX4" fmla="*/ 595118 w 652268"/>
                    <a:gd name="connsiteY4" fmla="*/ 428625 h 806450"/>
                    <a:gd name="connsiteX5" fmla="*/ 652268 w 652268"/>
                    <a:gd name="connsiteY5" fmla="*/ 0 h 806450"/>
                    <a:gd name="connsiteX6" fmla="*/ 153793 w 652268"/>
                    <a:gd name="connsiteY6" fmla="*/ 3175 h 806450"/>
                    <a:gd name="connsiteX0" fmla="*/ 153793 w 679517"/>
                    <a:gd name="connsiteY0" fmla="*/ 3175 h 806450"/>
                    <a:gd name="connsiteX1" fmla="*/ 128393 w 679517"/>
                    <a:gd name="connsiteY1" fmla="*/ 295275 h 806450"/>
                    <a:gd name="connsiteX2" fmla="*/ 10918 w 679517"/>
                    <a:gd name="connsiteY2" fmla="*/ 565150 h 806450"/>
                    <a:gd name="connsiteX3" fmla="*/ 436368 w 679517"/>
                    <a:gd name="connsiteY3" fmla="*/ 806450 h 806450"/>
                    <a:gd name="connsiteX4" fmla="*/ 595118 w 679517"/>
                    <a:gd name="connsiteY4" fmla="*/ 428625 h 806450"/>
                    <a:gd name="connsiteX5" fmla="*/ 652268 w 679517"/>
                    <a:gd name="connsiteY5" fmla="*/ 0 h 806450"/>
                    <a:gd name="connsiteX6" fmla="*/ 153793 w 679517"/>
                    <a:gd name="connsiteY6" fmla="*/ 3175 h 806450"/>
                    <a:gd name="connsiteX0" fmla="*/ 153793 w 652268"/>
                    <a:gd name="connsiteY0" fmla="*/ 3175 h 806450"/>
                    <a:gd name="connsiteX1" fmla="*/ 128393 w 652268"/>
                    <a:gd name="connsiteY1" fmla="*/ 295275 h 806450"/>
                    <a:gd name="connsiteX2" fmla="*/ 10918 w 652268"/>
                    <a:gd name="connsiteY2" fmla="*/ 565150 h 806450"/>
                    <a:gd name="connsiteX3" fmla="*/ 436368 w 652268"/>
                    <a:gd name="connsiteY3" fmla="*/ 806450 h 806450"/>
                    <a:gd name="connsiteX4" fmla="*/ 595118 w 652268"/>
                    <a:gd name="connsiteY4" fmla="*/ 428625 h 806450"/>
                    <a:gd name="connsiteX5" fmla="*/ 652268 w 652268"/>
                    <a:gd name="connsiteY5" fmla="*/ 0 h 806450"/>
                    <a:gd name="connsiteX6" fmla="*/ 153793 w 652268"/>
                    <a:gd name="connsiteY6" fmla="*/ 3175 h 806450"/>
                    <a:gd name="connsiteX0" fmla="*/ 153793 w 652268"/>
                    <a:gd name="connsiteY0" fmla="*/ 3175 h 806450"/>
                    <a:gd name="connsiteX1" fmla="*/ 128393 w 652268"/>
                    <a:gd name="connsiteY1" fmla="*/ 295275 h 806450"/>
                    <a:gd name="connsiteX2" fmla="*/ 10918 w 652268"/>
                    <a:gd name="connsiteY2" fmla="*/ 565150 h 806450"/>
                    <a:gd name="connsiteX3" fmla="*/ 436368 w 652268"/>
                    <a:gd name="connsiteY3" fmla="*/ 806450 h 806450"/>
                    <a:gd name="connsiteX4" fmla="*/ 595118 w 652268"/>
                    <a:gd name="connsiteY4" fmla="*/ 428625 h 806450"/>
                    <a:gd name="connsiteX5" fmla="*/ 652268 w 652268"/>
                    <a:gd name="connsiteY5" fmla="*/ 0 h 806450"/>
                    <a:gd name="connsiteX6" fmla="*/ 153793 w 652268"/>
                    <a:gd name="connsiteY6" fmla="*/ 3175 h 806450"/>
                    <a:gd name="connsiteX0" fmla="*/ 153793 w 652268"/>
                    <a:gd name="connsiteY0" fmla="*/ 3175 h 806450"/>
                    <a:gd name="connsiteX1" fmla="*/ 128393 w 652268"/>
                    <a:gd name="connsiteY1" fmla="*/ 295275 h 806450"/>
                    <a:gd name="connsiteX2" fmla="*/ 10918 w 652268"/>
                    <a:gd name="connsiteY2" fmla="*/ 565150 h 806450"/>
                    <a:gd name="connsiteX3" fmla="*/ 436368 w 652268"/>
                    <a:gd name="connsiteY3" fmla="*/ 806450 h 806450"/>
                    <a:gd name="connsiteX4" fmla="*/ 595118 w 652268"/>
                    <a:gd name="connsiteY4" fmla="*/ 428625 h 806450"/>
                    <a:gd name="connsiteX5" fmla="*/ 652268 w 652268"/>
                    <a:gd name="connsiteY5" fmla="*/ 0 h 806450"/>
                    <a:gd name="connsiteX6" fmla="*/ 153793 w 652268"/>
                    <a:gd name="connsiteY6" fmla="*/ 3175 h 806450"/>
                    <a:gd name="connsiteX0" fmla="*/ 142875 w 641350"/>
                    <a:gd name="connsiteY0" fmla="*/ 3175 h 806450"/>
                    <a:gd name="connsiteX1" fmla="*/ 117475 w 641350"/>
                    <a:gd name="connsiteY1" fmla="*/ 295275 h 806450"/>
                    <a:gd name="connsiteX2" fmla="*/ 0 w 641350"/>
                    <a:gd name="connsiteY2" fmla="*/ 565150 h 806450"/>
                    <a:gd name="connsiteX3" fmla="*/ 425450 w 641350"/>
                    <a:gd name="connsiteY3" fmla="*/ 806450 h 806450"/>
                    <a:gd name="connsiteX4" fmla="*/ 584200 w 641350"/>
                    <a:gd name="connsiteY4" fmla="*/ 428625 h 806450"/>
                    <a:gd name="connsiteX5" fmla="*/ 641350 w 641350"/>
                    <a:gd name="connsiteY5" fmla="*/ 0 h 806450"/>
                    <a:gd name="connsiteX6" fmla="*/ 142875 w 641350"/>
                    <a:gd name="connsiteY6" fmla="*/ 3175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350" h="806450">
                      <a:moveTo>
                        <a:pt x="142875" y="3175"/>
                      </a:moveTo>
                      <a:cubicBezTo>
                        <a:pt x="150812" y="131763"/>
                        <a:pt x="141287" y="201613"/>
                        <a:pt x="117475" y="295275"/>
                      </a:cubicBezTo>
                      <a:cubicBezTo>
                        <a:pt x="93663" y="388937"/>
                        <a:pt x="82021" y="429154"/>
                        <a:pt x="0" y="565150"/>
                      </a:cubicBezTo>
                      <a:lnTo>
                        <a:pt x="425450" y="806450"/>
                      </a:lnTo>
                      <a:cubicBezTo>
                        <a:pt x="513292" y="643996"/>
                        <a:pt x="548217" y="563033"/>
                        <a:pt x="584200" y="428625"/>
                      </a:cubicBezTo>
                      <a:cubicBezTo>
                        <a:pt x="620183" y="294217"/>
                        <a:pt x="629179" y="185208"/>
                        <a:pt x="641350" y="0"/>
                      </a:cubicBezTo>
                      <a:lnTo>
                        <a:pt x="142875" y="31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a:xfrm>
                  <a:off x="5156200" y="3975100"/>
                  <a:ext cx="822325" cy="835025"/>
                </a:xfrm>
                <a:custGeom>
                  <a:avLst/>
                  <a:gdLst>
                    <a:gd name="connsiteX0" fmla="*/ 0 w 822325"/>
                    <a:gd name="connsiteY0" fmla="*/ 415925 h 835025"/>
                    <a:gd name="connsiteX1" fmla="*/ 241300 w 822325"/>
                    <a:gd name="connsiteY1" fmla="*/ 835025 h 835025"/>
                    <a:gd name="connsiteX2" fmla="*/ 577850 w 822325"/>
                    <a:gd name="connsiteY2" fmla="*/ 571500 h 835025"/>
                    <a:gd name="connsiteX3" fmla="*/ 822325 w 822325"/>
                    <a:gd name="connsiteY3" fmla="*/ 238125 h 835025"/>
                    <a:gd name="connsiteX4" fmla="*/ 393700 w 822325"/>
                    <a:gd name="connsiteY4" fmla="*/ 0 h 835025"/>
                    <a:gd name="connsiteX5" fmla="*/ 241300 w 822325"/>
                    <a:gd name="connsiteY5" fmla="*/ 222250 h 835025"/>
                    <a:gd name="connsiteX6" fmla="*/ 0 w 822325"/>
                    <a:gd name="connsiteY6" fmla="*/ 415925 h 835025"/>
                    <a:gd name="connsiteX0" fmla="*/ 0 w 825829"/>
                    <a:gd name="connsiteY0" fmla="*/ 415925 h 837431"/>
                    <a:gd name="connsiteX1" fmla="*/ 241300 w 825829"/>
                    <a:gd name="connsiteY1" fmla="*/ 835025 h 837431"/>
                    <a:gd name="connsiteX2" fmla="*/ 577850 w 825829"/>
                    <a:gd name="connsiteY2" fmla="*/ 571500 h 837431"/>
                    <a:gd name="connsiteX3" fmla="*/ 822325 w 825829"/>
                    <a:gd name="connsiteY3" fmla="*/ 238125 h 837431"/>
                    <a:gd name="connsiteX4" fmla="*/ 393700 w 825829"/>
                    <a:gd name="connsiteY4" fmla="*/ 0 h 837431"/>
                    <a:gd name="connsiteX5" fmla="*/ 241300 w 825829"/>
                    <a:gd name="connsiteY5" fmla="*/ 222250 h 837431"/>
                    <a:gd name="connsiteX6" fmla="*/ 0 w 825829"/>
                    <a:gd name="connsiteY6" fmla="*/ 415925 h 837431"/>
                    <a:gd name="connsiteX0" fmla="*/ 0 w 825829"/>
                    <a:gd name="connsiteY0" fmla="*/ 415958 h 837464"/>
                    <a:gd name="connsiteX1" fmla="*/ 241300 w 825829"/>
                    <a:gd name="connsiteY1" fmla="*/ 835058 h 837464"/>
                    <a:gd name="connsiteX2" fmla="*/ 577850 w 825829"/>
                    <a:gd name="connsiteY2" fmla="*/ 571533 h 837464"/>
                    <a:gd name="connsiteX3" fmla="*/ 822325 w 825829"/>
                    <a:gd name="connsiteY3" fmla="*/ 238158 h 837464"/>
                    <a:gd name="connsiteX4" fmla="*/ 393700 w 825829"/>
                    <a:gd name="connsiteY4" fmla="*/ 33 h 837464"/>
                    <a:gd name="connsiteX5" fmla="*/ 241300 w 825829"/>
                    <a:gd name="connsiteY5" fmla="*/ 222283 h 837464"/>
                    <a:gd name="connsiteX6" fmla="*/ 0 w 825829"/>
                    <a:gd name="connsiteY6" fmla="*/ 415958 h 837464"/>
                    <a:gd name="connsiteX0" fmla="*/ 0 w 825829"/>
                    <a:gd name="connsiteY0" fmla="*/ 415925 h 837431"/>
                    <a:gd name="connsiteX1" fmla="*/ 241300 w 825829"/>
                    <a:gd name="connsiteY1" fmla="*/ 835025 h 837431"/>
                    <a:gd name="connsiteX2" fmla="*/ 577850 w 825829"/>
                    <a:gd name="connsiteY2" fmla="*/ 571500 h 837431"/>
                    <a:gd name="connsiteX3" fmla="*/ 822325 w 825829"/>
                    <a:gd name="connsiteY3" fmla="*/ 238125 h 837431"/>
                    <a:gd name="connsiteX4" fmla="*/ 393700 w 825829"/>
                    <a:gd name="connsiteY4" fmla="*/ 0 h 837431"/>
                    <a:gd name="connsiteX5" fmla="*/ 241300 w 825829"/>
                    <a:gd name="connsiteY5" fmla="*/ 222250 h 837431"/>
                    <a:gd name="connsiteX6" fmla="*/ 0 w 825829"/>
                    <a:gd name="connsiteY6" fmla="*/ 415925 h 837431"/>
                    <a:gd name="connsiteX0" fmla="*/ 0 w 825829"/>
                    <a:gd name="connsiteY0" fmla="*/ 415925 h 837431"/>
                    <a:gd name="connsiteX1" fmla="*/ 241300 w 825829"/>
                    <a:gd name="connsiteY1" fmla="*/ 835025 h 837431"/>
                    <a:gd name="connsiteX2" fmla="*/ 577850 w 825829"/>
                    <a:gd name="connsiteY2" fmla="*/ 571500 h 837431"/>
                    <a:gd name="connsiteX3" fmla="*/ 822325 w 825829"/>
                    <a:gd name="connsiteY3" fmla="*/ 238125 h 837431"/>
                    <a:gd name="connsiteX4" fmla="*/ 393700 w 825829"/>
                    <a:gd name="connsiteY4" fmla="*/ 0 h 837431"/>
                    <a:gd name="connsiteX5" fmla="*/ 241300 w 825829"/>
                    <a:gd name="connsiteY5" fmla="*/ 222250 h 837431"/>
                    <a:gd name="connsiteX6" fmla="*/ 0 w 825829"/>
                    <a:gd name="connsiteY6" fmla="*/ 415925 h 837431"/>
                    <a:gd name="connsiteX0" fmla="*/ 0 w 822325"/>
                    <a:gd name="connsiteY0" fmla="*/ 415925 h 837431"/>
                    <a:gd name="connsiteX1" fmla="*/ 241300 w 822325"/>
                    <a:gd name="connsiteY1" fmla="*/ 835025 h 837431"/>
                    <a:gd name="connsiteX2" fmla="*/ 577850 w 822325"/>
                    <a:gd name="connsiteY2" fmla="*/ 571500 h 837431"/>
                    <a:gd name="connsiteX3" fmla="*/ 822325 w 822325"/>
                    <a:gd name="connsiteY3" fmla="*/ 238125 h 837431"/>
                    <a:gd name="connsiteX4" fmla="*/ 393700 w 822325"/>
                    <a:gd name="connsiteY4" fmla="*/ 0 h 837431"/>
                    <a:gd name="connsiteX5" fmla="*/ 241300 w 822325"/>
                    <a:gd name="connsiteY5" fmla="*/ 222250 h 837431"/>
                    <a:gd name="connsiteX6" fmla="*/ 0 w 822325"/>
                    <a:gd name="connsiteY6" fmla="*/ 415925 h 837431"/>
                    <a:gd name="connsiteX0" fmla="*/ 0 w 822325"/>
                    <a:gd name="connsiteY0" fmla="*/ 415925 h 835025"/>
                    <a:gd name="connsiteX1" fmla="*/ 241300 w 822325"/>
                    <a:gd name="connsiteY1" fmla="*/ 835025 h 835025"/>
                    <a:gd name="connsiteX2" fmla="*/ 577850 w 822325"/>
                    <a:gd name="connsiteY2" fmla="*/ 571500 h 835025"/>
                    <a:gd name="connsiteX3" fmla="*/ 822325 w 822325"/>
                    <a:gd name="connsiteY3" fmla="*/ 238125 h 835025"/>
                    <a:gd name="connsiteX4" fmla="*/ 393700 w 822325"/>
                    <a:gd name="connsiteY4" fmla="*/ 0 h 835025"/>
                    <a:gd name="connsiteX5" fmla="*/ 241300 w 822325"/>
                    <a:gd name="connsiteY5" fmla="*/ 222250 h 835025"/>
                    <a:gd name="connsiteX6" fmla="*/ 0 w 822325"/>
                    <a:gd name="connsiteY6" fmla="*/ 415925 h 835025"/>
                    <a:gd name="connsiteX0" fmla="*/ 0 w 822325"/>
                    <a:gd name="connsiteY0" fmla="*/ 415925 h 835025"/>
                    <a:gd name="connsiteX1" fmla="*/ 241300 w 822325"/>
                    <a:gd name="connsiteY1" fmla="*/ 835025 h 835025"/>
                    <a:gd name="connsiteX2" fmla="*/ 577850 w 822325"/>
                    <a:gd name="connsiteY2" fmla="*/ 571500 h 835025"/>
                    <a:gd name="connsiteX3" fmla="*/ 822325 w 822325"/>
                    <a:gd name="connsiteY3" fmla="*/ 238125 h 835025"/>
                    <a:gd name="connsiteX4" fmla="*/ 393700 w 822325"/>
                    <a:gd name="connsiteY4" fmla="*/ 0 h 835025"/>
                    <a:gd name="connsiteX5" fmla="*/ 241300 w 822325"/>
                    <a:gd name="connsiteY5" fmla="*/ 222250 h 835025"/>
                    <a:gd name="connsiteX6" fmla="*/ 0 w 822325"/>
                    <a:gd name="connsiteY6" fmla="*/ 415925 h 83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325" h="835025">
                      <a:moveTo>
                        <a:pt x="0" y="415925"/>
                      </a:moveTo>
                      <a:lnTo>
                        <a:pt x="241300" y="835025"/>
                      </a:lnTo>
                      <a:cubicBezTo>
                        <a:pt x="388408" y="733954"/>
                        <a:pt x="481013" y="670983"/>
                        <a:pt x="577850" y="571500"/>
                      </a:cubicBezTo>
                      <a:cubicBezTo>
                        <a:pt x="674687" y="472017"/>
                        <a:pt x="726017" y="409575"/>
                        <a:pt x="822325" y="238125"/>
                      </a:cubicBezTo>
                      <a:lnTo>
                        <a:pt x="393700" y="0"/>
                      </a:lnTo>
                      <a:cubicBezTo>
                        <a:pt x="354013" y="89429"/>
                        <a:pt x="306917" y="152929"/>
                        <a:pt x="241300" y="222250"/>
                      </a:cubicBezTo>
                      <a:cubicBezTo>
                        <a:pt x="175683" y="291571"/>
                        <a:pt x="149225" y="313796"/>
                        <a:pt x="0" y="41592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a:off x="4581525" y="4391025"/>
                  <a:ext cx="819150" cy="654050"/>
                </a:xfrm>
                <a:custGeom>
                  <a:avLst/>
                  <a:gdLst>
                    <a:gd name="connsiteX0" fmla="*/ 0 w 819150"/>
                    <a:gd name="connsiteY0" fmla="*/ 152400 h 654050"/>
                    <a:gd name="connsiteX1" fmla="*/ 3175 w 819150"/>
                    <a:gd name="connsiteY1" fmla="*/ 654050 h 654050"/>
                    <a:gd name="connsiteX2" fmla="*/ 400050 w 819150"/>
                    <a:gd name="connsiteY2" fmla="*/ 596900 h 654050"/>
                    <a:gd name="connsiteX3" fmla="*/ 819150 w 819150"/>
                    <a:gd name="connsiteY3" fmla="*/ 425450 h 654050"/>
                    <a:gd name="connsiteX4" fmla="*/ 574675 w 819150"/>
                    <a:gd name="connsiteY4" fmla="*/ 0 h 654050"/>
                    <a:gd name="connsiteX5" fmla="*/ 292100 w 819150"/>
                    <a:gd name="connsiteY5" fmla="*/ 123825 h 654050"/>
                    <a:gd name="connsiteX6" fmla="*/ 0 w 819150"/>
                    <a:gd name="connsiteY6" fmla="*/ 152400 h 654050"/>
                    <a:gd name="connsiteX0" fmla="*/ 0 w 819150"/>
                    <a:gd name="connsiteY0" fmla="*/ 162702 h 664352"/>
                    <a:gd name="connsiteX1" fmla="*/ 3175 w 819150"/>
                    <a:gd name="connsiteY1" fmla="*/ 664352 h 664352"/>
                    <a:gd name="connsiteX2" fmla="*/ 400050 w 819150"/>
                    <a:gd name="connsiteY2" fmla="*/ 607202 h 664352"/>
                    <a:gd name="connsiteX3" fmla="*/ 819150 w 819150"/>
                    <a:gd name="connsiteY3" fmla="*/ 435752 h 664352"/>
                    <a:gd name="connsiteX4" fmla="*/ 574675 w 819150"/>
                    <a:gd name="connsiteY4" fmla="*/ 10302 h 664352"/>
                    <a:gd name="connsiteX5" fmla="*/ 292100 w 819150"/>
                    <a:gd name="connsiteY5" fmla="*/ 134127 h 664352"/>
                    <a:gd name="connsiteX6" fmla="*/ 0 w 819150"/>
                    <a:gd name="connsiteY6" fmla="*/ 162702 h 664352"/>
                    <a:gd name="connsiteX0" fmla="*/ 0 w 819150"/>
                    <a:gd name="connsiteY0" fmla="*/ 162702 h 664352"/>
                    <a:gd name="connsiteX1" fmla="*/ 3175 w 819150"/>
                    <a:gd name="connsiteY1" fmla="*/ 664352 h 664352"/>
                    <a:gd name="connsiteX2" fmla="*/ 400050 w 819150"/>
                    <a:gd name="connsiteY2" fmla="*/ 607202 h 664352"/>
                    <a:gd name="connsiteX3" fmla="*/ 819150 w 819150"/>
                    <a:gd name="connsiteY3" fmla="*/ 435752 h 664352"/>
                    <a:gd name="connsiteX4" fmla="*/ 574675 w 819150"/>
                    <a:gd name="connsiteY4" fmla="*/ 10302 h 664352"/>
                    <a:gd name="connsiteX5" fmla="*/ 292100 w 819150"/>
                    <a:gd name="connsiteY5" fmla="*/ 134127 h 664352"/>
                    <a:gd name="connsiteX6" fmla="*/ 0 w 819150"/>
                    <a:gd name="connsiteY6" fmla="*/ 162702 h 664352"/>
                    <a:gd name="connsiteX0" fmla="*/ 0 w 819150"/>
                    <a:gd name="connsiteY0" fmla="*/ 162702 h 664352"/>
                    <a:gd name="connsiteX1" fmla="*/ 3175 w 819150"/>
                    <a:gd name="connsiteY1" fmla="*/ 664352 h 664352"/>
                    <a:gd name="connsiteX2" fmla="*/ 400050 w 819150"/>
                    <a:gd name="connsiteY2" fmla="*/ 607202 h 664352"/>
                    <a:gd name="connsiteX3" fmla="*/ 819150 w 819150"/>
                    <a:gd name="connsiteY3" fmla="*/ 435752 h 664352"/>
                    <a:gd name="connsiteX4" fmla="*/ 574675 w 819150"/>
                    <a:gd name="connsiteY4" fmla="*/ 10302 h 664352"/>
                    <a:gd name="connsiteX5" fmla="*/ 292100 w 819150"/>
                    <a:gd name="connsiteY5" fmla="*/ 134127 h 664352"/>
                    <a:gd name="connsiteX6" fmla="*/ 0 w 819150"/>
                    <a:gd name="connsiteY6" fmla="*/ 162702 h 664352"/>
                    <a:gd name="connsiteX0" fmla="*/ 0 w 819150"/>
                    <a:gd name="connsiteY0" fmla="*/ 162702 h 664352"/>
                    <a:gd name="connsiteX1" fmla="*/ 3175 w 819150"/>
                    <a:gd name="connsiteY1" fmla="*/ 664352 h 664352"/>
                    <a:gd name="connsiteX2" fmla="*/ 400050 w 819150"/>
                    <a:gd name="connsiteY2" fmla="*/ 607202 h 664352"/>
                    <a:gd name="connsiteX3" fmla="*/ 819150 w 819150"/>
                    <a:gd name="connsiteY3" fmla="*/ 435752 h 664352"/>
                    <a:gd name="connsiteX4" fmla="*/ 574675 w 819150"/>
                    <a:gd name="connsiteY4" fmla="*/ 10302 h 664352"/>
                    <a:gd name="connsiteX5" fmla="*/ 292100 w 819150"/>
                    <a:gd name="connsiteY5" fmla="*/ 134127 h 664352"/>
                    <a:gd name="connsiteX6" fmla="*/ 0 w 819150"/>
                    <a:gd name="connsiteY6" fmla="*/ 162702 h 664352"/>
                    <a:gd name="connsiteX0" fmla="*/ 0 w 819150"/>
                    <a:gd name="connsiteY0" fmla="*/ 162702 h 664352"/>
                    <a:gd name="connsiteX1" fmla="*/ 3175 w 819150"/>
                    <a:gd name="connsiteY1" fmla="*/ 664352 h 664352"/>
                    <a:gd name="connsiteX2" fmla="*/ 400050 w 819150"/>
                    <a:gd name="connsiteY2" fmla="*/ 607202 h 664352"/>
                    <a:gd name="connsiteX3" fmla="*/ 819150 w 819150"/>
                    <a:gd name="connsiteY3" fmla="*/ 435752 h 664352"/>
                    <a:gd name="connsiteX4" fmla="*/ 574675 w 819150"/>
                    <a:gd name="connsiteY4" fmla="*/ 10302 h 664352"/>
                    <a:gd name="connsiteX5" fmla="*/ 292100 w 819150"/>
                    <a:gd name="connsiteY5" fmla="*/ 134127 h 664352"/>
                    <a:gd name="connsiteX6" fmla="*/ 0 w 819150"/>
                    <a:gd name="connsiteY6" fmla="*/ 162702 h 664352"/>
                    <a:gd name="connsiteX0" fmla="*/ 0 w 819150"/>
                    <a:gd name="connsiteY0" fmla="*/ 152400 h 654050"/>
                    <a:gd name="connsiteX1" fmla="*/ 3175 w 819150"/>
                    <a:gd name="connsiteY1" fmla="*/ 654050 h 654050"/>
                    <a:gd name="connsiteX2" fmla="*/ 400050 w 819150"/>
                    <a:gd name="connsiteY2" fmla="*/ 596900 h 654050"/>
                    <a:gd name="connsiteX3" fmla="*/ 819150 w 819150"/>
                    <a:gd name="connsiteY3" fmla="*/ 425450 h 654050"/>
                    <a:gd name="connsiteX4" fmla="*/ 574675 w 819150"/>
                    <a:gd name="connsiteY4" fmla="*/ 0 h 654050"/>
                    <a:gd name="connsiteX5" fmla="*/ 292100 w 819150"/>
                    <a:gd name="connsiteY5" fmla="*/ 123825 h 654050"/>
                    <a:gd name="connsiteX6" fmla="*/ 0 w 819150"/>
                    <a:gd name="connsiteY6" fmla="*/ 152400 h 654050"/>
                    <a:gd name="connsiteX0" fmla="*/ 0 w 819150"/>
                    <a:gd name="connsiteY0" fmla="*/ 152400 h 654050"/>
                    <a:gd name="connsiteX1" fmla="*/ 3175 w 819150"/>
                    <a:gd name="connsiteY1" fmla="*/ 654050 h 654050"/>
                    <a:gd name="connsiteX2" fmla="*/ 400050 w 819150"/>
                    <a:gd name="connsiteY2" fmla="*/ 596900 h 654050"/>
                    <a:gd name="connsiteX3" fmla="*/ 819150 w 819150"/>
                    <a:gd name="connsiteY3" fmla="*/ 425450 h 654050"/>
                    <a:gd name="connsiteX4" fmla="*/ 574675 w 819150"/>
                    <a:gd name="connsiteY4" fmla="*/ 0 h 654050"/>
                    <a:gd name="connsiteX5" fmla="*/ 292100 w 819150"/>
                    <a:gd name="connsiteY5" fmla="*/ 123825 h 654050"/>
                    <a:gd name="connsiteX6" fmla="*/ 0 w 819150"/>
                    <a:gd name="connsiteY6" fmla="*/ 152400 h 65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150" h="654050">
                      <a:moveTo>
                        <a:pt x="0" y="152400"/>
                      </a:moveTo>
                      <a:cubicBezTo>
                        <a:pt x="1058" y="319617"/>
                        <a:pt x="2117" y="486833"/>
                        <a:pt x="3175" y="654050"/>
                      </a:cubicBezTo>
                      <a:cubicBezTo>
                        <a:pt x="151342" y="644525"/>
                        <a:pt x="271899" y="634866"/>
                        <a:pt x="400050" y="596900"/>
                      </a:cubicBezTo>
                      <a:cubicBezTo>
                        <a:pt x="543015" y="554545"/>
                        <a:pt x="707496" y="505883"/>
                        <a:pt x="819150" y="425450"/>
                      </a:cubicBezTo>
                      <a:lnTo>
                        <a:pt x="574675" y="0"/>
                      </a:lnTo>
                      <a:cubicBezTo>
                        <a:pt x="470958" y="60854"/>
                        <a:pt x="387879" y="98425"/>
                        <a:pt x="292100" y="123825"/>
                      </a:cubicBezTo>
                      <a:cubicBezTo>
                        <a:pt x="196321" y="149225"/>
                        <a:pt x="124354" y="152929"/>
                        <a:pt x="0" y="1524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5130800" y="2009775"/>
                  <a:ext cx="838200" cy="841375"/>
                </a:xfrm>
                <a:custGeom>
                  <a:avLst/>
                  <a:gdLst>
                    <a:gd name="connsiteX0" fmla="*/ 234950 w 838200"/>
                    <a:gd name="connsiteY0" fmla="*/ 0 h 841375"/>
                    <a:gd name="connsiteX1" fmla="*/ 0 w 838200"/>
                    <a:gd name="connsiteY1" fmla="*/ 428625 h 841375"/>
                    <a:gd name="connsiteX2" fmla="*/ 247650 w 838200"/>
                    <a:gd name="connsiteY2" fmla="*/ 619125 h 841375"/>
                    <a:gd name="connsiteX3" fmla="*/ 419100 w 838200"/>
                    <a:gd name="connsiteY3" fmla="*/ 841375 h 841375"/>
                    <a:gd name="connsiteX4" fmla="*/ 838200 w 838200"/>
                    <a:gd name="connsiteY4" fmla="*/ 593725 h 841375"/>
                    <a:gd name="connsiteX5" fmla="*/ 561975 w 838200"/>
                    <a:gd name="connsiteY5" fmla="*/ 241300 h 841375"/>
                    <a:gd name="connsiteX6" fmla="*/ 234950 w 838200"/>
                    <a:gd name="connsiteY6" fmla="*/ 0 h 841375"/>
                    <a:gd name="connsiteX0" fmla="*/ 234950 w 838200"/>
                    <a:gd name="connsiteY0" fmla="*/ 0 h 841375"/>
                    <a:gd name="connsiteX1" fmla="*/ 0 w 838200"/>
                    <a:gd name="connsiteY1" fmla="*/ 428625 h 841375"/>
                    <a:gd name="connsiteX2" fmla="*/ 247650 w 838200"/>
                    <a:gd name="connsiteY2" fmla="*/ 619125 h 841375"/>
                    <a:gd name="connsiteX3" fmla="*/ 419100 w 838200"/>
                    <a:gd name="connsiteY3" fmla="*/ 841375 h 841375"/>
                    <a:gd name="connsiteX4" fmla="*/ 838200 w 838200"/>
                    <a:gd name="connsiteY4" fmla="*/ 593725 h 841375"/>
                    <a:gd name="connsiteX5" fmla="*/ 561975 w 838200"/>
                    <a:gd name="connsiteY5" fmla="*/ 241300 h 841375"/>
                    <a:gd name="connsiteX6" fmla="*/ 234950 w 838200"/>
                    <a:gd name="connsiteY6" fmla="*/ 0 h 841375"/>
                    <a:gd name="connsiteX0" fmla="*/ 234950 w 840156"/>
                    <a:gd name="connsiteY0" fmla="*/ 3704 h 845079"/>
                    <a:gd name="connsiteX1" fmla="*/ 0 w 840156"/>
                    <a:gd name="connsiteY1" fmla="*/ 432329 h 845079"/>
                    <a:gd name="connsiteX2" fmla="*/ 247650 w 840156"/>
                    <a:gd name="connsiteY2" fmla="*/ 622829 h 845079"/>
                    <a:gd name="connsiteX3" fmla="*/ 419100 w 840156"/>
                    <a:gd name="connsiteY3" fmla="*/ 845079 h 845079"/>
                    <a:gd name="connsiteX4" fmla="*/ 838200 w 840156"/>
                    <a:gd name="connsiteY4" fmla="*/ 597429 h 845079"/>
                    <a:gd name="connsiteX5" fmla="*/ 561975 w 840156"/>
                    <a:gd name="connsiteY5" fmla="*/ 245004 h 845079"/>
                    <a:gd name="connsiteX6" fmla="*/ 234950 w 840156"/>
                    <a:gd name="connsiteY6" fmla="*/ 3704 h 845079"/>
                    <a:gd name="connsiteX0" fmla="*/ 234950 w 838200"/>
                    <a:gd name="connsiteY0" fmla="*/ 3704 h 845079"/>
                    <a:gd name="connsiteX1" fmla="*/ 0 w 838200"/>
                    <a:gd name="connsiteY1" fmla="*/ 432329 h 845079"/>
                    <a:gd name="connsiteX2" fmla="*/ 247650 w 838200"/>
                    <a:gd name="connsiteY2" fmla="*/ 622829 h 845079"/>
                    <a:gd name="connsiteX3" fmla="*/ 419100 w 838200"/>
                    <a:gd name="connsiteY3" fmla="*/ 845079 h 845079"/>
                    <a:gd name="connsiteX4" fmla="*/ 838200 w 838200"/>
                    <a:gd name="connsiteY4" fmla="*/ 597429 h 845079"/>
                    <a:gd name="connsiteX5" fmla="*/ 561975 w 838200"/>
                    <a:gd name="connsiteY5" fmla="*/ 245004 h 845079"/>
                    <a:gd name="connsiteX6" fmla="*/ 234950 w 838200"/>
                    <a:gd name="connsiteY6" fmla="*/ 3704 h 845079"/>
                    <a:gd name="connsiteX0" fmla="*/ 234950 w 838200"/>
                    <a:gd name="connsiteY0" fmla="*/ 0 h 841375"/>
                    <a:gd name="connsiteX1" fmla="*/ 0 w 838200"/>
                    <a:gd name="connsiteY1" fmla="*/ 428625 h 841375"/>
                    <a:gd name="connsiteX2" fmla="*/ 247650 w 838200"/>
                    <a:gd name="connsiteY2" fmla="*/ 619125 h 841375"/>
                    <a:gd name="connsiteX3" fmla="*/ 419100 w 838200"/>
                    <a:gd name="connsiteY3" fmla="*/ 841375 h 841375"/>
                    <a:gd name="connsiteX4" fmla="*/ 838200 w 838200"/>
                    <a:gd name="connsiteY4" fmla="*/ 593725 h 841375"/>
                    <a:gd name="connsiteX5" fmla="*/ 561975 w 838200"/>
                    <a:gd name="connsiteY5" fmla="*/ 241300 h 841375"/>
                    <a:gd name="connsiteX6" fmla="*/ 234950 w 838200"/>
                    <a:gd name="connsiteY6" fmla="*/ 0 h 841375"/>
                    <a:gd name="connsiteX0" fmla="*/ 234950 w 838200"/>
                    <a:gd name="connsiteY0" fmla="*/ 0 h 841458"/>
                    <a:gd name="connsiteX1" fmla="*/ 0 w 838200"/>
                    <a:gd name="connsiteY1" fmla="*/ 428625 h 841458"/>
                    <a:gd name="connsiteX2" fmla="*/ 247650 w 838200"/>
                    <a:gd name="connsiteY2" fmla="*/ 619125 h 841458"/>
                    <a:gd name="connsiteX3" fmla="*/ 419100 w 838200"/>
                    <a:gd name="connsiteY3" fmla="*/ 841375 h 841458"/>
                    <a:gd name="connsiteX4" fmla="*/ 838200 w 838200"/>
                    <a:gd name="connsiteY4" fmla="*/ 593725 h 841458"/>
                    <a:gd name="connsiteX5" fmla="*/ 561975 w 838200"/>
                    <a:gd name="connsiteY5" fmla="*/ 241300 h 841458"/>
                    <a:gd name="connsiteX6" fmla="*/ 234950 w 838200"/>
                    <a:gd name="connsiteY6" fmla="*/ 0 h 841458"/>
                    <a:gd name="connsiteX0" fmla="*/ 234950 w 838200"/>
                    <a:gd name="connsiteY0" fmla="*/ 0 h 841375"/>
                    <a:gd name="connsiteX1" fmla="*/ 0 w 838200"/>
                    <a:gd name="connsiteY1" fmla="*/ 428625 h 841375"/>
                    <a:gd name="connsiteX2" fmla="*/ 247650 w 838200"/>
                    <a:gd name="connsiteY2" fmla="*/ 619125 h 841375"/>
                    <a:gd name="connsiteX3" fmla="*/ 419100 w 838200"/>
                    <a:gd name="connsiteY3" fmla="*/ 841375 h 841375"/>
                    <a:gd name="connsiteX4" fmla="*/ 838200 w 838200"/>
                    <a:gd name="connsiteY4" fmla="*/ 593725 h 841375"/>
                    <a:gd name="connsiteX5" fmla="*/ 561975 w 838200"/>
                    <a:gd name="connsiteY5" fmla="*/ 241300 h 841375"/>
                    <a:gd name="connsiteX6" fmla="*/ 234950 w 838200"/>
                    <a:gd name="connsiteY6" fmla="*/ 0 h 841375"/>
                    <a:gd name="connsiteX0" fmla="*/ 234950 w 838200"/>
                    <a:gd name="connsiteY0" fmla="*/ 0 h 841375"/>
                    <a:gd name="connsiteX1" fmla="*/ 0 w 838200"/>
                    <a:gd name="connsiteY1" fmla="*/ 428625 h 841375"/>
                    <a:gd name="connsiteX2" fmla="*/ 247650 w 838200"/>
                    <a:gd name="connsiteY2" fmla="*/ 619125 h 841375"/>
                    <a:gd name="connsiteX3" fmla="*/ 419100 w 838200"/>
                    <a:gd name="connsiteY3" fmla="*/ 841375 h 841375"/>
                    <a:gd name="connsiteX4" fmla="*/ 838200 w 838200"/>
                    <a:gd name="connsiteY4" fmla="*/ 593725 h 841375"/>
                    <a:gd name="connsiteX5" fmla="*/ 561975 w 838200"/>
                    <a:gd name="connsiteY5" fmla="*/ 241300 h 841375"/>
                    <a:gd name="connsiteX6" fmla="*/ 234950 w 838200"/>
                    <a:gd name="connsiteY6" fmla="*/ 0 h 84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841375">
                      <a:moveTo>
                        <a:pt x="234950" y="0"/>
                      </a:moveTo>
                      <a:lnTo>
                        <a:pt x="0" y="428625"/>
                      </a:lnTo>
                      <a:cubicBezTo>
                        <a:pt x="113242" y="503237"/>
                        <a:pt x="177800" y="550333"/>
                        <a:pt x="247650" y="619125"/>
                      </a:cubicBezTo>
                      <a:cubicBezTo>
                        <a:pt x="317500" y="687917"/>
                        <a:pt x="352425" y="731308"/>
                        <a:pt x="419100" y="841375"/>
                      </a:cubicBezTo>
                      <a:lnTo>
                        <a:pt x="838200" y="593725"/>
                      </a:lnTo>
                      <a:cubicBezTo>
                        <a:pt x="744537" y="433388"/>
                        <a:pt x="662517" y="340254"/>
                        <a:pt x="561975" y="241300"/>
                      </a:cubicBezTo>
                      <a:cubicBezTo>
                        <a:pt x="461433" y="142346"/>
                        <a:pt x="379412" y="86254"/>
                        <a:pt x="23495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a:off x="4581525" y="1797051"/>
                  <a:ext cx="787400" cy="641350"/>
                </a:xfrm>
                <a:custGeom>
                  <a:avLst/>
                  <a:gdLst>
                    <a:gd name="connsiteX0" fmla="*/ 0 w 787400"/>
                    <a:gd name="connsiteY0" fmla="*/ 0 h 641350"/>
                    <a:gd name="connsiteX1" fmla="*/ 3175 w 787400"/>
                    <a:gd name="connsiteY1" fmla="*/ 501650 h 641350"/>
                    <a:gd name="connsiteX2" fmla="*/ 260350 w 787400"/>
                    <a:gd name="connsiteY2" fmla="*/ 530225 h 641350"/>
                    <a:gd name="connsiteX3" fmla="*/ 542925 w 787400"/>
                    <a:gd name="connsiteY3" fmla="*/ 641350 h 641350"/>
                    <a:gd name="connsiteX4" fmla="*/ 787400 w 787400"/>
                    <a:gd name="connsiteY4" fmla="*/ 215900 h 641350"/>
                    <a:gd name="connsiteX5" fmla="*/ 406400 w 787400"/>
                    <a:gd name="connsiteY5" fmla="*/ 60325 h 641350"/>
                    <a:gd name="connsiteX6" fmla="*/ 0 w 787400"/>
                    <a:gd name="connsiteY6" fmla="*/ 0 h 641350"/>
                    <a:gd name="connsiteX0" fmla="*/ 0 w 787400"/>
                    <a:gd name="connsiteY0" fmla="*/ 26703 h 668053"/>
                    <a:gd name="connsiteX1" fmla="*/ 3175 w 787400"/>
                    <a:gd name="connsiteY1" fmla="*/ 528353 h 668053"/>
                    <a:gd name="connsiteX2" fmla="*/ 260350 w 787400"/>
                    <a:gd name="connsiteY2" fmla="*/ 556928 h 668053"/>
                    <a:gd name="connsiteX3" fmla="*/ 542925 w 787400"/>
                    <a:gd name="connsiteY3" fmla="*/ 668053 h 668053"/>
                    <a:gd name="connsiteX4" fmla="*/ 787400 w 787400"/>
                    <a:gd name="connsiteY4" fmla="*/ 242603 h 668053"/>
                    <a:gd name="connsiteX5" fmla="*/ 406400 w 787400"/>
                    <a:gd name="connsiteY5" fmla="*/ 87028 h 668053"/>
                    <a:gd name="connsiteX6" fmla="*/ 0 w 787400"/>
                    <a:gd name="connsiteY6" fmla="*/ 26703 h 668053"/>
                    <a:gd name="connsiteX0" fmla="*/ 0 w 787400"/>
                    <a:gd name="connsiteY0" fmla="*/ 26703 h 668053"/>
                    <a:gd name="connsiteX1" fmla="*/ 3175 w 787400"/>
                    <a:gd name="connsiteY1" fmla="*/ 528353 h 668053"/>
                    <a:gd name="connsiteX2" fmla="*/ 260350 w 787400"/>
                    <a:gd name="connsiteY2" fmla="*/ 556928 h 668053"/>
                    <a:gd name="connsiteX3" fmla="*/ 542925 w 787400"/>
                    <a:gd name="connsiteY3" fmla="*/ 668053 h 668053"/>
                    <a:gd name="connsiteX4" fmla="*/ 787400 w 787400"/>
                    <a:gd name="connsiteY4" fmla="*/ 242603 h 668053"/>
                    <a:gd name="connsiteX5" fmla="*/ 406400 w 787400"/>
                    <a:gd name="connsiteY5" fmla="*/ 87028 h 668053"/>
                    <a:gd name="connsiteX6" fmla="*/ 0 w 787400"/>
                    <a:gd name="connsiteY6" fmla="*/ 26703 h 668053"/>
                    <a:gd name="connsiteX0" fmla="*/ 0 w 787400"/>
                    <a:gd name="connsiteY0" fmla="*/ 0 h 641350"/>
                    <a:gd name="connsiteX1" fmla="*/ 3175 w 787400"/>
                    <a:gd name="connsiteY1" fmla="*/ 501650 h 641350"/>
                    <a:gd name="connsiteX2" fmla="*/ 260350 w 787400"/>
                    <a:gd name="connsiteY2" fmla="*/ 530225 h 641350"/>
                    <a:gd name="connsiteX3" fmla="*/ 542925 w 787400"/>
                    <a:gd name="connsiteY3" fmla="*/ 641350 h 641350"/>
                    <a:gd name="connsiteX4" fmla="*/ 787400 w 787400"/>
                    <a:gd name="connsiteY4" fmla="*/ 215900 h 641350"/>
                    <a:gd name="connsiteX5" fmla="*/ 406400 w 787400"/>
                    <a:gd name="connsiteY5" fmla="*/ 60325 h 641350"/>
                    <a:gd name="connsiteX6" fmla="*/ 0 w 787400"/>
                    <a:gd name="connsiteY6" fmla="*/ 0 h 641350"/>
                    <a:gd name="connsiteX0" fmla="*/ 0 w 787400"/>
                    <a:gd name="connsiteY0" fmla="*/ 0 h 652230"/>
                    <a:gd name="connsiteX1" fmla="*/ 3175 w 787400"/>
                    <a:gd name="connsiteY1" fmla="*/ 501650 h 652230"/>
                    <a:gd name="connsiteX2" fmla="*/ 260350 w 787400"/>
                    <a:gd name="connsiteY2" fmla="*/ 530225 h 652230"/>
                    <a:gd name="connsiteX3" fmla="*/ 542925 w 787400"/>
                    <a:gd name="connsiteY3" fmla="*/ 641350 h 652230"/>
                    <a:gd name="connsiteX4" fmla="*/ 787400 w 787400"/>
                    <a:gd name="connsiteY4" fmla="*/ 215900 h 652230"/>
                    <a:gd name="connsiteX5" fmla="*/ 406400 w 787400"/>
                    <a:gd name="connsiteY5" fmla="*/ 60325 h 652230"/>
                    <a:gd name="connsiteX6" fmla="*/ 0 w 787400"/>
                    <a:gd name="connsiteY6" fmla="*/ 0 h 652230"/>
                    <a:gd name="connsiteX0" fmla="*/ 0 w 787400"/>
                    <a:gd name="connsiteY0" fmla="*/ 0 h 653359"/>
                    <a:gd name="connsiteX1" fmla="*/ 3175 w 787400"/>
                    <a:gd name="connsiteY1" fmla="*/ 501650 h 653359"/>
                    <a:gd name="connsiteX2" fmla="*/ 260350 w 787400"/>
                    <a:gd name="connsiteY2" fmla="*/ 530225 h 653359"/>
                    <a:gd name="connsiteX3" fmla="*/ 542925 w 787400"/>
                    <a:gd name="connsiteY3" fmla="*/ 641350 h 653359"/>
                    <a:gd name="connsiteX4" fmla="*/ 787400 w 787400"/>
                    <a:gd name="connsiteY4" fmla="*/ 215900 h 653359"/>
                    <a:gd name="connsiteX5" fmla="*/ 406400 w 787400"/>
                    <a:gd name="connsiteY5" fmla="*/ 60325 h 653359"/>
                    <a:gd name="connsiteX6" fmla="*/ 0 w 787400"/>
                    <a:gd name="connsiteY6" fmla="*/ 0 h 653359"/>
                    <a:gd name="connsiteX0" fmla="*/ 0 w 787400"/>
                    <a:gd name="connsiteY0" fmla="*/ 0 h 654054"/>
                    <a:gd name="connsiteX1" fmla="*/ 3175 w 787400"/>
                    <a:gd name="connsiteY1" fmla="*/ 501650 h 654054"/>
                    <a:gd name="connsiteX2" fmla="*/ 301625 w 787400"/>
                    <a:gd name="connsiteY2" fmla="*/ 539750 h 654054"/>
                    <a:gd name="connsiteX3" fmla="*/ 542925 w 787400"/>
                    <a:gd name="connsiteY3" fmla="*/ 641350 h 654054"/>
                    <a:gd name="connsiteX4" fmla="*/ 787400 w 787400"/>
                    <a:gd name="connsiteY4" fmla="*/ 215900 h 654054"/>
                    <a:gd name="connsiteX5" fmla="*/ 406400 w 787400"/>
                    <a:gd name="connsiteY5" fmla="*/ 60325 h 654054"/>
                    <a:gd name="connsiteX6" fmla="*/ 0 w 787400"/>
                    <a:gd name="connsiteY6" fmla="*/ 0 h 654054"/>
                    <a:gd name="connsiteX0" fmla="*/ 0 w 787400"/>
                    <a:gd name="connsiteY0" fmla="*/ 0 h 641350"/>
                    <a:gd name="connsiteX1" fmla="*/ 3175 w 787400"/>
                    <a:gd name="connsiteY1" fmla="*/ 501650 h 641350"/>
                    <a:gd name="connsiteX2" fmla="*/ 301625 w 787400"/>
                    <a:gd name="connsiteY2" fmla="*/ 539750 h 641350"/>
                    <a:gd name="connsiteX3" fmla="*/ 542925 w 787400"/>
                    <a:gd name="connsiteY3" fmla="*/ 641350 h 641350"/>
                    <a:gd name="connsiteX4" fmla="*/ 787400 w 787400"/>
                    <a:gd name="connsiteY4" fmla="*/ 215900 h 641350"/>
                    <a:gd name="connsiteX5" fmla="*/ 406400 w 787400"/>
                    <a:gd name="connsiteY5" fmla="*/ 60325 h 641350"/>
                    <a:gd name="connsiteX6" fmla="*/ 0 w 787400"/>
                    <a:gd name="connsiteY6" fmla="*/ 0 h 64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400" h="641350">
                      <a:moveTo>
                        <a:pt x="0" y="0"/>
                      </a:moveTo>
                      <a:cubicBezTo>
                        <a:pt x="1058" y="167217"/>
                        <a:pt x="2117" y="334433"/>
                        <a:pt x="3175" y="501650"/>
                      </a:cubicBezTo>
                      <a:cubicBezTo>
                        <a:pt x="88900" y="511175"/>
                        <a:pt x="219167" y="514449"/>
                        <a:pt x="301625" y="539750"/>
                      </a:cubicBezTo>
                      <a:cubicBezTo>
                        <a:pt x="397154" y="569062"/>
                        <a:pt x="464608" y="595312"/>
                        <a:pt x="542925" y="641350"/>
                      </a:cubicBezTo>
                      <a:lnTo>
                        <a:pt x="787400" y="215900"/>
                      </a:lnTo>
                      <a:cubicBezTo>
                        <a:pt x="672571" y="147638"/>
                        <a:pt x="537633" y="96308"/>
                        <a:pt x="406400" y="60325"/>
                      </a:cubicBezTo>
                      <a:cubicBezTo>
                        <a:pt x="275167" y="24342"/>
                        <a:pt x="184679" y="2646"/>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a:off x="3175000" y="3987800"/>
                  <a:ext cx="847725" cy="841375"/>
                </a:xfrm>
                <a:custGeom>
                  <a:avLst/>
                  <a:gdLst>
                    <a:gd name="connsiteX0" fmla="*/ 431800 w 847725"/>
                    <a:gd name="connsiteY0" fmla="*/ 0 h 841375"/>
                    <a:gd name="connsiteX1" fmla="*/ 0 w 847725"/>
                    <a:gd name="connsiteY1" fmla="*/ 254000 h 841375"/>
                    <a:gd name="connsiteX2" fmla="*/ 276225 w 847725"/>
                    <a:gd name="connsiteY2" fmla="*/ 603250 h 841375"/>
                    <a:gd name="connsiteX3" fmla="*/ 600075 w 847725"/>
                    <a:gd name="connsiteY3" fmla="*/ 841375 h 841375"/>
                    <a:gd name="connsiteX4" fmla="*/ 847725 w 847725"/>
                    <a:gd name="connsiteY4" fmla="*/ 415925 h 841375"/>
                    <a:gd name="connsiteX5" fmla="*/ 600075 w 847725"/>
                    <a:gd name="connsiteY5" fmla="*/ 241300 h 841375"/>
                    <a:gd name="connsiteX6" fmla="*/ 431800 w 847725"/>
                    <a:gd name="connsiteY6" fmla="*/ 0 h 841375"/>
                    <a:gd name="connsiteX0" fmla="*/ 434075 w 850000"/>
                    <a:gd name="connsiteY0" fmla="*/ 0 h 845119"/>
                    <a:gd name="connsiteX1" fmla="*/ 2275 w 850000"/>
                    <a:gd name="connsiteY1" fmla="*/ 254000 h 845119"/>
                    <a:gd name="connsiteX2" fmla="*/ 278500 w 850000"/>
                    <a:gd name="connsiteY2" fmla="*/ 603250 h 845119"/>
                    <a:gd name="connsiteX3" fmla="*/ 602350 w 850000"/>
                    <a:gd name="connsiteY3" fmla="*/ 841375 h 845119"/>
                    <a:gd name="connsiteX4" fmla="*/ 850000 w 850000"/>
                    <a:gd name="connsiteY4" fmla="*/ 415925 h 845119"/>
                    <a:gd name="connsiteX5" fmla="*/ 602350 w 850000"/>
                    <a:gd name="connsiteY5" fmla="*/ 241300 h 845119"/>
                    <a:gd name="connsiteX6" fmla="*/ 434075 w 850000"/>
                    <a:gd name="connsiteY6" fmla="*/ 0 h 845119"/>
                    <a:gd name="connsiteX0" fmla="*/ 434075 w 850000"/>
                    <a:gd name="connsiteY0" fmla="*/ 0 h 841375"/>
                    <a:gd name="connsiteX1" fmla="*/ 2275 w 850000"/>
                    <a:gd name="connsiteY1" fmla="*/ 254000 h 841375"/>
                    <a:gd name="connsiteX2" fmla="*/ 278500 w 850000"/>
                    <a:gd name="connsiteY2" fmla="*/ 603250 h 841375"/>
                    <a:gd name="connsiteX3" fmla="*/ 602350 w 850000"/>
                    <a:gd name="connsiteY3" fmla="*/ 841375 h 841375"/>
                    <a:gd name="connsiteX4" fmla="*/ 850000 w 850000"/>
                    <a:gd name="connsiteY4" fmla="*/ 415925 h 841375"/>
                    <a:gd name="connsiteX5" fmla="*/ 602350 w 850000"/>
                    <a:gd name="connsiteY5" fmla="*/ 241300 h 841375"/>
                    <a:gd name="connsiteX6" fmla="*/ 434075 w 850000"/>
                    <a:gd name="connsiteY6" fmla="*/ 0 h 841375"/>
                    <a:gd name="connsiteX0" fmla="*/ 431800 w 847725"/>
                    <a:gd name="connsiteY0" fmla="*/ 0 h 841375"/>
                    <a:gd name="connsiteX1" fmla="*/ 0 w 847725"/>
                    <a:gd name="connsiteY1" fmla="*/ 254000 h 841375"/>
                    <a:gd name="connsiteX2" fmla="*/ 276225 w 847725"/>
                    <a:gd name="connsiteY2" fmla="*/ 603250 h 841375"/>
                    <a:gd name="connsiteX3" fmla="*/ 600075 w 847725"/>
                    <a:gd name="connsiteY3" fmla="*/ 841375 h 841375"/>
                    <a:gd name="connsiteX4" fmla="*/ 847725 w 847725"/>
                    <a:gd name="connsiteY4" fmla="*/ 415925 h 841375"/>
                    <a:gd name="connsiteX5" fmla="*/ 600075 w 847725"/>
                    <a:gd name="connsiteY5" fmla="*/ 241300 h 841375"/>
                    <a:gd name="connsiteX6" fmla="*/ 431800 w 847725"/>
                    <a:gd name="connsiteY6" fmla="*/ 0 h 841375"/>
                    <a:gd name="connsiteX0" fmla="*/ 431800 w 847725"/>
                    <a:gd name="connsiteY0" fmla="*/ 19 h 841394"/>
                    <a:gd name="connsiteX1" fmla="*/ 0 w 847725"/>
                    <a:gd name="connsiteY1" fmla="*/ 254019 h 841394"/>
                    <a:gd name="connsiteX2" fmla="*/ 276225 w 847725"/>
                    <a:gd name="connsiteY2" fmla="*/ 603269 h 841394"/>
                    <a:gd name="connsiteX3" fmla="*/ 600075 w 847725"/>
                    <a:gd name="connsiteY3" fmla="*/ 841394 h 841394"/>
                    <a:gd name="connsiteX4" fmla="*/ 847725 w 847725"/>
                    <a:gd name="connsiteY4" fmla="*/ 415944 h 841394"/>
                    <a:gd name="connsiteX5" fmla="*/ 600075 w 847725"/>
                    <a:gd name="connsiteY5" fmla="*/ 241319 h 841394"/>
                    <a:gd name="connsiteX6" fmla="*/ 431800 w 847725"/>
                    <a:gd name="connsiteY6" fmla="*/ 19 h 841394"/>
                    <a:gd name="connsiteX0" fmla="*/ 431800 w 847725"/>
                    <a:gd name="connsiteY0" fmla="*/ 0 h 841375"/>
                    <a:gd name="connsiteX1" fmla="*/ 0 w 847725"/>
                    <a:gd name="connsiteY1" fmla="*/ 254000 h 841375"/>
                    <a:gd name="connsiteX2" fmla="*/ 276225 w 847725"/>
                    <a:gd name="connsiteY2" fmla="*/ 603250 h 841375"/>
                    <a:gd name="connsiteX3" fmla="*/ 600075 w 847725"/>
                    <a:gd name="connsiteY3" fmla="*/ 841375 h 841375"/>
                    <a:gd name="connsiteX4" fmla="*/ 847725 w 847725"/>
                    <a:gd name="connsiteY4" fmla="*/ 415925 h 841375"/>
                    <a:gd name="connsiteX5" fmla="*/ 600075 w 847725"/>
                    <a:gd name="connsiteY5" fmla="*/ 241300 h 841375"/>
                    <a:gd name="connsiteX6" fmla="*/ 431800 w 847725"/>
                    <a:gd name="connsiteY6" fmla="*/ 0 h 841375"/>
                    <a:gd name="connsiteX0" fmla="*/ 431800 w 847725"/>
                    <a:gd name="connsiteY0" fmla="*/ 0 h 841375"/>
                    <a:gd name="connsiteX1" fmla="*/ 0 w 847725"/>
                    <a:gd name="connsiteY1" fmla="*/ 254000 h 841375"/>
                    <a:gd name="connsiteX2" fmla="*/ 276225 w 847725"/>
                    <a:gd name="connsiteY2" fmla="*/ 603250 h 841375"/>
                    <a:gd name="connsiteX3" fmla="*/ 600075 w 847725"/>
                    <a:gd name="connsiteY3" fmla="*/ 841375 h 841375"/>
                    <a:gd name="connsiteX4" fmla="*/ 847725 w 847725"/>
                    <a:gd name="connsiteY4" fmla="*/ 415925 h 841375"/>
                    <a:gd name="connsiteX5" fmla="*/ 600075 w 847725"/>
                    <a:gd name="connsiteY5" fmla="*/ 241300 h 841375"/>
                    <a:gd name="connsiteX6" fmla="*/ 431800 w 847725"/>
                    <a:gd name="connsiteY6" fmla="*/ 0 h 84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725" h="841375">
                      <a:moveTo>
                        <a:pt x="431800" y="0"/>
                      </a:moveTo>
                      <a:lnTo>
                        <a:pt x="0" y="254000"/>
                      </a:lnTo>
                      <a:cubicBezTo>
                        <a:pt x="104246" y="411692"/>
                        <a:pt x="176213" y="505354"/>
                        <a:pt x="276225" y="603250"/>
                      </a:cubicBezTo>
                      <a:cubicBezTo>
                        <a:pt x="376238" y="701146"/>
                        <a:pt x="466725" y="758296"/>
                        <a:pt x="600075" y="841375"/>
                      </a:cubicBezTo>
                      <a:lnTo>
                        <a:pt x="847725" y="415925"/>
                      </a:lnTo>
                      <a:cubicBezTo>
                        <a:pt x="733425" y="350838"/>
                        <a:pt x="669396" y="310621"/>
                        <a:pt x="600075" y="241300"/>
                      </a:cubicBezTo>
                      <a:cubicBezTo>
                        <a:pt x="530754" y="171979"/>
                        <a:pt x="484187" y="93133"/>
                        <a:pt x="431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a:off x="3775075" y="4410075"/>
                  <a:ext cx="809625" cy="628669"/>
                </a:xfrm>
                <a:custGeom>
                  <a:avLst/>
                  <a:gdLst>
                    <a:gd name="connsiteX0" fmla="*/ 809625 w 809625"/>
                    <a:gd name="connsiteY0" fmla="*/ 142875 h 628650"/>
                    <a:gd name="connsiteX1" fmla="*/ 492125 w 809625"/>
                    <a:gd name="connsiteY1" fmla="*/ 107950 h 628650"/>
                    <a:gd name="connsiteX2" fmla="*/ 244475 w 809625"/>
                    <a:gd name="connsiteY2" fmla="*/ 0 h 628650"/>
                    <a:gd name="connsiteX3" fmla="*/ 0 w 809625"/>
                    <a:gd name="connsiteY3" fmla="*/ 419100 h 628650"/>
                    <a:gd name="connsiteX4" fmla="*/ 403225 w 809625"/>
                    <a:gd name="connsiteY4" fmla="*/ 584200 h 628650"/>
                    <a:gd name="connsiteX5" fmla="*/ 806450 w 809625"/>
                    <a:gd name="connsiteY5" fmla="*/ 628650 h 628650"/>
                    <a:gd name="connsiteX6" fmla="*/ 809625 w 809625"/>
                    <a:gd name="connsiteY6" fmla="*/ 142875 h 628650"/>
                    <a:gd name="connsiteX0" fmla="*/ 809625 w 809625"/>
                    <a:gd name="connsiteY0" fmla="*/ 154570 h 640345"/>
                    <a:gd name="connsiteX1" fmla="*/ 492125 w 809625"/>
                    <a:gd name="connsiteY1" fmla="*/ 119645 h 640345"/>
                    <a:gd name="connsiteX2" fmla="*/ 244475 w 809625"/>
                    <a:gd name="connsiteY2" fmla="*/ 11695 h 640345"/>
                    <a:gd name="connsiteX3" fmla="*/ 0 w 809625"/>
                    <a:gd name="connsiteY3" fmla="*/ 430795 h 640345"/>
                    <a:gd name="connsiteX4" fmla="*/ 403225 w 809625"/>
                    <a:gd name="connsiteY4" fmla="*/ 595895 h 640345"/>
                    <a:gd name="connsiteX5" fmla="*/ 806450 w 809625"/>
                    <a:gd name="connsiteY5" fmla="*/ 640345 h 640345"/>
                    <a:gd name="connsiteX6" fmla="*/ 809625 w 809625"/>
                    <a:gd name="connsiteY6" fmla="*/ 154570 h 640345"/>
                    <a:gd name="connsiteX0" fmla="*/ 809625 w 809625"/>
                    <a:gd name="connsiteY0" fmla="*/ 154570 h 640345"/>
                    <a:gd name="connsiteX1" fmla="*/ 492125 w 809625"/>
                    <a:gd name="connsiteY1" fmla="*/ 119645 h 640345"/>
                    <a:gd name="connsiteX2" fmla="*/ 244475 w 809625"/>
                    <a:gd name="connsiteY2" fmla="*/ 11695 h 640345"/>
                    <a:gd name="connsiteX3" fmla="*/ 0 w 809625"/>
                    <a:gd name="connsiteY3" fmla="*/ 430795 h 640345"/>
                    <a:gd name="connsiteX4" fmla="*/ 403225 w 809625"/>
                    <a:gd name="connsiteY4" fmla="*/ 595895 h 640345"/>
                    <a:gd name="connsiteX5" fmla="*/ 806450 w 809625"/>
                    <a:gd name="connsiteY5" fmla="*/ 640345 h 640345"/>
                    <a:gd name="connsiteX6" fmla="*/ 809625 w 809625"/>
                    <a:gd name="connsiteY6" fmla="*/ 154570 h 640345"/>
                    <a:gd name="connsiteX0" fmla="*/ 809625 w 809625"/>
                    <a:gd name="connsiteY0" fmla="*/ 142875 h 628650"/>
                    <a:gd name="connsiteX1" fmla="*/ 492125 w 809625"/>
                    <a:gd name="connsiteY1" fmla="*/ 107950 h 628650"/>
                    <a:gd name="connsiteX2" fmla="*/ 244475 w 809625"/>
                    <a:gd name="connsiteY2" fmla="*/ 0 h 628650"/>
                    <a:gd name="connsiteX3" fmla="*/ 0 w 809625"/>
                    <a:gd name="connsiteY3" fmla="*/ 419100 h 628650"/>
                    <a:gd name="connsiteX4" fmla="*/ 403225 w 809625"/>
                    <a:gd name="connsiteY4" fmla="*/ 584200 h 628650"/>
                    <a:gd name="connsiteX5" fmla="*/ 806450 w 809625"/>
                    <a:gd name="connsiteY5" fmla="*/ 628650 h 628650"/>
                    <a:gd name="connsiteX6" fmla="*/ 809625 w 809625"/>
                    <a:gd name="connsiteY6" fmla="*/ 142875 h 628650"/>
                    <a:gd name="connsiteX0" fmla="*/ 809625 w 809625"/>
                    <a:gd name="connsiteY0" fmla="*/ 142875 h 658118"/>
                    <a:gd name="connsiteX1" fmla="*/ 492125 w 809625"/>
                    <a:gd name="connsiteY1" fmla="*/ 107950 h 658118"/>
                    <a:gd name="connsiteX2" fmla="*/ 244475 w 809625"/>
                    <a:gd name="connsiteY2" fmla="*/ 0 h 658118"/>
                    <a:gd name="connsiteX3" fmla="*/ 0 w 809625"/>
                    <a:gd name="connsiteY3" fmla="*/ 419100 h 658118"/>
                    <a:gd name="connsiteX4" fmla="*/ 403225 w 809625"/>
                    <a:gd name="connsiteY4" fmla="*/ 584200 h 658118"/>
                    <a:gd name="connsiteX5" fmla="*/ 806450 w 809625"/>
                    <a:gd name="connsiteY5" fmla="*/ 628650 h 658118"/>
                    <a:gd name="connsiteX6" fmla="*/ 809625 w 809625"/>
                    <a:gd name="connsiteY6" fmla="*/ 142875 h 658118"/>
                    <a:gd name="connsiteX0" fmla="*/ 809625 w 809625"/>
                    <a:gd name="connsiteY0" fmla="*/ 142875 h 658118"/>
                    <a:gd name="connsiteX1" fmla="*/ 492125 w 809625"/>
                    <a:gd name="connsiteY1" fmla="*/ 107950 h 658118"/>
                    <a:gd name="connsiteX2" fmla="*/ 244475 w 809625"/>
                    <a:gd name="connsiteY2" fmla="*/ 0 h 658118"/>
                    <a:gd name="connsiteX3" fmla="*/ 0 w 809625"/>
                    <a:gd name="connsiteY3" fmla="*/ 419100 h 658118"/>
                    <a:gd name="connsiteX4" fmla="*/ 403225 w 809625"/>
                    <a:gd name="connsiteY4" fmla="*/ 584200 h 658118"/>
                    <a:gd name="connsiteX5" fmla="*/ 806450 w 809625"/>
                    <a:gd name="connsiteY5" fmla="*/ 628650 h 658118"/>
                    <a:gd name="connsiteX6" fmla="*/ 809625 w 809625"/>
                    <a:gd name="connsiteY6" fmla="*/ 142875 h 658118"/>
                    <a:gd name="connsiteX0" fmla="*/ 809625 w 809625"/>
                    <a:gd name="connsiteY0" fmla="*/ 142875 h 628650"/>
                    <a:gd name="connsiteX1" fmla="*/ 492125 w 809625"/>
                    <a:gd name="connsiteY1" fmla="*/ 107950 h 628650"/>
                    <a:gd name="connsiteX2" fmla="*/ 244475 w 809625"/>
                    <a:gd name="connsiteY2" fmla="*/ 0 h 628650"/>
                    <a:gd name="connsiteX3" fmla="*/ 0 w 809625"/>
                    <a:gd name="connsiteY3" fmla="*/ 419100 h 628650"/>
                    <a:gd name="connsiteX4" fmla="*/ 403225 w 809625"/>
                    <a:gd name="connsiteY4" fmla="*/ 584200 h 628650"/>
                    <a:gd name="connsiteX5" fmla="*/ 806450 w 809625"/>
                    <a:gd name="connsiteY5" fmla="*/ 628650 h 628650"/>
                    <a:gd name="connsiteX6" fmla="*/ 809625 w 809625"/>
                    <a:gd name="connsiteY6" fmla="*/ 142875 h 628650"/>
                    <a:gd name="connsiteX0" fmla="*/ 809625 w 809625"/>
                    <a:gd name="connsiteY0" fmla="*/ 142875 h 628669"/>
                    <a:gd name="connsiteX1" fmla="*/ 492125 w 809625"/>
                    <a:gd name="connsiteY1" fmla="*/ 107950 h 628669"/>
                    <a:gd name="connsiteX2" fmla="*/ 244475 w 809625"/>
                    <a:gd name="connsiteY2" fmla="*/ 0 h 628669"/>
                    <a:gd name="connsiteX3" fmla="*/ 0 w 809625"/>
                    <a:gd name="connsiteY3" fmla="*/ 419100 h 628669"/>
                    <a:gd name="connsiteX4" fmla="*/ 403225 w 809625"/>
                    <a:gd name="connsiteY4" fmla="*/ 584200 h 628669"/>
                    <a:gd name="connsiteX5" fmla="*/ 806450 w 809625"/>
                    <a:gd name="connsiteY5" fmla="*/ 628650 h 628669"/>
                    <a:gd name="connsiteX6" fmla="*/ 809625 w 809625"/>
                    <a:gd name="connsiteY6" fmla="*/ 142875 h 62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625" h="628669">
                      <a:moveTo>
                        <a:pt x="809625" y="142875"/>
                      </a:moveTo>
                      <a:cubicBezTo>
                        <a:pt x="696913" y="138642"/>
                        <a:pt x="586317" y="131763"/>
                        <a:pt x="492125" y="107950"/>
                      </a:cubicBezTo>
                      <a:cubicBezTo>
                        <a:pt x="397933" y="84138"/>
                        <a:pt x="339196" y="56092"/>
                        <a:pt x="244475" y="0"/>
                      </a:cubicBezTo>
                      <a:lnTo>
                        <a:pt x="0" y="419100"/>
                      </a:lnTo>
                      <a:cubicBezTo>
                        <a:pt x="143933" y="510117"/>
                        <a:pt x="268817" y="549275"/>
                        <a:pt x="403225" y="584200"/>
                      </a:cubicBezTo>
                      <a:cubicBezTo>
                        <a:pt x="537633" y="619125"/>
                        <a:pt x="665692" y="629179"/>
                        <a:pt x="806450" y="628650"/>
                      </a:cubicBezTo>
                      <a:cubicBezTo>
                        <a:pt x="807508" y="465667"/>
                        <a:pt x="808567" y="302683"/>
                        <a:pt x="809625" y="14287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3768725" y="1800225"/>
                  <a:ext cx="819150" cy="638175"/>
                </a:xfrm>
                <a:custGeom>
                  <a:avLst/>
                  <a:gdLst>
                    <a:gd name="connsiteX0" fmla="*/ 815975 w 819150"/>
                    <a:gd name="connsiteY0" fmla="*/ 0 h 638175"/>
                    <a:gd name="connsiteX1" fmla="*/ 400050 w 819150"/>
                    <a:gd name="connsiteY1" fmla="*/ 50800 h 638175"/>
                    <a:gd name="connsiteX2" fmla="*/ 0 w 819150"/>
                    <a:gd name="connsiteY2" fmla="*/ 215900 h 638175"/>
                    <a:gd name="connsiteX3" fmla="*/ 250825 w 819150"/>
                    <a:gd name="connsiteY3" fmla="*/ 638175 h 638175"/>
                    <a:gd name="connsiteX4" fmla="*/ 511175 w 819150"/>
                    <a:gd name="connsiteY4" fmla="*/ 530225 h 638175"/>
                    <a:gd name="connsiteX5" fmla="*/ 819150 w 819150"/>
                    <a:gd name="connsiteY5" fmla="*/ 498475 h 638175"/>
                    <a:gd name="connsiteX6" fmla="*/ 815975 w 819150"/>
                    <a:gd name="connsiteY6" fmla="*/ 0 h 638175"/>
                    <a:gd name="connsiteX0" fmla="*/ 815975 w 819150"/>
                    <a:gd name="connsiteY0" fmla="*/ 28866 h 667041"/>
                    <a:gd name="connsiteX1" fmla="*/ 400050 w 819150"/>
                    <a:gd name="connsiteY1" fmla="*/ 79666 h 667041"/>
                    <a:gd name="connsiteX2" fmla="*/ 0 w 819150"/>
                    <a:gd name="connsiteY2" fmla="*/ 244766 h 667041"/>
                    <a:gd name="connsiteX3" fmla="*/ 250825 w 819150"/>
                    <a:gd name="connsiteY3" fmla="*/ 667041 h 667041"/>
                    <a:gd name="connsiteX4" fmla="*/ 511175 w 819150"/>
                    <a:gd name="connsiteY4" fmla="*/ 559091 h 667041"/>
                    <a:gd name="connsiteX5" fmla="*/ 819150 w 819150"/>
                    <a:gd name="connsiteY5" fmla="*/ 527341 h 667041"/>
                    <a:gd name="connsiteX6" fmla="*/ 815975 w 819150"/>
                    <a:gd name="connsiteY6" fmla="*/ 28866 h 667041"/>
                    <a:gd name="connsiteX0" fmla="*/ 815975 w 819150"/>
                    <a:gd name="connsiteY0" fmla="*/ 28866 h 667041"/>
                    <a:gd name="connsiteX1" fmla="*/ 400050 w 819150"/>
                    <a:gd name="connsiteY1" fmla="*/ 79666 h 667041"/>
                    <a:gd name="connsiteX2" fmla="*/ 0 w 819150"/>
                    <a:gd name="connsiteY2" fmla="*/ 244766 h 667041"/>
                    <a:gd name="connsiteX3" fmla="*/ 250825 w 819150"/>
                    <a:gd name="connsiteY3" fmla="*/ 667041 h 667041"/>
                    <a:gd name="connsiteX4" fmla="*/ 511175 w 819150"/>
                    <a:gd name="connsiteY4" fmla="*/ 559091 h 667041"/>
                    <a:gd name="connsiteX5" fmla="*/ 819150 w 819150"/>
                    <a:gd name="connsiteY5" fmla="*/ 527341 h 667041"/>
                    <a:gd name="connsiteX6" fmla="*/ 815975 w 819150"/>
                    <a:gd name="connsiteY6" fmla="*/ 28866 h 667041"/>
                    <a:gd name="connsiteX0" fmla="*/ 815975 w 819150"/>
                    <a:gd name="connsiteY0" fmla="*/ 0 h 638175"/>
                    <a:gd name="connsiteX1" fmla="*/ 400050 w 819150"/>
                    <a:gd name="connsiteY1" fmla="*/ 50800 h 638175"/>
                    <a:gd name="connsiteX2" fmla="*/ 0 w 819150"/>
                    <a:gd name="connsiteY2" fmla="*/ 215900 h 638175"/>
                    <a:gd name="connsiteX3" fmla="*/ 250825 w 819150"/>
                    <a:gd name="connsiteY3" fmla="*/ 638175 h 638175"/>
                    <a:gd name="connsiteX4" fmla="*/ 511175 w 819150"/>
                    <a:gd name="connsiteY4" fmla="*/ 530225 h 638175"/>
                    <a:gd name="connsiteX5" fmla="*/ 819150 w 819150"/>
                    <a:gd name="connsiteY5" fmla="*/ 498475 h 638175"/>
                    <a:gd name="connsiteX6" fmla="*/ 815975 w 819150"/>
                    <a:gd name="connsiteY6" fmla="*/ 0 h 638175"/>
                    <a:gd name="connsiteX0" fmla="*/ 815975 w 819150"/>
                    <a:gd name="connsiteY0" fmla="*/ 0 h 650014"/>
                    <a:gd name="connsiteX1" fmla="*/ 400050 w 819150"/>
                    <a:gd name="connsiteY1" fmla="*/ 50800 h 650014"/>
                    <a:gd name="connsiteX2" fmla="*/ 0 w 819150"/>
                    <a:gd name="connsiteY2" fmla="*/ 215900 h 650014"/>
                    <a:gd name="connsiteX3" fmla="*/ 250825 w 819150"/>
                    <a:gd name="connsiteY3" fmla="*/ 638175 h 650014"/>
                    <a:gd name="connsiteX4" fmla="*/ 511175 w 819150"/>
                    <a:gd name="connsiteY4" fmla="*/ 530225 h 650014"/>
                    <a:gd name="connsiteX5" fmla="*/ 819150 w 819150"/>
                    <a:gd name="connsiteY5" fmla="*/ 498475 h 650014"/>
                    <a:gd name="connsiteX6" fmla="*/ 815975 w 819150"/>
                    <a:gd name="connsiteY6" fmla="*/ 0 h 650014"/>
                    <a:gd name="connsiteX0" fmla="*/ 815975 w 819150"/>
                    <a:gd name="connsiteY0" fmla="*/ 0 h 650014"/>
                    <a:gd name="connsiteX1" fmla="*/ 400050 w 819150"/>
                    <a:gd name="connsiteY1" fmla="*/ 50800 h 650014"/>
                    <a:gd name="connsiteX2" fmla="*/ 0 w 819150"/>
                    <a:gd name="connsiteY2" fmla="*/ 215900 h 650014"/>
                    <a:gd name="connsiteX3" fmla="*/ 250825 w 819150"/>
                    <a:gd name="connsiteY3" fmla="*/ 638175 h 650014"/>
                    <a:gd name="connsiteX4" fmla="*/ 511175 w 819150"/>
                    <a:gd name="connsiteY4" fmla="*/ 530225 h 650014"/>
                    <a:gd name="connsiteX5" fmla="*/ 819150 w 819150"/>
                    <a:gd name="connsiteY5" fmla="*/ 498475 h 650014"/>
                    <a:gd name="connsiteX6" fmla="*/ 815975 w 819150"/>
                    <a:gd name="connsiteY6" fmla="*/ 0 h 650014"/>
                    <a:gd name="connsiteX0" fmla="*/ 815975 w 819150"/>
                    <a:gd name="connsiteY0" fmla="*/ 0 h 638175"/>
                    <a:gd name="connsiteX1" fmla="*/ 400050 w 819150"/>
                    <a:gd name="connsiteY1" fmla="*/ 50800 h 638175"/>
                    <a:gd name="connsiteX2" fmla="*/ 0 w 819150"/>
                    <a:gd name="connsiteY2" fmla="*/ 215900 h 638175"/>
                    <a:gd name="connsiteX3" fmla="*/ 250825 w 819150"/>
                    <a:gd name="connsiteY3" fmla="*/ 638175 h 638175"/>
                    <a:gd name="connsiteX4" fmla="*/ 511175 w 819150"/>
                    <a:gd name="connsiteY4" fmla="*/ 530225 h 638175"/>
                    <a:gd name="connsiteX5" fmla="*/ 819150 w 819150"/>
                    <a:gd name="connsiteY5" fmla="*/ 498475 h 638175"/>
                    <a:gd name="connsiteX6" fmla="*/ 815975 w 819150"/>
                    <a:gd name="connsiteY6"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150" h="638175">
                      <a:moveTo>
                        <a:pt x="815975" y="0"/>
                      </a:moveTo>
                      <a:cubicBezTo>
                        <a:pt x="622300" y="7937"/>
                        <a:pt x="536046" y="14817"/>
                        <a:pt x="400050" y="50800"/>
                      </a:cubicBezTo>
                      <a:cubicBezTo>
                        <a:pt x="264054" y="86783"/>
                        <a:pt x="164571" y="127529"/>
                        <a:pt x="0" y="215900"/>
                      </a:cubicBezTo>
                      <a:lnTo>
                        <a:pt x="250825" y="638175"/>
                      </a:lnTo>
                      <a:cubicBezTo>
                        <a:pt x="370946" y="582612"/>
                        <a:pt x="416454" y="553508"/>
                        <a:pt x="511175" y="530225"/>
                      </a:cubicBezTo>
                      <a:cubicBezTo>
                        <a:pt x="605896" y="506942"/>
                        <a:pt x="698500" y="491596"/>
                        <a:pt x="819150" y="498475"/>
                      </a:cubicBezTo>
                      <a:cubicBezTo>
                        <a:pt x="818092" y="332317"/>
                        <a:pt x="817033" y="166158"/>
                        <a:pt x="8159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2957487" y="2619375"/>
                  <a:ext cx="647726" cy="800100"/>
                </a:xfrm>
                <a:custGeom>
                  <a:avLst/>
                  <a:gdLst>
                    <a:gd name="connsiteX0" fmla="*/ 214312 w 647700"/>
                    <a:gd name="connsiteY0" fmla="*/ 0 h 800100"/>
                    <a:gd name="connsiteX1" fmla="*/ 38100 w 647700"/>
                    <a:gd name="connsiteY1" fmla="*/ 419100 h 800100"/>
                    <a:gd name="connsiteX2" fmla="*/ 0 w 647700"/>
                    <a:gd name="connsiteY2" fmla="*/ 800100 h 800100"/>
                    <a:gd name="connsiteX3" fmla="*/ 500062 w 647700"/>
                    <a:gd name="connsiteY3" fmla="*/ 790575 h 800100"/>
                    <a:gd name="connsiteX4" fmla="*/ 538162 w 647700"/>
                    <a:gd name="connsiteY4" fmla="*/ 476250 h 800100"/>
                    <a:gd name="connsiteX5" fmla="*/ 647700 w 647700"/>
                    <a:gd name="connsiteY5" fmla="*/ 247650 h 800100"/>
                    <a:gd name="connsiteX6" fmla="*/ 214312 w 647700"/>
                    <a:gd name="connsiteY6" fmla="*/ 0 h 800100"/>
                    <a:gd name="connsiteX0" fmla="*/ 246798 w 680186"/>
                    <a:gd name="connsiteY0" fmla="*/ 0 h 800100"/>
                    <a:gd name="connsiteX1" fmla="*/ 70586 w 680186"/>
                    <a:gd name="connsiteY1" fmla="*/ 419100 h 800100"/>
                    <a:gd name="connsiteX2" fmla="*/ 32486 w 680186"/>
                    <a:gd name="connsiteY2" fmla="*/ 800100 h 800100"/>
                    <a:gd name="connsiteX3" fmla="*/ 532548 w 680186"/>
                    <a:gd name="connsiteY3" fmla="*/ 790575 h 800100"/>
                    <a:gd name="connsiteX4" fmla="*/ 570648 w 680186"/>
                    <a:gd name="connsiteY4" fmla="*/ 476250 h 800100"/>
                    <a:gd name="connsiteX5" fmla="*/ 680186 w 680186"/>
                    <a:gd name="connsiteY5" fmla="*/ 247650 h 800100"/>
                    <a:gd name="connsiteX6" fmla="*/ 246798 w 680186"/>
                    <a:gd name="connsiteY6" fmla="*/ 0 h 800100"/>
                    <a:gd name="connsiteX0" fmla="*/ 243870 w 677258"/>
                    <a:gd name="connsiteY0" fmla="*/ 0 h 800100"/>
                    <a:gd name="connsiteX1" fmla="*/ 81945 w 677258"/>
                    <a:gd name="connsiteY1" fmla="*/ 366712 h 800100"/>
                    <a:gd name="connsiteX2" fmla="*/ 29558 w 677258"/>
                    <a:gd name="connsiteY2" fmla="*/ 800100 h 800100"/>
                    <a:gd name="connsiteX3" fmla="*/ 529620 w 677258"/>
                    <a:gd name="connsiteY3" fmla="*/ 790575 h 800100"/>
                    <a:gd name="connsiteX4" fmla="*/ 567720 w 677258"/>
                    <a:gd name="connsiteY4" fmla="*/ 476250 h 800100"/>
                    <a:gd name="connsiteX5" fmla="*/ 677258 w 677258"/>
                    <a:gd name="connsiteY5" fmla="*/ 247650 h 800100"/>
                    <a:gd name="connsiteX6" fmla="*/ 243870 w 677258"/>
                    <a:gd name="connsiteY6" fmla="*/ 0 h 800100"/>
                    <a:gd name="connsiteX0" fmla="*/ 243870 w 677258"/>
                    <a:gd name="connsiteY0" fmla="*/ 0 h 800100"/>
                    <a:gd name="connsiteX1" fmla="*/ 81945 w 677258"/>
                    <a:gd name="connsiteY1" fmla="*/ 366712 h 800100"/>
                    <a:gd name="connsiteX2" fmla="*/ 29558 w 677258"/>
                    <a:gd name="connsiteY2" fmla="*/ 800100 h 800100"/>
                    <a:gd name="connsiteX3" fmla="*/ 529620 w 677258"/>
                    <a:gd name="connsiteY3" fmla="*/ 790575 h 800100"/>
                    <a:gd name="connsiteX4" fmla="*/ 567720 w 677258"/>
                    <a:gd name="connsiteY4" fmla="*/ 476250 h 800100"/>
                    <a:gd name="connsiteX5" fmla="*/ 677258 w 677258"/>
                    <a:gd name="connsiteY5" fmla="*/ 247650 h 800100"/>
                    <a:gd name="connsiteX6" fmla="*/ 243870 w 677258"/>
                    <a:gd name="connsiteY6" fmla="*/ 0 h 800100"/>
                    <a:gd name="connsiteX0" fmla="*/ 214338 w 647726"/>
                    <a:gd name="connsiteY0" fmla="*/ 0 h 800100"/>
                    <a:gd name="connsiteX1" fmla="*/ 52413 w 647726"/>
                    <a:gd name="connsiteY1" fmla="*/ 366712 h 800100"/>
                    <a:gd name="connsiteX2" fmla="*/ 26 w 647726"/>
                    <a:gd name="connsiteY2" fmla="*/ 800100 h 800100"/>
                    <a:gd name="connsiteX3" fmla="*/ 500088 w 647726"/>
                    <a:gd name="connsiteY3" fmla="*/ 790575 h 800100"/>
                    <a:gd name="connsiteX4" fmla="*/ 538188 w 647726"/>
                    <a:gd name="connsiteY4" fmla="*/ 476250 h 800100"/>
                    <a:gd name="connsiteX5" fmla="*/ 647726 w 647726"/>
                    <a:gd name="connsiteY5" fmla="*/ 247650 h 800100"/>
                    <a:gd name="connsiteX6" fmla="*/ 214338 w 647726"/>
                    <a:gd name="connsiteY6" fmla="*/ 0 h 800100"/>
                    <a:gd name="connsiteX0" fmla="*/ 214338 w 660078"/>
                    <a:gd name="connsiteY0" fmla="*/ 0 h 800100"/>
                    <a:gd name="connsiteX1" fmla="*/ 52413 w 660078"/>
                    <a:gd name="connsiteY1" fmla="*/ 366712 h 800100"/>
                    <a:gd name="connsiteX2" fmla="*/ 26 w 660078"/>
                    <a:gd name="connsiteY2" fmla="*/ 800100 h 800100"/>
                    <a:gd name="connsiteX3" fmla="*/ 500088 w 660078"/>
                    <a:gd name="connsiteY3" fmla="*/ 790575 h 800100"/>
                    <a:gd name="connsiteX4" fmla="*/ 538188 w 660078"/>
                    <a:gd name="connsiteY4" fmla="*/ 476250 h 800100"/>
                    <a:gd name="connsiteX5" fmla="*/ 647726 w 660078"/>
                    <a:gd name="connsiteY5" fmla="*/ 247650 h 800100"/>
                    <a:gd name="connsiteX6" fmla="*/ 214338 w 660078"/>
                    <a:gd name="connsiteY6" fmla="*/ 0 h 800100"/>
                    <a:gd name="connsiteX0" fmla="*/ 214338 w 660078"/>
                    <a:gd name="connsiteY0" fmla="*/ 0 h 800100"/>
                    <a:gd name="connsiteX1" fmla="*/ 52413 w 660078"/>
                    <a:gd name="connsiteY1" fmla="*/ 366712 h 800100"/>
                    <a:gd name="connsiteX2" fmla="*/ 26 w 660078"/>
                    <a:gd name="connsiteY2" fmla="*/ 800100 h 800100"/>
                    <a:gd name="connsiteX3" fmla="*/ 500088 w 660078"/>
                    <a:gd name="connsiteY3" fmla="*/ 790575 h 800100"/>
                    <a:gd name="connsiteX4" fmla="*/ 538188 w 660078"/>
                    <a:gd name="connsiteY4" fmla="*/ 476250 h 800100"/>
                    <a:gd name="connsiteX5" fmla="*/ 647726 w 660078"/>
                    <a:gd name="connsiteY5" fmla="*/ 247650 h 800100"/>
                    <a:gd name="connsiteX6" fmla="*/ 214338 w 660078"/>
                    <a:gd name="connsiteY6" fmla="*/ 0 h 800100"/>
                    <a:gd name="connsiteX0" fmla="*/ 214338 w 647726"/>
                    <a:gd name="connsiteY0" fmla="*/ 0 h 800100"/>
                    <a:gd name="connsiteX1" fmla="*/ 52413 w 647726"/>
                    <a:gd name="connsiteY1" fmla="*/ 366712 h 800100"/>
                    <a:gd name="connsiteX2" fmla="*/ 26 w 647726"/>
                    <a:gd name="connsiteY2" fmla="*/ 800100 h 800100"/>
                    <a:gd name="connsiteX3" fmla="*/ 500088 w 647726"/>
                    <a:gd name="connsiteY3" fmla="*/ 790575 h 800100"/>
                    <a:gd name="connsiteX4" fmla="*/ 538188 w 647726"/>
                    <a:gd name="connsiteY4" fmla="*/ 476250 h 800100"/>
                    <a:gd name="connsiteX5" fmla="*/ 647726 w 647726"/>
                    <a:gd name="connsiteY5" fmla="*/ 247650 h 800100"/>
                    <a:gd name="connsiteX6" fmla="*/ 214338 w 647726"/>
                    <a:gd name="connsiteY6" fmla="*/ 0 h 800100"/>
                    <a:gd name="connsiteX0" fmla="*/ 214338 w 647726"/>
                    <a:gd name="connsiteY0" fmla="*/ 0 h 800100"/>
                    <a:gd name="connsiteX1" fmla="*/ 52413 w 647726"/>
                    <a:gd name="connsiteY1" fmla="*/ 366712 h 800100"/>
                    <a:gd name="connsiteX2" fmla="*/ 26 w 647726"/>
                    <a:gd name="connsiteY2" fmla="*/ 800100 h 800100"/>
                    <a:gd name="connsiteX3" fmla="*/ 497707 w 647726"/>
                    <a:gd name="connsiteY3" fmla="*/ 800100 h 800100"/>
                    <a:gd name="connsiteX4" fmla="*/ 538188 w 647726"/>
                    <a:gd name="connsiteY4" fmla="*/ 476250 h 800100"/>
                    <a:gd name="connsiteX5" fmla="*/ 647726 w 647726"/>
                    <a:gd name="connsiteY5" fmla="*/ 247650 h 800100"/>
                    <a:gd name="connsiteX6" fmla="*/ 214338 w 647726"/>
                    <a:gd name="connsiteY6"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726" h="800100">
                      <a:moveTo>
                        <a:pt x="214338" y="0"/>
                      </a:moveTo>
                      <a:cubicBezTo>
                        <a:pt x="112738" y="161925"/>
                        <a:pt x="88132" y="233362"/>
                        <a:pt x="52413" y="366712"/>
                      </a:cubicBezTo>
                      <a:cubicBezTo>
                        <a:pt x="16694" y="500062"/>
                        <a:pt x="-768" y="609601"/>
                        <a:pt x="26" y="800100"/>
                      </a:cubicBezTo>
                      <a:lnTo>
                        <a:pt x="497707" y="800100"/>
                      </a:lnTo>
                      <a:cubicBezTo>
                        <a:pt x="496914" y="684212"/>
                        <a:pt x="513185" y="568325"/>
                        <a:pt x="538188" y="476250"/>
                      </a:cubicBezTo>
                      <a:cubicBezTo>
                        <a:pt x="563191" y="384175"/>
                        <a:pt x="582639" y="355600"/>
                        <a:pt x="647726" y="247650"/>
                      </a:cubicBezTo>
                      <a:lnTo>
                        <a:pt x="214338"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2952750" y="3419475"/>
                  <a:ext cx="642938" cy="823913"/>
                </a:xfrm>
                <a:custGeom>
                  <a:avLst/>
                  <a:gdLst>
                    <a:gd name="connsiteX0" fmla="*/ 0 w 642938"/>
                    <a:gd name="connsiteY0" fmla="*/ 9525 h 833438"/>
                    <a:gd name="connsiteX1" fmla="*/ 76200 w 642938"/>
                    <a:gd name="connsiteY1" fmla="*/ 500063 h 833438"/>
                    <a:gd name="connsiteX2" fmla="*/ 223838 w 642938"/>
                    <a:gd name="connsiteY2" fmla="*/ 833438 h 833438"/>
                    <a:gd name="connsiteX3" fmla="*/ 642938 w 642938"/>
                    <a:gd name="connsiteY3" fmla="*/ 581025 h 833438"/>
                    <a:gd name="connsiteX4" fmla="*/ 538163 w 642938"/>
                    <a:gd name="connsiteY4" fmla="*/ 290513 h 833438"/>
                    <a:gd name="connsiteX5" fmla="*/ 500063 w 642938"/>
                    <a:gd name="connsiteY5" fmla="*/ 0 h 833438"/>
                    <a:gd name="connsiteX6" fmla="*/ 0 w 642938"/>
                    <a:gd name="connsiteY6" fmla="*/ 9525 h 833438"/>
                    <a:gd name="connsiteX0" fmla="*/ 0 w 642938"/>
                    <a:gd name="connsiteY0" fmla="*/ 9525 h 833438"/>
                    <a:gd name="connsiteX1" fmla="*/ 47625 w 642938"/>
                    <a:gd name="connsiteY1" fmla="*/ 442913 h 833438"/>
                    <a:gd name="connsiteX2" fmla="*/ 223838 w 642938"/>
                    <a:gd name="connsiteY2" fmla="*/ 833438 h 833438"/>
                    <a:gd name="connsiteX3" fmla="*/ 642938 w 642938"/>
                    <a:gd name="connsiteY3" fmla="*/ 581025 h 833438"/>
                    <a:gd name="connsiteX4" fmla="*/ 538163 w 642938"/>
                    <a:gd name="connsiteY4" fmla="*/ 290513 h 833438"/>
                    <a:gd name="connsiteX5" fmla="*/ 500063 w 642938"/>
                    <a:gd name="connsiteY5" fmla="*/ 0 h 833438"/>
                    <a:gd name="connsiteX6" fmla="*/ 0 w 642938"/>
                    <a:gd name="connsiteY6" fmla="*/ 9525 h 833438"/>
                    <a:gd name="connsiteX0" fmla="*/ 0 w 642938"/>
                    <a:gd name="connsiteY0" fmla="*/ 9525 h 833438"/>
                    <a:gd name="connsiteX1" fmla="*/ 47625 w 642938"/>
                    <a:gd name="connsiteY1" fmla="*/ 442913 h 833438"/>
                    <a:gd name="connsiteX2" fmla="*/ 223838 w 642938"/>
                    <a:gd name="connsiteY2" fmla="*/ 833438 h 833438"/>
                    <a:gd name="connsiteX3" fmla="*/ 642938 w 642938"/>
                    <a:gd name="connsiteY3" fmla="*/ 581025 h 833438"/>
                    <a:gd name="connsiteX4" fmla="*/ 538163 w 642938"/>
                    <a:gd name="connsiteY4" fmla="*/ 290513 h 833438"/>
                    <a:gd name="connsiteX5" fmla="*/ 500063 w 642938"/>
                    <a:gd name="connsiteY5" fmla="*/ 0 h 833438"/>
                    <a:gd name="connsiteX6" fmla="*/ 0 w 642938"/>
                    <a:gd name="connsiteY6" fmla="*/ 9525 h 833438"/>
                    <a:gd name="connsiteX0" fmla="*/ 30061 w 672999"/>
                    <a:gd name="connsiteY0" fmla="*/ 9525 h 833438"/>
                    <a:gd name="connsiteX1" fmla="*/ 77686 w 672999"/>
                    <a:gd name="connsiteY1" fmla="*/ 442913 h 833438"/>
                    <a:gd name="connsiteX2" fmla="*/ 253899 w 672999"/>
                    <a:gd name="connsiteY2" fmla="*/ 833438 h 833438"/>
                    <a:gd name="connsiteX3" fmla="*/ 672999 w 672999"/>
                    <a:gd name="connsiteY3" fmla="*/ 581025 h 833438"/>
                    <a:gd name="connsiteX4" fmla="*/ 568224 w 672999"/>
                    <a:gd name="connsiteY4" fmla="*/ 290513 h 833438"/>
                    <a:gd name="connsiteX5" fmla="*/ 530124 w 672999"/>
                    <a:gd name="connsiteY5" fmla="*/ 0 h 833438"/>
                    <a:gd name="connsiteX6" fmla="*/ 30061 w 672999"/>
                    <a:gd name="connsiteY6" fmla="*/ 9525 h 833438"/>
                    <a:gd name="connsiteX0" fmla="*/ 26645 w 669583"/>
                    <a:gd name="connsiteY0" fmla="*/ 9525 h 833438"/>
                    <a:gd name="connsiteX1" fmla="*/ 93320 w 669583"/>
                    <a:gd name="connsiteY1" fmla="*/ 438150 h 833438"/>
                    <a:gd name="connsiteX2" fmla="*/ 250483 w 669583"/>
                    <a:gd name="connsiteY2" fmla="*/ 833438 h 833438"/>
                    <a:gd name="connsiteX3" fmla="*/ 669583 w 669583"/>
                    <a:gd name="connsiteY3" fmla="*/ 581025 h 833438"/>
                    <a:gd name="connsiteX4" fmla="*/ 564808 w 669583"/>
                    <a:gd name="connsiteY4" fmla="*/ 290513 h 833438"/>
                    <a:gd name="connsiteX5" fmla="*/ 526708 w 669583"/>
                    <a:gd name="connsiteY5" fmla="*/ 0 h 833438"/>
                    <a:gd name="connsiteX6" fmla="*/ 26645 w 669583"/>
                    <a:gd name="connsiteY6" fmla="*/ 9525 h 833438"/>
                    <a:gd name="connsiteX0" fmla="*/ 26645 w 669583"/>
                    <a:gd name="connsiteY0" fmla="*/ 9525 h 833438"/>
                    <a:gd name="connsiteX1" fmla="*/ 93320 w 669583"/>
                    <a:gd name="connsiteY1" fmla="*/ 438150 h 833438"/>
                    <a:gd name="connsiteX2" fmla="*/ 250483 w 669583"/>
                    <a:gd name="connsiteY2" fmla="*/ 833438 h 833438"/>
                    <a:gd name="connsiteX3" fmla="*/ 669583 w 669583"/>
                    <a:gd name="connsiteY3" fmla="*/ 581025 h 833438"/>
                    <a:gd name="connsiteX4" fmla="*/ 564808 w 669583"/>
                    <a:gd name="connsiteY4" fmla="*/ 290513 h 833438"/>
                    <a:gd name="connsiteX5" fmla="*/ 526708 w 669583"/>
                    <a:gd name="connsiteY5" fmla="*/ 0 h 833438"/>
                    <a:gd name="connsiteX6" fmla="*/ 26645 w 669583"/>
                    <a:gd name="connsiteY6" fmla="*/ 9525 h 833438"/>
                    <a:gd name="connsiteX0" fmla="*/ 26645 w 669583"/>
                    <a:gd name="connsiteY0" fmla="*/ 9525 h 833438"/>
                    <a:gd name="connsiteX1" fmla="*/ 93320 w 669583"/>
                    <a:gd name="connsiteY1" fmla="*/ 438150 h 833438"/>
                    <a:gd name="connsiteX2" fmla="*/ 250483 w 669583"/>
                    <a:gd name="connsiteY2" fmla="*/ 833438 h 833438"/>
                    <a:gd name="connsiteX3" fmla="*/ 669583 w 669583"/>
                    <a:gd name="connsiteY3" fmla="*/ 581025 h 833438"/>
                    <a:gd name="connsiteX4" fmla="*/ 564808 w 669583"/>
                    <a:gd name="connsiteY4" fmla="*/ 290513 h 833438"/>
                    <a:gd name="connsiteX5" fmla="*/ 526708 w 669583"/>
                    <a:gd name="connsiteY5" fmla="*/ 0 h 833438"/>
                    <a:gd name="connsiteX6" fmla="*/ 26645 w 669583"/>
                    <a:gd name="connsiteY6" fmla="*/ 9525 h 833438"/>
                    <a:gd name="connsiteX0" fmla="*/ 0 w 642938"/>
                    <a:gd name="connsiteY0" fmla="*/ 9525 h 833438"/>
                    <a:gd name="connsiteX1" fmla="*/ 66675 w 642938"/>
                    <a:gd name="connsiteY1" fmla="*/ 438150 h 833438"/>
                    <a:gd name="connsiteX2" fmla="*/ 223838 w 642938"/>
                    <a:gd name="connsiteY2" fmla="*/ 833438 h 833438"/>
                    <a:gd name="connsiteX3" fmla="*/ 642938 w 642938"/>
                    <a:gd name="connsiteY3" fmla="*/ 581025 h 833438"/>
                    <a:gd name="connsiteX4" fmla="*/ 538163 w 642938"/>
                    <a:gd name="connsiteY4" fmla="*/ 290513 h 833438"/>
                    <a:gd name="connsiteX5" fmla="*/ 500063 w 642938"/>
                    <a:gd name="connsiteY5" fmla="*/ 0 h 833438"/>
                    <a:gd name="connsiteX6" fmla="*/ 0 w 642938"/>
                    <a:gd name="connsiteY6" fmla="*/ 9525 h 833438"/>
                    <a:gd name="connsiteX0" fmla="*/ 0 w 642938"/>
                    <a:gd name="connsiteY0" fmla="*/ 9525 h 833438"/>
                    <a:gd name="connsiteX1" fmla="*/ 66675 w 642938"/>
                    <a:gd name="connsiteY1" fmla="*/ 438150 h 833438"/>
                    <a:gd name="connsiteX2" fmla="*/ 223838 w 642938"/>
                    <a:gd name="connsiteY2" fmla="*/ 833438 h 833438"/>
                    <a:gd name="connsiteX3" fmla="*/ 642938 w 642938"/>
                    <a:gd name="connsiteY3" fmla="*/ 581025 h 833438"/>
                    <a:gd name="connsiteX4" fmla="*/ 538163 w 642938"/>
                    <a:gd name="connsiteY4" fmla="*/ 290513 h 833438"/>
                    <a:gd name="connsiteX5" fmla="*/ 500063 w 642938"/>
                    <a:gd name="connsiteY5" fmla="*/ 0 h 833438"/>
                    <a:gd name="connsiteX6" fmla="*/ 0 w 642938"/>
                    <a:gd name="connsiteY6" fmla="*/ 9525 h 833438"/>
                    <a:gd name="connsiteX0" fmla="*/ 0 w 655030"/>
                    <a:gd name="connsiteY0" fmla="*/ 9525 h 833438"/>
                    <a:gd name="connsiteX1" fmla="*/ 66675 w 655030"/>
                    <a:gd name="connsiteY1" fmla="*/ 438150 h 833438"/>
                    <a:gd name="connsiteX2" fmla="*/ 223838 w 655030"/>
                    <a:gd name="connsiteY2" fmla="*/ 833438 h 833438"/>
                    <a:gd name="connsiteX3" fmla="*/ 642938 w 655030"/>
                    <a:gd name="connsiteY3" fmla="*/ 581025 h 833438"/>
                    <a:gd name="connsiteX4" fmla="*/ 538163 w 655030"/>
                    <a:gd name="connsiteY4" fmla="*/ 290513 h 833438"/>
                    <a:gd name="connsiteX5" fmla="*/ 500063 w 655030"/>
                    <a:gd name="connsiteY5" fmla="*/ 0 h 833438"/>
                    <a:gd name="connsiteX6" fmla="*/ 0 w 655030"/>
                    <a:gd name="connsiteY6" fmla="*/ 9525 h 833438"/>
                    <a:gd name="connsiteX0" fmla="*/ 0 w 642938"/>
                    <a:gd name="connsiteY0" fmla="*/ 9525 h 833438"/>
                    <a:gd name="connsiteX1" fmla="*/ 66675 w 642938"/>
                    <a:gd name="connsiteY1" fmla="*/ 438150 h 833438"/>
                    <a:gd name="connsiteX2" fmla="*/ 223838 w 642938"/>
                    <a:gd name="connsiteY2" fmla="*/ 833438 h 833438"/>
                    <a:gd name="connsiteX3" fmla="*/ 642938 w 642938"/>
                    <a:gd name="connsiteY3" fmla="*/ 581025 h 833438"/>
                    <a:gd name="connsiteX4" fmla="*/ 538163 w 642938"/>
                    <a:gd name="connsiteY4" fmla="*/ 290513 h 833438"/>
                    <a:gd name="connsiteX5" fmla="*/ 500063 w 642938"/>
                    <a:gd name="connsiteY5" fmla="*/ 0 h 833438"/>
                    <a:gd name="connsiteX6" fmla="*/ 0 w 642938"/>
                    <a:gd name="connsiteY6" fmla="*/ 9525 h 833438"/>
                    <a:gd name="connsiteX0" fmla="*/ 0 w 642938"/>
                    <a:gd name="connsiteY0" fmla="*/ 9525 h 833438"/>
                    <a:gd name="connsiteX1" fmla="*/ 66675 w 642938"/>
                    <a:gd name="connsiteY1" fmla="*/ 438150 h 833438"/>
                    <a:gd name="connsiteX2" fmla="*/ 223838 w 642938"/>
                    <a:gd name="connsiteY2" fmla="*/ 833438 h 833438"/>
                    <a:gd name="connsiteX3" fmla="*/ 642938 w 642938"/>
                    <a:gd name="connsiteY3" fmla="*/ 581025 h 833438"/>
                    <a:gd name="connsiteX4" fmla="*/ 538163 w 642938"/>
                    <a:gd name="connsiteY4" fmla="*/ 290513 h 833438"/>
                    <a:gd name="connsiteX5" fmla="*/ 500063 w 642938"/>
                    <a:gd name="connsiteY5" fmla="*/ 0 h 833438"/>
                    <a:gd name="connsiteX6" fmla="*/ 0 w 642938"/>
                    <a:gd name="connsiteY6" fmla="*/ 9525 h 833438"/>
                    <a:gd name="connsiteX0" fmla="*/ 0 w 642938"/>
                    <a:gd name="connsiteY0" fmla="*/ 0 h 823913"/>
                    <a:gd name="connsiteX1" fmla="*/ 66675 w 642938"/>
                    <a:gd name="connsiteY1" fmla="*/ 428625 h 823913"/>
                    <a:gd name="connsiteX2" fmla="*/ 223838 w 642938"/>
                    <a:gd name="connsiteY2" fmla="*/ 823913 h 823913"/>
                    <a:gd name="connsiteX3" fmla="*/ 642938 w 642938"/>
                    <a:gd name="connsiteY3" fmla="*/ 571500 h 823913"/>
                    <a:gd name="connsiteX4" fmla="*/ 538163 w 642938"/>
                    <a:gd name="connsiteY4" fmla="*/ 280988 h 823913"/>
                    <a:gd name="connsiteX5" fmla="*/ 504825 w 642938"/>
                    <a:gd name="connsiteY5" fmla="*/ 0 h 823913"/>
                    <a:gd name="connsiteX6" fmla="*/ 0 w 642938"/>
                    <a:gd name="connsiteY6" fmla="*/ 0 h 823913"/>
                    <a:gd name="connsiteX0" fmla="*/ 0 w 642938"/>
                    <a:gd name="connsiteY0" fmla="*/ 0 h 823913"/>
                    <a:gd name="connsiteX1" fmla="*/ 66675 w 642938"/>
                    <a:gd name="connsiteY1" fmla="*/ 428625 h 823913"/>
                    <a:gd name="connsiteX2" fmla="*/ 223838 w 642938"/>
                    <a:gd name="connsiteY2" fmla="*/ 823913 h 823913"/>
                    <a:gd name="connsiteX3" fmla="*/ 642938 w 642938"/>
                    <a:gd name="connsiteY3" fmla="*/ 571500 h 823913"/>
                    <a:gd name="connsiteX4" fmla="*/ 538163 w 642938"/>
                    <a:gd name="connsiteY4" fmla="*/ 280988 h 823913"/>
                    <a:gd name="connsiteX5" fmla="*/ 504825 w 642938"/>
                    <a:gd name="connsiteY5" fmla="*/ 0 h 823913"/>
                    <a:gd name="connsiteX6" fmla="*/ 0 w 642938"/>
                    <a:gd name="connsiteY6" fmla="*/ 0 h 82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938" h="823913">
                      <a:moveTo>
                        <a:pt x="0" y="0"/>
                      </a:moveTo>
                      <a:cubicBezTo>
                        <a:pt x="15081" y="192881"/>
                        <a:pt x="29369" y="291306"/>
                        <a:pt x="66675" y="428625"/>
                      </a:cubicBezTo>
                      <a:cubicBezTo>
                        <a:pt x="103981" y="565944"/>
                        <a:pt x="134144" y="648495"/>
                        <a:pt x="223838" y="823913"/>
                      </a:cubicBezTo>
                      <a:lnTo>
                        <a:pt x="642938" y="571500"/>
                      </a:lnTo>
                      <a:cubicBezTo>
                        <a:pt x="604839" y="466726"/>
                        <a:pt x="561182" y="376238"/>
                        <a:pt x="538163" y="280988"/>
                      </a:cubicBezTo>
                      <a:cubicBezTo>
                        <a:pt x="515144" y="185738"/>
                        <a:pt x="494506" y="115887"/>
                        <a:pt x="504825" y="0"/>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 name="Group 148"/>
              <p:cNvGrpSpPr/>
              <p:nvPr/>
            </p:nvGrpSpPr>
            <p:grpSpPr>
              <a:xfrm>
                <a:off x="3457575" y="2295525"/>
                <a:ext cx="2241550" cy="2254250"/>
                <a:chOff x="3457575" y="2295525"/>
                <a:chExt cx="2241550" cy="2254250"/>
              </a:xfrm>
              <a:gradFill flip="none" rotWithShape="1">
                <a:gsLst>
                  <a:gs pos="13000">
                    <a:schemeClr val="bg1"/>
                  </a:gs>
                  <a:gs pos="82000">
                    <a:schemeClr val="tx1">
                      <a:lumMod val="75000"/>
                    </a:schemeClr>
                  </a:gs>
                </a:gsLst>
                <a:path path="circle">
                  <a:fillToRect l="50000" t="50000" r="50000" b="50000"/>
                </a:path>
                <a:tileRect/>
              </a:gradFill>
            </p:grpSpPr>
            <p:sp>
              <p:nvSpPr>
                <p:cNvPr id="55" name="Freeform 54"/>
                <p:cNvSpPr/>
                <p:nvPr/>
              </p:nvSpPr>
              <p:spPr>
                <a:xfrm>
                  <a:off x="4578350" y="3409950"/>
                  <a:ext cx="1117980" cy="568325"/>
                </a:xfrm>
                <a:custGeom>
                  <a:avLst/>
                  <a:gdLst>
                    <a:gd name="connsiteX0" fmla="*/ 0 w 1117600"/>
                    <a:gd name="connsiteY0" fmla="*/ 0 h 568325"/>
                    <a:gd name="connsiteX1" fmla="*/ 971550 w 1117600"/>
                    <a:gd name="connsiteY1" fmla="*/ 568325 h 568325"/>
                    <a:gd name="connsiteX2" fmla="*/ 1098550 w 1117600"/>
                    <a:gd name="connsiteY2" fmla="*/ 260350 h 568325"/>
                    <a:gd name="connsiteX3" fmla="*/ 1117600 w 1117600"/>
                    <a:gd name="connsiteY3" fmla="*/ 9525 h 568325"/>
                    <a:gd name="connsiteX4" fmla="*/ 0 w 1117600"/>
                    <a:gd name="connsiteY4" fmla="*/ 0 h 568325"/>
                    <a:gd name="connsiteX0" fmla="*/ 0 w 1199445"/>
                    <a:gd name="connsiteY0" fmla="*/ 0 h 573196"/>
                    <a:gd name="connsiteX1" fmla="*/ 971550 w 1199445"/>
                    <a:gd name="connsiteY1" fmla="*/ 568325 h 573196"/>
                    <a:gd name="connsiteX2" fmla="*/ 1098550 w 1199445"/>
                    <a:gd name="connsiteY2" fmla="*/ 260350 h 573196"/>
                    <a:gd name="connsiteX3" fmla="*/ 1117600 w 1199445"/>
                    <a:gd name="connsiteY3" fmla="*/ 9525 h 573196"/>
                    <a:gd name="connsiteX4" fmla="*/ 0 w 1199445"/>
                    <a:gd name="connsiteY4" fmla="*/ 0 h 573196"/>
                    <a:gd name="connsiteX0" fmla="*/ 0 w 1119022"/>
                    <a:gd name="connsiteY0" fmla="*/ 0 h 573196"/>
                    <a:gd name="connsiteX1" fmla="*/ 971550 w 1119022"/>
                    <a:gd name="connsiteY1" fmla="*/ 568325 h 573196"/>
                    <a:gd name="connsiteX2" fmla="*/ 1098550 w 1119022"/>
                    <a:gd name="connsiteY2" fmla="*/ 260350 h 573196"/>
                    <a:gd name="connsiteX3" fmla="*/ 1117600 w 1119022"/>
                    <a:gd name="connsiteY3" fmla="*/ 9525 h 573196"/>
                    <a:gd name="connsiteX4" fmla="*/ 0 w 1119022"/>
                    <a:gd name="connsiteY4" fmla="*/ 0 h 573196"/>
                    <a:gd name="connsiteX0" fmla="*/ 0 w 1119022"/>
                    <a:gd name="connsiteY0" fmla="*/ 0 h 568325"/>
                    <a:gd name="connsiteX1" fmla="*/ 971550 w 1119022"/>
                    <a:gd name="connsiteY1" fmla="*/ 568325 h 568325"/>
                    <a:gd name="connsiteX2" fmla="*/ 1098550 w 1119022"/>
                    <a:gd name="connsiteY2" fmla="*/ 260350 h 568325"/>
                    <a:gd name="connsiteX3" fmla="*/ 1117600 w 1119022"/>
                    <a:gd name="connsiteY3" fmla="*/ 9525 h 568325"/>
                    <a:gd name="connsiteX4" fmla="*/ 0 w 1119022"/>
                    <a:gd name="connsiteY4" fmla="*/ 0 h 568325"/>
                    <a:gd name="connsiteX0" fmla="*/ 0 w 1117980"/>
                    <a:gd name="connsiteY0" fmla="*/ 0 h 568325"/>
                    <a:gd name="connsiteX1" fmla="*/ 971550 w 1117980"/>
                    <a:gd name="connsiteY1" fmla="*/ 568325 h 568325"/>
                    <a:gd name="connsiteX2" fmla="*/ 1089025 w 1117980"/>
                    <a:gd name="connsiteY2" fmla="*/ 295275 h 568325"/>
                    <a:gd name="connsiteX3" fmla="*/ 1117600 w 1117980"/>
                    <a:gd name="connsiteY3" fmla="*/ 9525 h 568325"/>
                    <a:gd name="connsiteX4" fmla="*/ 0 w 1117980"/>
                    <a:gd name="connsiteY4" fmla="*/ 0 h 568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980" h="568325">
                      <a:moveTo>
                        <a:pt x="0" y="0"/>
                      </a:moveTo>
                      <a:lnTo>
                        <a:pt x="971550" y="568325"/>
                      </a:lnTo>
                      <a:cubicBezTo>
                        <a:pt x="1049867" y="418042"/>
                        <a:pt x="1064683" y="388408"/>
                        <a:pt x="1089025" y="295275"/>
                      </a:cubicBezTo>
                      <a:cubicBezTo>
                        <a:pt x="1113367" y="202142"/>
                        <a:pt x="1119717" y="113242"/>
                        <a:pt x="1117600" y="9525"/>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4575175" y="3403600"/>
                  <a:ext cx="984250" cy="981075"/>
                </a:xfrm>
                <a:custGeom>
                  <a:avLst/>
                  <a:gdLst>
                    <a:gd name="connsiteX0" fmla="*/ 0 w 984250"/>
                    <a:gd name="connsiteY0" fmla="*/ 0 h 981075"/>
                    <a:gd name="connsiteX1" fmla="*/ 581025 w 984250"/>
                    <a:gd name="connsiteY1" fmla="*/ 981075 h 981075"/>
                    <a:gd name="connsiteX2" fmla="*/ 787400 w 984250"/>
                    <a:gd name="connsiteY2" fmla="*/ 822325 h 981075"/>
                    <a:gd name="connsiteX3" fmla="*/ 984250 w 984250"/>
                    <a:gd name="connsiteY3" fmla="*/ 571500 h 981075"/>
                    <a:gd name="connsiteX4" fmla="*/ 0 w 984250"/>
                    <a:gd name="connsiteY4" fmla="*/ 0 h 981075"/>
                    <a:gd name="connsiteX0" fmla="*/ 0 w 984250"/>
                    <a:gd name="connsiteY0" fmla="*/ 0 h 981075"/>
                    <a:gd name="connsiteX1" fmla="*/ 581025 w 984250"/>
                    <a:gd name="connsiteY1" fmla="*/ 981075 h 981075"/>
                    <a:gd name="connsiteX2" fmla="*/ 787400 w 984250"/>
                    <a:gd name="connsiteY2" fmla="*/ 822325 h 981075"/>
                    <a:gd name="connsiteX3" fmla="*/ 984250 w 984250"/>
                    <a:gd name="connsiteY3" fmla="*/ 571500 h 981075"/>
                    <a:gd name="connsiteX4" fmla="*/ 0 w 984250"/>
                    <a:gd name="connsiteY4" fmla="*/ 0 h 981075"/>
                    <a:gd name="connsiteX0" fmla="*/ 0 w 1020635"/>
                    <a:gd name="connsiteY0" fmla="*/ 0 h 1024181"/>
                    <a:gd name="connsiteX1" fmla="*/ 581025 w 1020635"/>
                    <a:gd name="connsiteY1" fmla="*/ 981075 h 1024181"/>
                    <a:gd name="connsiteX2" fmla="*/ 787400 w 1020635"/>
                    <a:gd name="connsiteY2" fmla="*/ 822325 h 1024181"/>
                    <a:gd name="connsiteX3" fmla="*/ 984250 w 1020635"/>
                    <a:gd name="connsiteY3" fmla="*/ 571500 h 1024181"/>
                    <a:gd name="connsiteX4" fmla="*/ 0 w 1020635"/>
                    <a:gd name="connsiteY4" fmla="*/ 0 h 1024181"/>
                    <a:gd name="connsiteX0" fmla="*/ 0 w 984250"/>
                    <a:gd name="connsiteY0" fmla="*/ 0 h 1024181"/>
                    <a:gd name="connsiteX1" fmla="*/ 581025 w 984250"/>
                    <a:gd name="connsiteY1" fmla="*/ 981075 h 1024181"/>
                    <a:gd name="connsiteX2" fmla="*/ 787400 w 984250"/>
                    <a:gd name="connsiteY2" fmla="*/ 822325 h 1024181"/>
                    <a:gd name="connsiteX3" fmla="*/ 984250 w 984250"/>
                    <a:gd name="connsiteY3" fmla="*/ 571500 h 1024181"/>
                    <a:gd name="connsiteX4" fmla="*/ 0 w 984250"/>
                    <a:gd name="connsiteY4" fmla="*/ 0 h 1024181"/>
                    <a:gd name="connsiteX0" fmla="*/ 0 w 984250"/>
                    <a:gd name="connsiteY0" fmla="*/ 0 h 981075"/>
                    <a:gd name="connsiteX1" fmla="*/ 581025 w 984250"/>
                    <a:gd name="connsiteY1" fmla="*/ 981075 h 981075"/>
                    <a:gd name="connsiteX2" fmla="*/ 787400 w 984250"/>
                    <a:gd name="connsiteY2" fmla="*/ 822325 h 981075"/>
                    <a:gd name="connsiteX3" fmla="*/ 984250 w 984250"/>
                    <a:gd name="connsiteY3" fmla="*/ 571500 h 981075"/>
                    <a:gd name="connsiteX4" fmla="*/ 0 w 984250"/>
                    <a:gd name="connsiteY4" fmla="*/ 0 h 981075"/>
                    <a:gd name="connsiteX0" fmla="*/ 0 w 984250"/>
                    <a:gd name="connsiteY0" fmla="*/ 0 h 981075"/>
                    <a:gd name="connsiteX1" fmla="*/ 581025 w 984250"/>
                    <a:gd name="connsiteY1" fmla="*/ 981075 h 981075"/>
                    <a:gd name="connsiteX2" fmla="*/ 787400 w 984250"/>
                    <a:gd name="connsiteY2" fmla="*/ 822325 h 981075"/>
                    <a:gd name="connsiteX3" fmla="*/ 984250 w 984250"/>
                    <a:gd name="connsiteY3" fmla="*/ 571500 h 981075"/>
                    <a:gd name="connsiteX4" fmla="*/ 0 w 984250"/>
                    <a:gd name="connsiteY4" fmla="*/ 0 h 981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250" h="981075">
                      <a:moveTo>
                        <a:pt x="0" y="0"/>
                      </a:moveTo>
                      <a:lnTo>
                        <a:pt x="581025" y="981075"/>
                      </a:lnTo>
                      <a:cubicBezTo>
                        <a:pt x="667808" y="921279"/>
                        <a:pt x="720196" y="890588"/>
                        <a:pt x="787400" y="822325"/>
                      </a:cubicBezTo>
                      <a:cubicBezTo>
                        <a:pt x="854604" y="754062"/>
                        <a:pt x="905933" y="699029"/>
                        <a:pt x="984250" y="571500"/>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4578350" y="3406775"/>
                  <a:ext cx="581025" cy="1139825"/>
                </a:xfrm>
                <a:custGeom>
                  <a:avLst/>
                  <a:gdLst>
                    <a:gd name="connsiteX0" fmla="*/ 0 w 581025"/>
                    <a:gd name="connsiteY0" fmla="*/ 0 h 1139825"/>
                    <a:gd name="connsiteX1" fmla="*/ 6350 w 581025"/>
                    <a:gd name="connsiteY1" fmla="*/ 1139825 h 1139825"/>
                    <a:gd name="connsiteX2" fmla="*/ 288925 w 581025"/>
                    <a:gd name="connsiteY2" fmla="*/ 1101725 h 1139825"/>
                    <a:gd name="connsiteX3" fmla="*/ 581025 w 581025"/>
                    <a:gd name="connsiteY3" fmla="*/ 984250 h 1139825"/>
                    <a:gd name="connsiteX4" fmla="*/ 0 w 581025"/>
                    <a:gd name="connsiteY4" fmla="*/ 0 h 1139825"/>
                    <a:gd name="connsiteX0" fmla="*/ 0 w 581025"/>
                    <a:gd name="connsiteY0" fmla="*/ 0 h 1139825"/>
                    <a:gd name="connsiteX1" fmla="*/ 6350 w 581025"/>
                    <a:gd name="connsiteY1" fmla="*/ 1139825 h 1139825"/>
                    <a:gd name="connsiteX2" fmla="*/ 288925 w 581025"/>
                    <a:gd name="connsiteY2" fmla="*/ 1101725 h 1139825"/>
                    <a:gd name="connsiteX3" fmla="*/ 581025 w 581025"/>
                    <a:gd name="connsiteY3" fmla="*/ 984250 h 1139825"/>
                    <a:gd name="connsiteX4" fmla="*/ 0 w 581025"/>
                    <a:gd name="connsiteY4" fmla="*/ 0 h 1139825"/>
                    <a:gd name="connsiteX0" fmla="*/ 0 w 587294"/>
                    <a:gd name="connsiteY0" fmla="*/ 0 h 1139825"/>
                    <a:gd name="connsiteX1" fmla="*/ 6350 w 587294"/>
                    <a:gd name="connsiteY1" fmla="*/ 1139825 h 1139825"/>
                    <a:gd name="connsiteX2" fmla="*/ 288925 w 587294"/>
                    <a:gd name="connsiteY2" fmla="*/ 1101725 h 1139825"/>
                    <a:gd name="connsiteX3" fmla="*/ 581025 w 587294"/>
                    <a:gd name="connsiteY3" fmla="*/ 984250 h 1139825"/>
                    <a:gd name="connsiteX4" fmla="*/ 0 w 587294"/>
                    <a:gd name="connsiteY4" fmla="*/ 0 h 1139825"/>
                    <a:gd name="connsiteX0" fmla="*/ 0 w 587240"/>
                    <a:gd name="connsiteY0" fmla="*/ 0 h 1139825"/>
                    <a:gd name="connsiteX1" fmla="*/ 6350 w 587240"/>
                    <a:gd name="connsiteY1" fmla="*/ 1139825 h 1139825"/>
                    <a:gd name="connsiteX2" fmla="*/ 288925 w 587240"/>
                    <a:gd name="connsiteY2" fmla="*/ 1101725 h 1139825"/>
                    <a:gd name="connsiteX3" fmla="*/ 581025 w 587240"/>
                    <a:gd name="connsiteY3" fmla="*/ 984250 h 1139825"/>
                    <a:gd name="connsiteX4" fmla="*/ 0 w 587240"/>
                    <a:gd name="connsiteY4" fmla="*/ 0 h 1139825"/>
                    <a:gd name="connsiteX0" fmla="*/ 0 w 587240"/>
                    <a:gd name="connsiteY0" fmla="*/ 0 h 1139825"/>
                    <a:gd name="connsiteX1" fmla="*/ 6350 w 587240"/>
                    <a:gd name="connsiteY1" fmla="*/ 1139825 h 1139825"/>
                    <a:gd name="connsiteX2" fmla="*/ 288925 w 587240"/>
                    <a:gd name="connsiteY2" fmla="*/ 1101725 h 1139825"/>
                    <a:gd name="connsiteX3" fmla="*/ 581025 w 587240"/>
                    <a:gd name="connsiteY3" fmla="*/ 984250 h 1139825"/>
                    <a:gd name="connsiteX4" fmla="*/ 0 w 587240"/>
                    <a:gd name="connsiteY4" fmla="*/ 0 h 1139825"/>
                    <a:gd name="connsiteX0" fmla="*/ 0 w 581025"/>
                    <a:gd name="connsiteY0" fmla="*/ 0 h 1139825"/>
                    <a:gd name="connsiteX1" fmla="*/ 6350 w 581025"/>
                    <a:gd name="connsiteY1" fmla="*/ 1139825 h 1139825"/>
                    <a:gd name="connsiteX2" fmla="*/ 288925 w 581025"/>
                    <a:gd name="connsiteY2" fmla="*/ 1101725 h 1139825"/>
                    <a:gd name="connsiteX3" fmla="*/ 581025 w 581025"/>
                    <a:gd name="connsiteY3" fmla="*/ 984250 h 1139825"/>
                    <a:gd name="connsiteX4" fmla="*/ 0 w 581025"/>
                    <a:gd name="connsiteY4" fmla="*/ 0 h 1139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25" h="1139825">
                      <a:moveTo>
                        <a:pt x="0" y="0"/>
                      </a:moveTo>
                      <a:cubicBezTo>
                        <a:pt x="2117" y="379942"/>
                        <a:pt x="4233" y="759883"/>
                        <a:pt x="6350" y="1139825"/>
                      </a:cubicBezTo>
                      <a:cubicBezTo>
                        <a:pt x="144992" y="1139825"/>
                        <a:pt x="194733" y="1127125"/>
                        <a:pt x="288925" y="1101725"/>
                      </a:cubicBezTo>
                      <a:cubicBezTo>
                        <a:pt x="384730" y="1075890"/>
                        <a:pt x="448204" y="1053571"/>
                        <a:pt x="581025" y="984250"/>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581525" y="2298700"/>
                  <a:ext cx="546100" cy="1114425"/>
                </a:xfrm>
                <a:custGeom>
                  <a:avLst/>
                  <a:gdLst>
                    <a:gd name="connsiteX0" fmla="*/ 0 w 546100"/>
                    <a:gd name="connsiteY0" fmla="*/ 0 h 1114425"/>
                    <a:gd name="connsiteX1" fmla="*/ 0 w 546100"/>
                    <a:gd name="connsiteY1" fmla="*/ 1114425 h 1114425"/>
                    <a:gd name="connsiteX2" fmla="*/ 546100 w 546100"/>
                    <a:gd name="connsiteY2" fmla="*/ 142875 h 1114425"/>
                    <a:gd name="connsiteX3" fmla="*/ 266700 w 546100"/>
                    <a:gd name="connsiteY3" fmla="*/ 31750 h 1114425"/>
                    <a:gd name="connsiteX4" fmla="*/ 0 w 546100"/>
                    <a:gd name="connsiteY4" fmla="*/ 0 h 1114425"/>
                    <a:gd name="connsiteX0" fmla="*/ 0 w 551682"/>
                    <a:gd name="connsiteY0" fmla="*/ 77405 h 1191830"/>
                    <a:gd name="connsiteX1" fmla="*/ 0 w 551682"/>
                    <a:gd name="connsiteY1" fmla="*/ 1191830 h 1191830"/>
                    <a:gd name="connsiteX2" fmla="*/ 546100 w 551682"/>
                    <a:gd name="connsiteY2" fmla="*/ 220280 h 1191830"/>
                    <a:gd name="connsiteX3" fmla="*/ 266700 w 551682"/>
                    <a:gd name="connsiteY3" fmla="*/ 109155 h 1191830"/>
                    <a:gd name="connsiteX4" fmla="*/ 0 w 551682"/>
                    <a:gd name="connsiteY4" fmla="*/ 77405 h 1191830"/>
                    <a:gd name="connsiteX0" fmla="*/ 0 w 551682"/>
                    <a:gd name="connsiteY0" fmla="*/ 0 h 1114425"/>
                    <a:gd name="connsiteX1" fmla="*/ 0 w 551682"/>
                    <a:gd name="connsiteY1" fmla="*/ 1114425 h 1114425"/>
                    <a:gd name="connsiteX2" fmla="*/ 546100 w 551682"/>
                    <a:gd name="connsiteY2" fmla="*/ 142875 h 1114425"/>
                    <a:gd name="connsiteX3" fmla="*/ 266700 w 551682"/>
                    <a:gd name="connsiteY3" fmla="*/ 31750 h 1114425"/>
                    <a:gd name="connsiteX4" fmla="*/ 0 w 551682"/>
                    <a:gd name="connsiteY4" fmla="*/ 0 h 1114425"/>
                    <a:gd name="connsiteX0" fmla="*/ 0 w 546100"/>
                    <a:gd name="connsiteY0" fmla="*/ 0 h 1114425"/>
                    <a:gd name="connsiteX1" fmla="*/ 0 w 546100"/>
                    <a:gd name="connsiteY1" fmla="*/ 1114425 h 1114425"/>
                    <a:gd name="connsiteX2" fmla="*/ 546100 w 546100"/>
                    <a:gd name="connsiteY2" fmla="*/ 142875 h 1114425"/>
                    <a:gd name="connsiteX3" fmla="*/ 266700 w 546100"/>
                    <a:gd name="connsiteY3" fmla="*/ 31750 h 1114425"/>
                    <a:gd name="connsiteX4" fmla="*/ 0 w 546100"/>
                    <a:gd name="connsiteY4" fmla="*/ 0 h 1114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100" h="1114425">
                      <a:moveTo>
                        <a:pt x="0" y="0"/>
                      </a:moveTo>
                      <a:lnTo>
                        <a:pt x="0" y="1114425"/>
                      </a:lnTo>
                      <a:lnTo>
                        <a:pt x="546100" y="142875"/>
                      </a:lnTo>
                      <a:cubicBezTo>
                        <a:pt x="409575" y="79904"/>
                        <a:pt x="357717" y="55562"/>
                        <a:pt x="266700" y="31750"/>
                      </a:cubicBezTo>
                      <a:cubicBezTo>
                        <a:pt x="175683" y="7938"/>
                        <a:pt x="139700" y="3704"/>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584700" y="2438400"/>
                  <a:ext cx="968375" cy="968375"/>
                </a:xfrm>
                <a:custGeom>
                  <a:avLst/>
                  <a:gdLst>
                    <a:gd name="connsiteX0" fmla="*/ 546100 w 955675"/>
                    <a:gd name="connsiteY0" fmla="*/ 0 h 968375"/>
                    <a:gd name="connsiteX1" fmla="*/ 0 w 955675"/>
                    <a:gd name="connsiteY1" fmla="*/ 968375 h 968375"/>
                    <a:gd name="connsiteX2" fmla="*/ 955675 w 955675"/>
                    <a:gd name="connsiteY2" fmla="*/ 419100 h 968375"/>
                    <a:gd name="connsiteX3" fmla="*/ 774700 w 955675"/>
                    <a:gd name="connsiteY3" fmla="*/ 171450 h 968375"/>
                    <a:gd name="connsiteX4" fmla="*/ 546100 w 955675"/>
                    <a:gd name="connsiteY4" fmla="*/ 0 h 968375"/>
                    <a:gd name="connsiteX0" fmla="*/ 546100 w 993005"/>
                    <a:gd name="connsiteY0" fmla="*/ 40028 h 1008403"/>
                    <a:gd name="connsiteX1" fmla="*/ 0 w 993005"/>
                    <a:gd name="connsiteY1" fmla="*/ 1008403 h 1008403"/>
                    <a:gd name="connsiteX2" fmla="*/ 955675 w 993005"/>
                    <a:gd name="connsiteY2" fmla="*/ 459128 h 1008403"/>
                    <a:gd name="connsiteX3" fmla="*/ 774700 w 993005"/>
                    <a:gd name="connsiteY3" fmla="*/ 211478 h 1008403"/>
                    <a:gd name="connsiteX4" fmla="*/ 546100 w 993005"/>
                    <a:gd name="connsiteY4" fmla="*/ 40028 h 1008403"/>
                    <a:gd name="connsiteX0" fmla="*/ 546100 w 993005"/>
                    <a:gd name="connsiteY0" fmla="*/ 0 h 968375"/>
                    <a:gd name="connsiteX1" fmla="*/ 0 w 993005"/>
                    <a:gd name="connsiteY1" fmla="*/ 968375 h 968375"/>
                    <a:gd name="connsiteX2" fmla="*/ 955675 w 993005"/>
                    <a:gd name="connsiteY2" fmla="*/ 419100 h 968375"/>
                    <a:gd name="connsiteX3" fmla="*/ 774700 w 993005"/>
                    <a:gd name="connsiteY3" fmla="*/ 171450 h 968375"/>
                    <a:gd name="connsiteX4" fmla="*/ 546100 w 993005"/>
                    <a:gd name="connsiteY4" fmla="*/ 0 h 968375"/>
                    <a:gd name="connsiteX0" fmla="*/ 546100 w 955675"/>
                    <a:gd name="connsiteY0" fmla="*/ 0 h 968375"/>
                    <a:gd name="connsiteX1" fmla="*/ 0 w 955675"/>
                    <a:gd name="connsiteY1" fmla="*/ 968375 h 968375"/>
                    <a:gd name="connsiteX2" fmla="*/ 955675 w 955675"/>
                    <a:gd name="connsiteY2" fmla="*/ 419100 h 968375"/>
                    <a:gd name="connsiteX3" fmla="*/ 774700 w 955675"/>
                    <a:gd name="connsiteY3" fmla="*/ 171450 h 968375"/>
                    <a:gd name="connsiteX4" fmla="*/ 546100 w 955675"/>
                    <a:gd name="connsiteY4" fmla="*/ 0 h 968375"/>
                    <a:gd name="connsiteX0" fmla="*/ 546100 w 955675"/>
                    <a:gd name="connsiteY0" fmla="*/ 0 h 968375"/>
                    <a:gd name="connsiteX1" fmla="*/ 0 w 955675"/>
                    <a:gd name="connsiteY1" fmla="*/ 968375 h 968375"/>
                    <a:gd name="connsiteX2" fmla="*/ 955675 w 955675"/>
                    <a:gd name="connsiteY2" fmla="*/ 419100 h 968375"/>
                    <a:gd name="connsiteX3" fmla="*/ 774700 w 955675"/>
                    <a:gd name="connsiteY3" fmla="*/ 171450 h 968375"/>
                    <a:gd name="connsiteX4" fmla="*/ 546100 w 955675"/>
                    <a:gd name="connsiteY4" fmla="*/ 0 h 968375"/>
                    <a:gd name="connsiteX0" fmla="*/ 546100 w 968375"/>
                    <a:gd name="connsiteY0" fmla="*/ 0 h 968375"/>
                    <a:gd name="connsiteX1" fmla="*/ 0 w 968375"/>
                    <a:gd name="connsiteY1" fmla="*/ 968375 h 968375"/>
                    <a:gd name="connsiteX2" fmla="*/ 968375 w 968375"/>
                    <a:gd name="connsiteY2" fmla="*/ 412750 h 968375"/>
                    <a:gd name="connsiteX3" fmla="*/ 774700 w 968375"/>
                    <a:gd name="connsiteY3" fmla="*/ 171450 h 968375"/>
                    <a:gd name="connsiteX4" fmla="*/ 546100 w 968375"/>
                    <a:gd name="connsiteY4" fmla="*/ 0 h 96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375" h="968375">
                      <a:moveTo>
                        <a:pt x="546100" y="0"/>
                      </a:moveTo>
                      <a:lnTo>
                        <a:pt x="0" y="968375"/>
                      </a:lnTo>
                      <a:lnTo>
                        <a:pt x="968375" y="412750"/>
                      </a:lnTo>
                      <a:cubicBezTo>
                        <a:pt x="872067" y="273579"/>
                        <a:pt x="845079" y="240242"/>
                        <a:pt x="774700" y="171450"/>
                      </a:cubicBezTo>
                      <a:cubicBezTo>
                        <a:pt x="704321" y="102658"/>
                        <a:pt x="687917" y="95779"/>
                        <a:pt x="5461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584700" y="2854325"/>
                  <a:ext cx="1114425" cy="565150"/>
                </a:xfrm>
                <a:custGeom>
                  <a:avLst/>
                  <a:gdLst>
                    <a:gd name="connsiteX0" fmla="*/ 958850 w 1114425"/>
                    <a:gd name="connsiteY0" fmla="*/ 0 h 565150"/>
                    <a:gd name="connsiteX1" fmla="*/ 0 w 1114425"/>
                    <a:gd name="connsiteY1" fmla="*/ 561975 h 565150"/>
                    <a:gd name="connsiteX2" fmla="*/ 1114425 w 1114425"/>
                    <a:gd name="connsiteY2" fmla="*/ 565150 h 565150"/>
                    <a:gd name="connsiteX3" fmla="*/ 1076325 w 1114425"/>
                    <a:gd name="connsiteY3" fmla="*/ 250825 h 565150"/>
                    <a:gd name="connsiteX4" fmla="*/ 958850 w 1114425"/>
                    <a:gd name="connsiteY4" fmla="*/ 0 h 565150"/>
                    <a:gd name="connsiteX0" fmla="*/ 958850 w 1190300"/>
                    <a:gd name="connsiteY0" fmla="*/ 8163 h 573313"/>
                    <a:gd name="connsiteX1" fmla="*/ 0 w 1190300"/>
                    <a:gd name="connsiteY1" fmla="*/ 570138 h 573313"/>
                    <a:gd name="connsiteX2" fmla="*/ 1114425 w 1190300"/>
                    <a:gd name="connsiteY2" fmla="*/ 573313 h 573313"/>
                    <a:gd name="connsiteX3" fmla="*/ 1076325 w 1190300"/>
                    <a:gd name="connsiteY3" fmla="*/ 258988 h 573313"/>
                    <a:gd name="connsiteX4" fmla="*/ 958850 w 1190300"/>
                    <a:gd name="connsiteY4" fmla="*/ 8163 h 573313"/>
                    <a:gd name="connsiteX0" fmla="*/ 958850 w 1114425"/>
                    <a:gd name="connsiteY0" fmla="*/ 8163 h 573313"/>
                    <a:gd name="connsiteX1" fmla="*/ 0 w 1114425"/>
                    <a:gd name="connsiteY1" fmla="*/ 570138 h 573313"/>
                    <a:gd name="connsiteX2" fmla="*/ 1114425 w 1114425"/>
                    <a:gd name="connsiteY2" fmla="*/ 573313 h 573313"/>
                    <a:gd name="connsiteX3" fmla="*/ 1076325 w 1114425"/>
                    <a:gd name="connsiteY3" fmla="*/ 258988 h 573313"/>
                    <a:gd name="connsiteX4" fmla="*/ 958850 w 1114425"/>
                    <a:gd name="connsiteY4" fmla="*/ 8163 h 573313"/>
                    <a:gd name="connsiteX0" fmla="*/ 958850 w 1114425"/>
                    <a:gd name="connsiteY0" fmla="*/ 0 h 565150"/>
                    <a:gd name="connsiteX1" fmla="*/ 0 w 1114425"/>
                    <a:gd name="connsiteY1" fmla="*/ 561975 h 565150"/>
                    <a:gd name="connsiteX2" fmla="*/ 1114425 w 1114425"/>
                    <a:gd name="connsiteY2" fmla="*/ 565150 h 565150"/>
                    <a:gd name="connsiteX3" fmla="*/ 1076325 w 1114425"/>
                    <a:gd name="connsiteY3" fmla="*/ 250825 h 565150"/>
                    <a:gd name="connsiteX4" fmla="*/ 958850 w 1114425"/>
                    <a:gd name="connsiteY4" fmla="*/ 0 h 565150"/>
                    <a:gd name="connsiteX0" fmla="*/ 958850 w 1114425"/>
                    <a:gd name="connsiteY0" fmla="*/ 0 h 565150"/>
                    <a:gd name="connsiteX1" fmla="*/ 0 w 1114425"/>
                    <a:gd name="connsiteY1" fmla="*/ 561975 h 565150"/>
                    <a:gd name="connsiteX2" fmla="*/ 1114425 w 1114425"/>
                    <a:gd name="connsiteY2" fmla="*/ 565150 h 565150"/>
                    <a:gd name="connsiteX3" fmla="*/ 1076325 w 1114425"/>
                    <a:gd name="connsiteY3" fmla="*/ 250825 h 565150"/>
                    <a:gd name="connsiteX4" fmla="*/ 958850 w 1114425"/>
                    <a:gd name="connsiteY4" fmla="*/ 0 h 565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565150">
                      <a:moveTo>
                        <a:pt x="958850" y="0"/>
                      </a:moveTo>
                      <a:lnTo>
                        <a:pt x="0" y="561975"/>
                      </a:lnTo>
                      <a:lnTo>
                        <a:pt x="1114425" y="565150"/>
                      </a:lnTo>
                      <a:cubicBezTo>
                        <a:pt x="1100138" y="373592"/>
                        <a:pt x="1102254" y="345017"/>
                        <a:pt x="1076325" y="250825"/>
                      </a:cubicBezTo>
                      <a:cubicBezTo>
                        <a:pt x="1050396" y="156633"/>
                        <a:pt x="1023938" y="106892"/>
                        <a:pt x="95885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a:off x="3603625" y="3416300"/>
                  <a:ext cx="977900" cy="987425"/>
                </a:xfrm>
                <a:custGeom>
                  <a:avLst/>
                  <a:gdLst>
                    <a:gd name="connsiteX0" fmla="*/ 0 w 977900"/>
                    <a:gd name="connsiteY0" fmla="*/ 571500 h 987425"/>
                    <a:gd name="connsiteX1" fmla="*/ 193675 w 977900"/>
                    <a:gd name="connsiteY1" fmla="*/ 825500 h 987425"/>
                    <a:gd name="connsiteX2" fmla="*/ 415925 w 977900"/>
                    <a:gd name="connsiteY2" fmla="*/ 987425 h 987425"/>
                    <a:gd name="connsiteX3" fmla="*/ 977900 w 977900"/>
                    <a:gd name="connsiteY3" fmla="*/ 0 h 987425"/>
                    <a:gd name="connsiteX4" fmla="*/ 0 w 977900"/>
                    <a:gd name="connsiteY4" fmla="*/ 571500 h 987425"/>
                    <a:gd name="connsiteX0" fmla="*/ 36704 w 1014604"/>
                    <a:gd name="connsiteY0" fmla="*/ 571500 h 1030463"/>
                    <a:gd name="connsiteX1" fmla="*/ 230379 w 1014604"/>
                    <a:gd name="connsiteY1" fmla="*/ 825500 h 1030463"/>
                    <a:gd name="connsiteX2" fmla="*/ 452629 w 1014604"/>
                    <a:gd name="connsiteY2" fmla="*/ 987425 h 1030463"/>
                    <a:gd name="connsiteX3" fmla="*/ 1014604 w 1014604"/>
                    <a:gd name="connsiteY3" fmla="*/ 0 h 1030463"/>
                    <a:gd name="connsiteX4" fmla="*/ 36704 w 1014604"/>
                    <a:gd name="connsiteY4" fmla="*/ 571500 h 1030463"/>
                    <a:gd name="connsiteX0" fmla="*/ 0 w 977900"/>
                    <a:gd name="connsiteY0" fmla="*/ 571500 h 1030463"/>
                    <a:gd name="connsiteX1" fmla="*/ 193675 w 977900"/>
                    <a:gd name="connsiteY1" fmla="*/ 825500 h 1030463"/>
                    <a:gd name="connsiteX2" fmla="*/ 415925 w 977900"/>
                    <a:gd name="connsiteY2" fmla="*/ 987425 h 1030463"/>
                    <a:gd name="connsiteX3" fmla="*/ 977900 w 977900"/>
                    <a:gd name="connsiteY3" fmla="*/ 0 h 1030463"/>
                    <a:gd name="connsiteX4" fmla="*/ 0 w 977900"/>
                    <a:gd name="connsiteY4" fmla="*/ 571500 h 1030463"/>
                    <a:gd name="connsiteX0" fmla="*/ 0 w 977900"/>
                    <a:gd name="connsiteY0" fmla="*/ 571500 h 987425"/>
                    <a:gd name="connsiteX1" fmla="*/ 193675 w 977900"/>
                    <a:gd name="connsiteY1" fmla="*/ 825500 h 987425"/>
                    <a:gd name="connsiteX2" fmla="*/ 415925 w 977900"/>
                    <a:gd name="connsiteY2" fmla="*/ 987425 h 987425"/>
                    <a:gd name="connsiteX3" fmla="*/ 977900 w 977900"/>
                    <a:gd name="connsiteY3" fmla="*/ 0 h 987425"/>
                    <a:gd name="connsiteX4" fmla="*/ 0 w 977900"/>
                    <a:gd name="connsiteY4" fmla="*/ 571500 h 987425"/>
                    <a:gd name="connsiteX0" fmla="*/ 0 w 977900"/>
                    <a:gd name="connsiteY0" fmla="*/ 571500 h 987425"/>
                    <a:gd name="connsiteX1" fmla="*/ 180975 w 977900"/>
                    <a:gd name="connsiteY1" fmla="*/ 819150 h 987425"/>
                    <a:gd name="connsiteX2" fmla="*/ 415925 w 977900"/>
                    <a:gd name="connsiteY2" fmla="*/ 987425 h 987425"/>
                    <a:gd name="connsiteX3" fmla="*/ 977900 w 977900"/>
                    <a:gd name="connsiteY3" fmla="*/ 0 h 987425"/>
                    <a:gd name="connsiteX4" fmla="*/ 0 w 977900"/>
                    <a:gd name="connsiteY4" fmla="*/ 571500 h 98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900" h="987425">
                      <a:moveTo>
                        <a:pt x="0" y="571500"/>
                      </a:moveTo>
                      <a:cubicBezTo>
                        <a:pt x="62971" y="674158"/>
                        <a:pt x="111654" y="749829"/>
                        <a:pt x="180975" y="819150"/>
                      </a:cubicBezTo>
                      <a:cubicBezTo>
                        <a:pt x="250296" y="888471"/>
                        <a:pt x="291571" y="912283"/>
                        <a:pt x="415925" y="987425"/>
                      </a:cubicBezTo>
                      <a:lnTo>
                        <a:pt x="977900" y="0"/>
                      </a:lnTo>
                      <a:lnTo>
                        <a:pt x="0" y="5715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a:off x="4019550" y="3416300"/>
                  <a:ext cx="568325" cy="1133475"/>
                </a:xfrm>
                <a:custGeom>
                  <a:avLst/>
                  <a:gdLst>
                    <a:gd name="connsiteX0" fmla="*/ 558800 w 568325"/>
                    <a:gd name="connsiteY0" fmla="*/ 0 h 1133475"/>
                    <a:gd name="connsiteX1" fmla="*/ 0 w 568325"/>
                    <a:gd name="connsiteY1" fmla="*/ 977900 h 1133475"/>
                    <a:gd name="connsiteX2" fmla="*/ 263525 w 568325"/>
                    <a:gd name="connsiteY2" fmla="*/ 1101725 h 1133475"/>
                    <a:gd name="connsiteX3" fmla="*/ 568325 w 568325"/>
                    <a:gd name="connsiteY3" fmla="*/ 1133475 h 1133475"/>
                    <a:gd name="connsiteX4" fmla="*/ 558800 w 568325"/>
                    <a:gd name="connsiteY4" fmla="*/ 0 h 1133475"/>
                    <a:gd name="connsiteX0" fmla="*/ 558800 w 568325"/>
                    <a:gd name="connsiteY0" fmla="*/ 0 h 1133475"/>
                    <a:gd name="connsiteX1" fmla="*/ 0 w 568325"/>
                    <a:gd name="connsiteY1" fmla="*/ 977900 h 1133475"/>
                    <a:gd name="connsiteX2" fmla="*/ 263525 w 568325"/>
                    <a:gd name="connsiteY2" fmla="*/ 1101725 h 1133475"/>
                    <a:gd name="connsiteX3" fmla="*/ 568325 w 568325"/>
                    <a:gd name="connsiteY3" fmla="*/ 1133475 h 1133475"/>
                    <a:gd name="connsiteX4" fmla="*/ 558800 w 568325"/>
                    <a:gd name="connsiteY4" fmla="*/ 0 h 1133475"/>
                    <a:gd name="connsiteX0" fmla="*/ 558800 w 568325"/>
                    <a:gd name="connsiteY0" fmla="*/ 0 h 1133475"/>
                    <a:gd name="connsiteX1" fmla="*/ 0 w 568325"/>
                    <a:gd name="connsiteY1" fmla="*/ 977900 h 1133475"/>
                    <a:gd name="connsiteX2" fmla="*/ 263525 w 568325"/>
                    <a:gd name="connsiteY2" fmla="*/ 1101725 h 1133475"/>
                    <a:gd name="connsiteX3" fmla="*/ 568325 w 568325"/>
                    <a:gd name="connsiteY3" fmla="*/ 1133475 h 1133475"/>
                    <a:gd name="connsiteX4" fmla="*/ 558800 w 568325"/>
                    <a:gd name="connsiteY4" fmla="*/ 0 h 1133475"/>
                    <a:gd name="connsiteX0" fmla="*/ 565937 w 575462"/>
                    <a:gd name="connsiteY0" fmla="*/ 0 h 1212728"/>
                    <a:gd name="connsiteX1" fmla="*/ 7137 w 575462"/>
                    <a:gd name="connsiteY1" fmla="*/ 977900 h 1212728"/>
                    <a:gd name="connsiteX2" fmla="*/ 270662 w 575462"/>
                    <a:gd name="connsiteY2" fmla="*/ 1101725 h 1212728"/>
                    <a:gd name="connsiteX3" fmla="*/ 575462 w 575462"/>
                    <a:gd name="connsiteY3" fmla="*/ 1133475 h 1212728"/>
                    <a:gd name="connsiteX4" fmla="*/ 565937 w 575462"/>
                    <a:gd name="connsiteY4" fmla="*/ 0 h 1212728"/>
                    <a:gd name="connsiteX0" fmla="*/ 558800 w 568325"/>
                    <a:gd name="connsiteY0" fmla="*/ 0 h 1212728"/>
                    <a:gd name="connsiteX1" fmla="*/ 0 w 568325"/>
                    <a:gd name="connsiteY1" fmla="*/ 977900 h 1212728"/>
                    <a:gd name="connsiteX2" fmla="*/ 263525 w 568325"/>
                    <a:gd name="connsiteY2" fmla="*/ 1101725 h 1212728"/>
                    <a:gd name="connsiteX3" fmla="*/ 568325 w 568325"/>
                    <a:gd name="connsiteY3" fmla="*/ 1133475 h 1212728"/>
                    <a:gd name="connsiteX4" fmla="*/ 558800 w 568325"/>
                    <a:gd name="connsiteY4" fmla="*/ 0 h 1212728"/>
                    <a:gd name="connsiteX0" fmla="*/ 558800 w 568325"/>
                    <a:gd name="connsiteY0" fmla="*/ 0 h 1133475"/>
                    <a:gd name="connsiteX1" fmla="*/ 0 w 568325"/>
                    <a:gd name="connsiteY1" fmla="*/ 977900 h 1133475"/>
                    <a:gd name="connsiteX2" fmla="*/ 263525 w 568325"/>
                    <a:gd name="connsiteY2" fmla="*/ 1101725 h 1133475"/>
                    <a:gd name="connsiteX3" fmla="*/ 568325 w 568325"/>
                    <a:gd name="connsiteY3" fmla="*/ 1133475 h 1133475"/>
                    <a:gd name="connsiteX4" fmla="*/ 558800 w 568325"/>
                    <a:gd name="connsiteY4" fmla="*/ 0 h 113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325" h="1133475">
                      <a:moveTo>
                        <a:pt x="558800" y="0"/>
                      </a:moveTo>
                      <a:lnTo>
                        <a:pt x="0" y="977900"/>
                      </a:lnTo>
                      <a:cubicBezTo>
                        <a:pt x="90487" y="1050396"/>
                        <a:pt x="168804" y="1075796"/>
                        <a:pt x="263525" y="1101725"/>
                      </a:cubicBezTo>
                      <a:cubicBezTo>
                        <a:pt x="358246" y="1127654"/>
                        <a:pt x="433387" y="1132946"/>
                        <a:pt x="568325" y="1133475"/>
                      </a:cubicBezTo>
                      <a:cubicBezTo>
                        <a:pt x="567267" y="756708"/>
                        <a:pt x="566208" y="379942"/>
                        <a:pt x="55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3600450" y="2445544"/>
                  <a:ext cx="978694" cy="973931"/>
                </a:xfrm>
                <a:custGeom>
                  <a:avLst/>
                  <a:gdLst>
                    <a:gd name="connsiteX0" fmla="*/ 423863 w 978694"/>
                    <a:gd name="connsiteY0" fmla="*/ 0 h 973931"/>
                    <a:gd name="connsiteX1" fmla="*/ 180975 w 978694"/>
                    <a:gd name="connsiteY1" fmla="*/ 178594 h 973931"/>
                    <a:gd name="connsiteX2" fmla="*/ 0 w 978694"/>
                    <a:gd name="connsiteY2" fmla="*/ 421481 h 973931"/>
                    <a:gd name="connsiteX3" fmla="*/ 978694 w 978694"/>
                    <a:gd name="connsiteY3" fmla="*/ 973931 h 973931"/>
                    <a:gd name="connsiteX4" fmla="*/ 423863 w 978694"/>
                    <a:gd name="connsiteY4" fmla="*/ 0 h 973931"/>
                    <a:gd name="connsiteX0" fmla="*/ 462932 w 1017763"/>
                    <a:gd name="connsiteY0" fmla="*/ 39140 h 1013071"/>
                    <a:gd name="connsiteX1" fmla="*/ 220044 w 1017763"/>
                    <a:gd name="connsiteY1" fmla="*/ 217734 h 1013071"/>
                    <a:gd name="connsiteX2" fmla="*/ 39069 w 1017763"/>
                    <a:gd name="connsiteY2" fmla="*/ 460621 h 1013071"/>
                    <a:gd name="connsiteX3" fmla="*/ 1017763 w 1017763"/>
                    <a:gd name="connsiteY3" fmla="*/ 1013071 h 1013071"/>
                    <a:gd name="connsiteX4" fmla="*/ 462932 w 1017763"/>
                    <a:gd name="connsiteY4" fmla="*/ 39140 h 1013071"/>
                    <a:gd name="connsiteX0" fmla="*/ 423863 w 978694"/>
                    <a:gd name="connsiteY0" fmla="*/ 39140 h 1013071"/>
                    <a:gd name="connsiteX1" fmla="*/ 180975 w 978694"/>
                    <a:gd name="connsiteY1" fmla="*/ 217734 h 1013071"/>
                    <a:gd name="connsiteX2" fmla="*/ 0 w 978694"/>
                    <a:gd name="connsiteY2" fmla="*/ 460621 h 1013071"/>
                    <a:gd name="connsiteX3" fmla="*/ 978694 w 978694"/>
                    <a:gd name="connsiteY3" fmla="*/ 1013071 h 1013071"/>
                    <a:gd name="connsiteX4" fmla="*/ 423863 w 978694"/>
                    <a:gd name="connsiteY4" fmla="*/ 39140 h 1013071"/>
                    <a:gd name="connsiteX0" fmla="*/ 423863 w 978694"/>
                    <a:gd name="connsiteY0" fmla="*/ 0 h 973931"/>
                    <a:gd name="connsiteX1" fmla="*/ 180975 w 978694"/>
                    <a:gd name="connsiteY1" fmla="*/ 178594 h 973931"/>
                    <a:gd name="connsiteX2" fmla="*/ 0 w 978694"/>
                    <a:gd name="connsiteY2" fmla="*/ 421481 h 973931"/>
                    <a:gd name="connsiteX3" fmla="*/ 978694 w 978694"/>
                    <a:gd name="connsiteY3" fmla="*/ 973931 h 973931"/>
                    <a:gd name="connsiteX4" fmla="*/ 423863 w 978694"/>
                    <a:gd name="connsiteY4" fmla="*/ 0 h 973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694" h="973931">
                      <a:moveTo>
                        <a:pt x="423863" y="0"/>
                      </a:moveTo>
                      <a:cubicBezTo>
                        <a:pt x="298054" y="65087"/>
                        <a:pt x="251619" y="108347"/>
                        <a:pt x="180975" y="178594"/>
                      </a:cubicBezTo>
                      <a:cubicBezTo>
                        <a:pt x="110331" y="248841"/>
                        <a:pt x="90885" y="267494"/>
                        <a:pt x="0" y="421481"/>
                      </a:cubicBezTo>
                      <a:lnTo>
                        <a:pt x="978694" y="973931"/>
                      </a:lnTo>
                      <a:lnTo>
                        <a:pt x="42386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4013200" y="2295525"/>
                  <a:ext cx="568325" cy="1120775"/>
                </a:xfrm>
                <a:custGeom>
                  <a:avLst/>
                  <a:gdLst>
                    <a:gd name="connsiteX0" fmla="*/ 568325 w 568325"/>
                    <a:gd name="connsiteY0" fmla="*/ 0 h 1120775"/>
                    <a:gd name="connsiteX1" fmla="*/ 307975 w 568325"/>
                    <a:gd name="connsiteY1" fmla="*/ 28575 h 1120775"/>
                    <a:gd name="connsiteX2" fmla="*/ 0 w 568325"/>
                    <a:gd name="connsiteY2" fmla="*/ 146050 h 1120775"/>
                    <a:gd name="connsiteX3" fmla="*/ 565150 w 568325"/>
                    <a:gd name="connsiteY3" fmla="*/ 1120775 h 1120775"/>
                    <a:gd name="connsiteX4" fmla="*/ 568325 w 568325"/>
                    <a:gd name="connsiteY4" fmla="*/ 0 h 1120775"/>
                    <a:gd name="connsiteX0" fmla="*/ 573119 w 573119"/>
                    <a:gd name="connsiteY0" fmla="*/ 78986 h 1199761"/>
                    <a:gd name="connsiteX1" fmla="*/ 312769 w 573119"/>
                    <a:gd name="connsiteY1" fmla="*/ 107561 h 1199761"/>
                    <a:gd name="connsiteX2" fmla="*/ 4794 w 573119"/>
                    <a:gd name="connsiteY2" fmla="*/ 225036 h 1199761"/>
                    <a:gd name="connsiteX3" fmla="*/ 569944 w 573119"/>
                    <a:gd name="connsiteY3" fmla="*/ 1199761 h 1199761"/>
                    <a:gd name="connsiteX4" fmla="*/ 573119 w 573119"/>
                    <a:gd name="connsiteY4" fmla="*/ 78986 h 1199761"/>
                    <a:gd name="connsiteX0" fmla="*/ 568325 w 568325"/>
                    <a:gd name="connsiteY0" fmla="*/ 78986 h 1199761"/>
                    <a:gd name="connsiteX1" fmla="*/ 307975 w 568325"/>
                    <a:gd name="connsiteY1" fmla="*/ 107561 h 1199761"/>
                    <a:gd name="connsiteX2" fmla="*/ 0 w 568325"/>
                    <a:gd name="connsiteY2" fmla="*/ 225036 h 1199761"/>
                    <a:gd name="connsiteX3" fmla="*/ 565150 w 568325"/>
                    <a:gd name="connsiteY3" fmla="*/ 1199761 h 1199761"/>
                    <a:gd name="connsiteX4" fmla="*/ 568325 w 568325"/>
                    <a:gd name="connsiteY4" fmla="*/ 78986 h 1199761"/>
                    <a:gd name="connsiteX0" fmla="*/ 568325 w 568325"/>
                    <a:gd name="connsiteY0" fmla="*/ 1044 h 1121819"/>
                    <a:gd name="connsiteX1" fmla="*/ 307975 w 568325"/>
                    <a:gd name="connsiteY1" fmla="*/ 29619 h 1121819"/>
                    <a:gd name="connsiteX2" fmla="*/ 0 w 568325"/>
                    <a:gd name="connsiteY2" fmla="*/ 147094 h 1121819"/>
                    <a:gd name="connsiteX3" fmla="*/ 565150 w 568325"/>
                    <a:gd name="connsiteY3" fmla="*/ 1121819 h 1121819"/>
                    <a:gd name="connsiteX4" fmla="*/ 568325 w 568325"/>
                    <a:gd name="connsiteY4" fmla="*/ 1044 h 1121819"/>
                    <a:gd name="connsiteX0" fmla="*/ 568325 w 568325"/>
                    <a:gd name="connsiteY0" fmla="*/ 0 h 1120775"/>
                    <a:gd name="connsiteX1" fmla="*/ 307975 w 568325"/>
                    <a:gd name="connsiteY1" fmla="*/ 28575 h 1120775"/>
                    <a:gd name="connsiteX2" fmla="*/ 0 w 568325"/>
                    <a:gd name="connsiteY2" fmla="*/ 146050 h 1120775"/>
                    <a:gd name="connsiteX3" fmla="*/ 565150 w 568325"/>
                    <a:gd name="connsiteY3" fmla="*/ 1120775 h 1120775"/>
                    <a:gd name="connsiteX4" fmla="*/ 568325 w 568325"/>
                    <a:gd name="connsiteY4" fmla="*/ 0 h 1120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325" h="1120775">
                      <a:moveTo>
                        <a:pt x="568325" y="0"/>
                      </a:moveTo>
                      <a:cubicBezTo>
                        <a:pt x="439738" y="8467"/>
                        <a:pt x="402696" y="4233"/>
                        <a:pt x="307975" y="28575"/>
                      </a:cubicBezTo>
                      <a:cubicBezTo>
                        <a:pt x="213254" y="52917"/>
                        <a:pt x="169862" y="68792"/>
                        <a:pt x="0" y="146050"/>
                      </a:cubicBezTo>
                      <a:lnTo>
                        <a:pt x="565150" y="1120775"/>
                      </a:lnTo>
                      <a:cubicBezTo>
                        <a:pt x="566208" y="748242"/>
                        <a:pt x="567267" y="375708"/>
                        <a:pt x="5683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3462339" y="2862263"/>
                  <a:ext cx="1104900" cy="554831"/>
                </a:xfrm>
                <a:custGeom>
                  <a:avLst/>
                  <a:gdLst>
                    <a:gd name="connsiteX0" fmla="*/ 1100137 w 1100137"/>
                    <a:gd name="connsiteY0" fmla="*/ 547687 h 552450"/>
                    <a:gd name="connsiteX1" fmla="*/ 138112 w 1100137"/>
                    <a:gd name="connsiteY1" fmla="*/ 0 h 552450"/>
                    <a:gd name="connsiteX2" fmla="*/ 28575 w 1100137"/>
                    <a:gd name="connsiteY2" fmla="*/ 252412 h 552450"/>
                    <a:gd name="connsiteX3" fmla="*/ 0 w 1100137"/>
                    <a:gd name="connsiteY3" fmla="*/ 552450 h 552450"/>
                    <a:gd name="connsiteX4" fmla="*/ 1100137 w 1100137"/>
                    <a:gd name="connsiteY4" fmla="*/ 547687 h 552450"/>
                    <a:gd name="connsiteX0" fmla="*/ 1177318 w 1177318"/>
                    <a:gd name="connsiteY0" fmla="*/ 555069 h 559832"/>
                    <a:gd name="connsiteX1" fmla="*/ 215293 w 1177318"/>
                    <a:gd name="connsiteY1" fmla="*/ 7382 h 559832"/>
                    <a:gd name="connsiteX2" fmla="*/ 105756 w 1177318"/>
                    <a:gd name="connsiteY2" fmla="*/ 259794 h 559832"/>
                    <a:gd name="connsiteX3" fmla="*/ 77181 w 1177318"/>
                    <a:gd name="connsiteY3" fmla="*/ 559832 h 559832"/>
                    <a:gd name="connsiteX4" fmla="*/ 1177318 w 1177318"/>
                    <a:gd name="connsiteY4" fmla="*/ 555069 h 559832"/>
                    <a:gd name="connsiteX0" fmla="*/ 1177318 w 1177318"/>
                    <a:gd name="connsiteY0" fmla="*/ 547687 h 552450"/>
                    <a:gd name="connsiteX1" fmla="*/ 215293 w 1177318"/>
                    <a:gd name="connsiteY1" fmla="*/ 0 h 552450"/>
                    <a:gd name="connsiteX2" fmla="*/ 105756 w 1177318"/>
                    <a:gd name="connsiteY2" fmla="*/ 252412 h 552450"/>
                    <a:gd name="connsiteX3" fmla="*/ 77181 w 1177318"/>
                    <a:gd name="connsiteY3" fmla="*/ 552450 h 552450"/>
                    <a:gd name="connsiteX4" fmla="*/ 1177318 w 1177318"/>
                    <a:gd name="connsiteY4" fmla="*/ 547687 h 552450"/>
                    <a:gd name="connsiteX0" fmla="*/ 1100137 w 1100137"/>
                    <a:gd name="connsiteY0" fmla="*/ 547687 h 552450"/>
                    <a:gd name="connsiteX1" fmla="*/ 138112 w 1100137"/>
                    <a:gd name="connsiteY1" fmla="*/ 0 h 552450"/>
                    <a:gd name="connsiteX2" fmla="*/ 28575 w 1100137"/>
                    <a:gd name="connsiteY2" fmla="*/ 252412 h 552450"/>
                    <a:gd name="connsiteX3" fmla="*/ 0 w 1100137"/>
                    <a:gd name="connsiteY3" fmla="*/ 552450 h 552450"/>
                    <a:gd name="connsiteX4" fmla="*/ 1100137 w 1100137"/>
                    <a:gd name="connsiteY4" fmla="*/ 547687 h 552450"/>
                    <a:gd name="connsiteX0" fmla="*/ 1100137 w 1100137"/>
                    <a:gd name="connsiteY0" fmla="*/ 547687 h 552450"/>
                    <a:gd name="connsiteX1" fmla="*/ 138112 w 1100137"/>
                    <a:gd name="connsiteY1" fmla="*/ 0 h 552450"/>
                    <a:gd name="connsiteX2" fmla="*/ 28575 w 1100137"/>
                    <a:gd name="connsiteY2" fmla="*/ 252412 h 552450"/>
                    <a:gd name="connsiteX3" fmla="*/ 0 w 1100137"/>
                    <a:gd name="connsiteY3" fmla="*/ 552450 h 552450"/>
                    <a:gd name="connsiteX4" fmla="*/ 1100137 w 1100137"/>
                    <a:gd name="connsiteY4" fmla="*/ 547687 h 552450"/>
                    <a:gd name="connsiteX0" fmla="*/ 1104900 w 1104900"/>
                    <a:gd name="connsiteY0" fmla="*/ 554831 h 554831"/>
                    <a:gd name="connsiteX1" fmla="*/ 138112 w 1104900"/>
                    <a:gd name="connsiteY1" fmla="*/ 0 h 554831"/>
                    <a:gd name="connsiteX2" fmla="*/ 28575 w 1104900"/>
                    <a:gd name="connsiteY2" fmla="*/ 252412 h 554831"/>
                    <a:gd name="connsiteX3" fmla="*/ 0 w 1104900"/>
                    <a:gd name="connsiteY3" fmla="*/ 552450 h 554831"/>
                    <a:gd name="connsiteX4" fmla="*/ 1104900 w 1104900"/>
                    <a:gd name="connsiteY4" fmla="*/ 554831 h 554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900" h="554831">
                      <a:moveTo>
                        <a:pt x="1104900" y="554831"/>
                      </a:moveTo>
                      <a:lnTo>
                        <a:pt x="138112" y="0"/>
                      </a:lnTo>
                      <a:cubicBezTo>
                        <a:pt x="83343" y="117475"/>
                        <a:pt x="51594" y="160337"/>
                        <a:pt x="28575" y="252412"/>
                      </a:cubicBezTo>
                      <a:cubicBezTo>
                        <a:pt x="5556" y="344487"/>
                        <a:pt x="7143" y="403225"/>
                        <a:pt x="0" y="552450"/>
                      </a:cubicBezTo>
                      <a:lnTo>
                        <a:pt x="1104900" y="55483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3457575" y="3417094"/>
                  <a:ext cx="1114426" cy="578644"/>
                </a:xfrm>
                <a:custGeom>
                  <a:avLst/>
                  <a:gdLst>
                    <a:gd name="connsiteX0" fmla="*/ 1119188 w 1119188"/>
                    <a:gd name="connsiteY0" fmla="*/ 0 h 585788"/>
                    <a:gd name="connsiteX1" fmla="*/ 0 w 1119188"/>
                    <a:gd name="connsiteY1" fmla="*/ 9525 h 585788"/>
                    <a:gd name="connsiteX2" fmla="*/ 47625 w 1119188"/>
                    <a:gd name="connsiteY2" fmla="*/ 328613 h 585788"/>
                    <a:gd name="connsiteX3" fmla="*/ 152400 w 1119188"/>
                    <a:gd name="connsiteY3" fmla="*/ 585788 h 585788"/>
                    <a:gd name="connsiteX4" fmla="*/ 1119188 w 1119188"/>
                    <a:gd name="connsiteY4" fmla="*/ 0 h 585788"/>
                    <a:gd name="connsiteX0" fmla="*/ 1192464 w 1192464"/>
                    <a:gd name="connsiteY0" fmla="*/ 0 h 594556"/>
                    <a:gd name="connsiteX1" fmla="*/ 73276 w 1192464"/>
                    <a:gd name="connsiteY1" fmla="*/ 9525 h 594556"/>
                    <a:gd name="connsiteX2" fmla="*/ 120901 w 1192464"/>
                    <a:gd name="connsiteY2" fmla="*/ 328613 h 594556"/>
                    <a:gd name="connsiteX3" fmla="*/ 225676 w 1192464"/>
                    <a:gd name="connsiteY3" fmla="*/ 585788 h 594556"/>
                    <a:gd name="connsiteX4" fmla="*/ 1192464 w 1192464"/>
                    <a:gd name="connsiteY4" fmla="*/ 0 h 594556"/>
                    <a:gd name="connsiteX0" fmla="*/ 1119188 w 1119188"/>
                    <a:gd name="connsiteY0" fmla="*/ 0 h 594556"/>
                    <a:gd name="connsiteX1" fmla="*/ 0 w 1119188"/>
                    <a:gd name="connsiteY1" fmla="*/ 9525 h 594556"/>
                    <a:gd name="connsiteX2" fmla="*/ 47625 w 1119188"/>
                    <a:gd name="connsiteY2" fmla="*/ 328613 h 594556"/>
                    <a:gd name="connsiteX3" fmla="*/ 152400 w 1119188"/>
                    <a:gd name="connsiteY3" fmla="*/ 585788 h 594556"/>
                    <a:gd name="connsiteX4" fmla="*/ 1119188 w 1119188"/>
                    <a:gd name="connsiteY4" fmla="*/ 0 h 594556"/>
                    <a:gd name="connsiteX0" fmla="*/ 1119188 w 1119188"/>
                    <a:gd name="connsiteY0" fmla="*/ 0 h 585788"/>
                    <a:gd name="connsiteX1" fmla="*/ 0 w 1119188"/>
                    <a:gd name="connsiteY1" fmla="*/ 9525 h 585788"/>
                    <a:gd name="connsiteX2" fmla="*/ 47625 w 1119188"/>
                    <a:gd name="connsiteY2" fmla="*/ 328613 h 585788"/>
                    <a:gd name="connsiteX3" fmla="*/ 152400 w 1119188"/>
                    <a:gd name="connsiteY3" fmla="*/ 585788 h 585788"/>
                    <a:gd name="connsiteX4" fmla="*/ 1119188 w 1119188"/>
                    <a:gd name="connsiteY4" fmla="*/ 0 h 585788"/>
                    <a:gd name="connsiteX0" fmla="*/ 1114426 w 1114426"/>
                    <a:gd name="connsiteY0" fmla="*/ 0 h 578644"/>
                    <a:gd name="connsiteX1" fmla="*/ 0 w 1114426"/>
                    <a:gd name="connsiteY1" fmla="*/ 2381 h 578644"/>
                    <a:gd name="connsiteX2" fmla="*/ 47625 w 1114426"/>
                    <a:gd name="connsiteY2" fmla="*/ 321469 h 578644"/>
                    <a:gd name="connsiteX3" fmla="*/ 152400 w 1114426"/>
                    <a:gd name="connsiteY3" fmla="*/ 578644 h 578644"/>
                    <a:gd name="connsiteX4" fmla="*/ 1114426 w 1114426"/>
                    <a:gd name="connsiteY4" fmla="*/ 0 h 57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6" h="578644">
                      <a:moveTo>
                        <a:pt x="1114426" y="0"/>
                      </a:moveTo>
                      <a:lnTo>
                        <a:pt x="0" y="2381"/>
                      </a:lnTo>
                      <a:cubicBezTo>
                        <a:pt x="21431" y="138112"/>
                        <a:pt x="22225" y="225425"/>
                        <a:pt x="47625" y="321469"/>
                      </a:cubicBezTo>
                      <a:cubicBezTo>
                        <a:pt x="73025" y="417513"/>
                        <a:pt x="88106" y="457201"/>
                        <a:pt x="152400" y="578644"/>
                      </a:cubicBezTo>
                      <a:lnTo>
                        <a:pt x="111442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p:cNvGrpSpPr/>
              <p:nvPr/>
            </p:nvGrpSpPr>
            <p:grpSpPr>
              <a:xfrm>
                <a:off x="1677924" y="530227"/>
                <a:ext cx="5788152" cy="5788152"/>
                <a:chOff x="1677924" y="530227"/>
                <a:chExt cx="5788152" cy="5788152"/>
              </a:xfrm>
            </p:grpSpPr>
            <p:sp>
              <p:nvSpPr>
                <p:cNvPr id="5" name="Oval 4"/>
                <p:cNvSpPr/>
                <p:nvPr/>
              </p:nvSpPr>
              <p:spPr>
                <a:xfrm>
                  <a:off x="1677924" y="530227"/>
                  <a:ext cx="5788152" cy="5788152"/>
                </a:xfrm>
                <a:prstGeom prst="ellipse">
                  <a:avLst/>
                </a:prstGeom>
                <a:noFill/>
                <a:ln>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080592" y="927652"/>
                  <a:ext cx="5001768" cy="5001768"/>
                </a:xfrm>
                <a:prstGeom prst="ellipse">
                  <a:avLst/>
                </a:prstGeom>
                <a:noFill/>
                <a:ln>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352260" y="1212572"/>
                  <a:ext cx="4434840" cy="4432854"/>
                </a:xfrm>
                <a:prstGeom prst="ellipse">
                  <a:avLst/>
                </a:prstGeom>
                <a:noFill/>
                <a:ln>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955228" y="1802288"/>
                  <a:ext cx="3233537" cy="3236976"/>
                </a:xfrm>
                <a:prstGeom prst="ellipse">
                  <a:avLst/>
                </a:prstGeom>
                <a:noFill/>
                <a:ln>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452180" y="2299240"/>
                  <a:ext cx="2246255" cy="2249424"/>
                </a:xfrm>
                <a:prstGeom prst="ellipse">
                  <a:avLst/>
                </a:prstGeom>
                <a:solidFill>
                  <a:schemeClr val="bg2"/>
                </a:solidFill>
                <a:ln>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p:cNvGrpSpPr/>
              <p:nvPr/>
            </p:nvGrpSpPr>
            <p:grpSpPr>
              <a:xfrm>
                <a:off x="1763886" y="632739"/>
                <a:ext cx="5612289" cy="5589467"/>
                <a:chOff x="1763886" y="632739"/>
                <a:chExt cx="5612289" cy="5589467"/>
              </a:xfrm>
            </p:grpSpPr>
            <p:cxnSp>
              <p:nvCxnSpPr>
                <p:cNvPr id="13" name="Straight Connector 12"/>
                <p:cNvCxnSpPr>
                  <a:stCxn id="9" idx="0"/>
                  <a:endCxn id="9" idx="4"/>
                </p:cNvCxnSpPr>
                <p:nvPr/>
              </p:nvCxnSpPr>
              <p:spPr>
                <a:xfrm>
                  <a:off x="4581476" y="927652"/>
                  <a:ext cx="0" cy="5001768"/>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11" idx="2"/>
                  <a:endCxn id="9" idx="6"/>
                </p:cNvCxnSpPr>
                <p:nvPr/>
              </p:nvCxnSpPr>
              <p:spPr>
                <a:xfrm>
                  <a:off x="2955228" y="3420776"/>
                  <a:ext cx="4127132" cy="0"/>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413220" y="2160106"/>
                  <a:ext cx="4305963" cy="2526194"/>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413220" y="2190585"/>
                  <a:ext cx="3560860" cy="2030895"/>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3778250" y="1250672"/>
                  <a:ext cx="2019935" cy="3568978"/>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768725" y="2014538"/>
                  <a:ext cx="2083435" cy="3555682"/>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10" idx="2"/>
                  <a:endCxn id="9" idx="2"/>
                </p:cNvCxnSpPr>
                <p:nvPr/>
              </p:nvCxnSpPr>
              <p:spPr>
                <a:xfrm flipH="1" flipV="1">
                  <a:off x="2080592" y="3428536"/>
                  <a:ext cx="271668" cy="463"/>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1763886" y="2687968"/>
                  <a:ext cx="398289" cy="107620"/>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2525579" y="1385025"/>
                  <a:ext cx="272391" cy="279468"/>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3315985" y="1273969"/>
                  <a:ext cx="136196" cy="230981"/>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3811285" y="632739"/>
                  <a:ext cx="101109" cy="376911"/>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203031" y="632739"/>
                  <a:ext cx="96536" cy="376910"/>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6330820" y="1363596"/>
                  <a:ext cx="268553" cy="282262"/>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6989506" y="2657474"/>
                  <a:ext cx="368556" cy="98590"/>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007619" y="4046702"/>
                  <a:ext cx="368556" cy="96673"/>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505175" y="4518190"/>
                  <a:ext cx="248050" cy="137154"/>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360847" y="5184940"/>
                  <a:ext cx="277877" cy="265741"/>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246537" y="5839784"/>
                  <a:ext cx="94607" cy="363372"/>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3857627" y="5858834"/>
                  <a:ext cx="88107" cy="363372"/>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3345658" y="5362576"/>
                  <a:ext cx="124152" cy="240506"/>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2542246" y="5213595"/>
                  <a:ext cx="287505" cy="273796"/>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1790707" y="4083843"/>
                  <a:ext cx="369087" cy="109281"/>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grpSp>
          <p:grpSp>
            <p:nvGrpSpPr>
              <p:cNvPr id="144" name="Group 143"/>
              <p:cNvGrpSpPr/>
              <p:nvPr/>
            </p:nvGrpSpPr>
            <p:grpSpPr>
              <a:xfrm>
                <a:off x="2124575" y="1084974"/>
                <a:ext cx="4831007" cy="4734095"/>
                <a:chOff x="2124575" y="1084974"/>
                <a:chExt cx="4831007" cy="4734095"/>
              </a:xfrm>
            </p:grpSpPr>
            <p:sp>
              <p:nvSpPr>
                <p:cNvPr id="99" name="TextBox 98"/>
                <p:cNvSpPr txBox="1"/>
                <p:nvPr/>
              </p:nvSpPr>
              <p:spPr>
                <a:xfrm>
                  <a:off x="3779020" y="1085106"/>
                  <a:ext cx="32285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12</a:t>
                  </a:r>
                </a:p>
              </p:txBody>
            </p:sp>
            <p:sp>
              <p:nvSpPr>
                <p:cNvPr id="100" name="TextBox 99"/>
                <p:cNvSpPr txBox="1"/>
                <p:nvPr/>
              </p:nvSpPr>
              <p:spPr>
                <a:xfrm>
                  <a:off x="2710360" y="1715165"/>
                  <a:ext cx="32285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11</a:t>
                  </a:r>
                </a:p>
              </p:txBody>
            </p:sp>
            <p:sp>
              <p:nvSpPr>
                <p:cNvPr id="101" name="TextBox 100"/>
                <p:cNvSpPr txBox="1"/>
                <p:nvPr/>
              </p:nvSpPr>
              <p:spPr>
                <a:xfrm>
                  <a:off x="4964640" y="1084974"/>
                  <a:ext cx="32285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1</a:t>
                  </a:r>
                </a:p>
              </p:txBody>
            </p:sp>
            <p:sp>
              <p:nvSpPr>
                <p:cNvPr id="102" name="TextBox 101"/>
                <p:cNvSpPr txBox="1"/>
                <p:nvPr/>
              </p:nvSpPr>
              <p:spPr>
                <a:xfrm>
                  <a:off x="6106215" y="1663700"/>
                  <a:ext cx="17711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2</a:t>
                  </a:r>
                </a:p>
              </p:txBody>
            </p:sp>
            <p:sp>
              <p:nvSpPr>
                <p:cNvPr id="103" name="TextBox 102"/>
                <p:cNvSpPr txBox="1"/>
                <p:nvPr/>
              </p:nvSpPr>
              <p:spPr>
                <a:xfrm>
                  <a:off x="2124575" y="2771031"/>
                  <a:ext cx="32285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10</a:t>
                  </a:r>
                </a:p>
              </p:txBody>
            </p:sp>
            <p:sp>
              <p:nvSpPr>
                <p:cNvPr id="117" name="TextBox 116"/>
                <p:cNvSpPr txBox="1"/>
                <p:nvPr/>
              </p:nvSpPr>
              <p:spPr>
                <a:xfrm>
                  <a:off x="6772275" y="2720944"/>
                  <a:ext cx="17711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3</a:t>
                  </a:r>
                </a:p>
              </p:txBody>
            </p:sp>
            <p:sp>
              <p:nvSpPr>
                <p:cNvPr id="118" name="TextBox 117"/>
                <p:cNvSpPr txBox="1"/>
                <p:nvPr/>
              </p:nvSpPr>
              <p:spPr>
                <a:xfrm>
                  <a:off x="6778472" y="3934978"/>
                  <a:ext cx="17711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4</a:t>
                  </a:r>
                </a:p>
              </p:txBody>
            </p:sp>
            <p:sp>
              <p:nvSpPr>
                <p:cNvPr id="119" name="TextBox 118"/>
                <p:cNvSpPr txBox="1"/>
                <p:nvPr/>
              </p:nvSpPr>
              <p:spPr>
                <a:xfrm>
                  <a:off x="6172890" y="5011303"/>
                  <a:ext cx="17711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5</a:t>
                  </a:r>
                </a:p>
              </p:txBody>
            </p:sp>
            <p:sp>
              <p:nvSpPr>
                <p:cNvPr id="120" name="TextBox 119"/>
                <p:cNvSpPr txBox="1"/>
                <p:nvPr/>
              </p:nvSpPr>
              <p:spPr>
                <a:xfrm>
                  <a:off x="5119439" y="5633600"/>
                  <a:ext cx="17711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6</a:t>
                  </a:r>
                </a:p>
              </p:txBody>
            </p:sp>
            <p:sp>
              <p:nvSpPr>
                <p:cNvPr id="121" name="TextBox 120"/>
                <p:cNvSpPr txBox="1"/>
                <p:nvPr/>
              </p:nvSpPr>
              <p:spPr>
                <a:xfrm>
                  <a:off x="3886758" y="5656268"/>
                  <a:ext cx="17711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7</a:t>
                  </a:r>
                </a:p>
              </p:txBody>
            </p:sp>
            <p:sp>
              <p:nvSpPr>
                <p:cNvPr id="122" name="TextBox 121"/>
                <p:cNvSpPr txBox="1"/>
                <p:nvPr/>
              </p:nvSpPr>
              <p:spPr>
                <a:xfrm>
                  <a:off x="2833689" y="5044371"/>
                  <a:ext cx="17711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8</a:t>
                  </a:r>
                </a:p>
              </p:txBody>
            </p:sp>
            <p:sp>
              <p:nvSpPr>
                <p:cNvPr id="123" name="TextBox 122"/>
                <p:cNvSpPr txBox="1"/>
                <p:nvPr/>
              </p:nvSpPr>
              <p:spPr>
                <a:xfrm>
                  <a:off x="2194481" y="3931796"/>
                  <a:ext cx="17711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9</a:t>
                  </a:r>
                </a:p>
              </p:txBody>
            </p:sp>
          </p:grpSp>
          <p:grpSp>
            <p:nvGrpSpPr>
              <p:cNvPr id="147" name="Group 146"/>
              <p:cNvGrpSpPr/>
              <p:nvPr/>
            </p:nvGrpSpPr>
            <p:grpSpPr>
              <a:xfrm>
                <a:off x="3130215" y="1959245"/>
                <a:ext cx="2908409" cy="2929575"/>
                <a:chOff x="3130215" y="1959245"/>
                <a:chExt cx="2908409" cy="2929575"/>
              </a:xfrm>
            </p:grpSpPr>
            <p:sp>
              <p:nvSpPr>
                <p:cNvPr id="108" name="TextBox 107"/>
                <p:cNvSpPr txBox="1"/>
                <p:nvPr/>
              </p:nvSpPr>
              <p:spPr>
                <a:xfrm rot="17314268">
                  <a:off x="2948768" y="2927438"/>
                  <a:ext cx="578337" cy="215444"/>
                </a:xfrm>
                <a:prstGeom prst="rect">
                  <a:avLst/>
                </a:prstGeom>
                <a:noFill/>
              </p:spPr>
              <p:txBody>
                <a:bodyPr wrap="square" lIns="0" tIns="0" rIns="0" bIns="0" rtlCol="0">
                  <a:spAutoFit/>
                </a:bodyPr>
                <a:lstStyle/>
                <a:p>
                  <a:pPr algn="ctr"/>
                  <a:r>
                    <a:rPr lang="en-US" sz="1400" b="1" dirty="0" err="1">
                      <a:solidFill>
                        <a:srgbClr val="010000"/>
                      </a:solidFill>
                      <a:latin typeface="Calibri" panose="020F0502020204030204" pitchFamily="34" charset="0"/>
                      <a:cs typeface="Calibri" panose="020F0502020204030204" pitchFamily="34" charset="0"/>
                    </a:rPr>
                    <a:t>Tebeth</a:t>
                  </a:r>
                  <a:endParaRPr lang="en-US" sz="1400" b="1" dirty="0">
                    <a:solidFill>
                      <a:srgbClr val="010000"/>
                    </a:solidFill>
                    <a:latin typeface="Calibri" panose="020F0502020204030204" pitchFamily="34" charset="0"/>
                    <a:cs typeface="Calibri" panose="020F0502020204030204" pitchFamily="34" charset="0"/>
                  </a:endParaRPr>
                </a:p>
              </p:txBody>
            </p:sp>
            <p:sp>
              <p:nvSpPr>
                <p:cNvPr id="109" name="TextBox 108"/>
                <p:cNvSpPr txBox="1"/>
                <p:nvPr/>
              </p:nvSpPr>
              <p:spPr>
                <a:xfrm rot="18843358">
                  <a:off x="3309570" y="2316213"/>
                  <a:ext cx="578337" cy="215444"/>
                </a:xfrm>
                <a:prstGeom prst="rect">
                  <a:avLst/>
                </a:prstGeom>
                <a:noFill/>
              </p:spPr>
              <p:txBody>
                <a:bodyPr wrap="square" lIns="0" tIns="0" rIns="0" bIns="0" rtlCol="0">
                  <a:spAutoFit/>
                </a:bodyPr>
                <a:lstStyle/>
                <a:p>
                  <a:pPr algn="ctr"/>
                  <a:r>
                    <a:rPr lang="en-US" sz="1400" b="1" dirty="0" err="1">
                      <a:solidFill>
                        <a:srgbClr val="010000"/>
                      </a:solidFill>
                      <a:latin typeface="Calibri" panose="020F0502020204030204" pitchFamily="34" charset="0"/>
                      <a:cs typeface="Calibri" panose="020F0502020204030204" pitchFamily="34" charset="0"/>
                    </a:rPr>
                    <a:t>Shebat</a:t>
                  </a:r>
                  <a:endParaRPr lang="en-US" sz="1400" b="1" dirty="0">
                    <a:solidFill>
                      <a:srgbClr val="010000"/>
                    </a:solidFill>
                    <a:latin typeface="Calibri" panose="020F0502020204030204" pitchFamily="34" charset="0"/>
                    <a:cs typeface="Calibri" panose="020F0502020204030204" pitchFamily="34" charset="0"/>
                  </a:endParaRPr>
                </a:p>
              </p:txBody>
            </p:sp>
            <p:sp>
              <p:nvSpPr>
                <p:cNvPr id="110" name="TextBox 109"/>
                <p:cNvSpPr txBox="1"/>
                <p:nvPr/>
              </p:nvSpPr>
              <p:spPr>
                <a:xfrm rot="20908558">
                  <a:off x="3923975" y="1988097"/>
                  <a:ext cx="578337"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Adar</a:t>
                  </a:r>
                </a:p>
              </p:txBody>
            </p:sp>
            <p:sp>
              <p:nvSpPr>
                <p:cNvPr id="111" name="TextBox 110"/>
                <p:cNvSpPr txBox="1"/>
                <p:nvPr/>
              </p:nvSpPr>
              <p:spPr>
                <a:xfrm rot="973802">
                  <a:off x="4644570" y="1959245"/>
                  <a:ext cx="578337"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Nisan</a:t>
                  </a:r>
                </a:p>
              </p:txBody>
            </p:sp>
            <p:sp>
              <p:nvSpPr>
                <p:cNvPr id="112" name="TextBox 111"/>
                <p:cNvSpPr txBox="1"/>
                <p:nvPr/>
              </p:nvSpPr>
              <p:spPr>
                <a:xfrm rot="2717574">
                  <a:off x="5267082" y="2342098"/>
                  <a:ext cx="578337" cy="215444"/>
                </a:xfrm>
                <a:prstGeom prst="rect">
                  <a:avLst/>
                </a:prstGeom>
                <a:noFill/>
              </p:spPr>
              <p:txBody>
                <a:bodyPr wrap="square" lIns="0" tIns="0" rIns="0" bIns="0" rtlCol="0">
                  <a:spAutoFit/>
                </a:bodyPr>
                <a:lstStyle/>
                <a:p>
                  <a:pPr algn="ctr"/>
                  <a:r>
                    <a:rPr lang="en-US" sz="1400" b="1" dirty="0" err="1">
                      <a:solidFill>
                        <a:srgbClr val="010000"/>
                      </a:solidFill>
                      <a:latin typeface="Calibri" panose="020F0502020204030204" pitchFamily="34" charset="0"/>
                      <a:cs typeface="Calibri" panose="020F0502020204030204" pitchFamily="34" charset="0"/>
                    </a:rPr>
                    <a:t>Ziv</a:t>
                  </a:r>
                  <a:endParaRPr lang="en-US" sz="1400" b="1" dirty="0">
                    <a:solidFill>
                      <a:srgbClr val="010000"/>
                    </a:solidFill>
                    <a:latin typeface="Calibri" panose="020F0502020204030204" pitchFamily="34" charset="0"/>
                    <a:cs typeface="Calibri" panose="020F0502020204030204" pitchFamily="34" charset="0"/>
                  </a:endParaRPr>
                </a:p>
              </p:txBody>
            </p:sp>
            <p:sp>
              <p:nvSpPr>
                <p:cNvPr id="115" name="TextBox 114"/>
                <p:cNvSpPr txBox="1"/>
                <p:nvPr/>
              </p:nvSpPr>
              <p:spPr>
                <a:xfrm rot="4477711">
                  <a:off x="5703702" y="2939371"/>
                  <a:ext cx="451220"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Sivan</a:t>
                  </a:r>
                </a:p>
              </p:txBody>
            </p:sp>
            <p:sp>
              <p:nvSpPr>
                <p:cNvPr id="127" name="TextBox 126"/>
                <p:cNvSpPr txBox="1"/>
                <p:nvPr/>
              </p:nvSpPr>
              <p:spPr>
                <a:xfrm rot="15430845">
                  <a:off x="2950585" y="3670933"/>
                  <a:ext cx="578337" cy="215444"/>
                </a:xfrm>
                <a:prstGeom prst="rect">
                  <a:avLst/>
                </a:prstGeom>
                <a:noFill/>
              </p:spPr>
              <p:txBody>
                <a:bodyPr wrap="square" lIns="0" tIns="0" rIns="0" bIns="0" rtlCol="0">
                  <a:spAutoFit/>
                </a:bodyPr>
                <a:lstStyle/>
                <a:p>
                  <a:pPr algn="ctr"/>
                  <a:r>
                    <a:rPr lang="en-US" sz="1400" b="1" dirty="0" err="1">
                      <a:solidFill>
                        <a:srgbClr val="010000"/>
                      </a:solidFill>
                      <a:latin typeface="Calibri" panose="020F0502020204030204" pitchFamily="34" charset="0"/>
                      <a:cs typeface="Calibri" panose="020F0502020204030204" pitchFamily="34" charset="0"/>
                    </a:rPr>
                    <a:t>Chislev</a:t>
                  </a:r>
                  <a:endParaRPr lang="en-US" sz="1400" b="1" dirty="0">
                    <a:solidFill>
                      <a:srgbClr val="010000"/>
                    </a:solidFill>
                    <a:latin typeface="Calibri" panose="020F0502020204030204" pitchFamily="34" charset="0"/>
                    <a:cs typeface="Calibri" panose="020F0502020204030204" pitchFamily="34" charset="0"/>
                  </a:endParaRPr>
                </a:p>
              </p:txBody>
            </p:sp>
            <p:sp>
              <p:nvSpPr>
                <p:cNvPr id="128" name="TextBox 127"/>
                <p:cNvSpPr txBox="1"/>
                <p:nvPr/>
              </p:nvSpPr>
              <p:spPr>
                <a:xfrm rot="6246131">
                  <a:off x="5584743" y="3655165"/>
                  <a:ext cx="692318"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Tammuz</a:t>
                  </a:r>
                </a:p>
              </p:txBody>
            </p:sp>
            <p:sp>
              <p:nvSpPr>
                <p:cNvPr id="129" name="TextBox 128"/>
                <p:cNvSpPr txBox="1"/>
                <p:nvPr/>
              </p:nvSpPr>
              <p:spPr>
                <a:xfrm rot="7851573">
                  <a:off x="5407368" y="4269855"/>
                  <a:ext cx="378616"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Ab</a:t>
                  </a:r>
                </a:p>
              </p:txBody>
            </p:sp>
            <p:sp>
              <p:nvSpPr>
                <p:cNvPr id="130" name="TextBox 129"/>
                <p:cNvSpPr txBox="1"/>
                <p:nvPr/>
              </p:nvSpPr>
              <p:spPr>
                <a:xfrm rot="9857704">
                  <a:off x="4781969" y="4670846"/>
                  <a:ext cx="378616"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Elul</a:t>
                  </a:r>
                </a:p>
              </p:txBody>
            </p:sp>
            <p:sp>
              <p:nvSpPr>
                <p:cNvPr id="131" name="TextBox 130"/>
                <p:cNvSpPr txBox="1"/>
                <p:nvPr/>
              </p:nvSpPr>
              <p:spPr>
                <a:xfrm rot="11813252">
                  <a:off x="3975226" y="4673376"/>
                  <a:ext cx="511832"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Tishri</a:t>
                  </a:r>
                </a:p>
              </p:txBody>
            </p:sp>
            <p:sp>
              <p:nvSpPr>
                <p:cNvPr id="132" name="TextBox 131"/>
                <p:cNvSpPr txBox="1"/>
                <p:nvPr/>
              </p:nvSpPr>
              <p:spPr>
                <a:xfrm rot="13470205">
                  <a:off x="3221199" y="4294974"/>
                  <a:ext cx="765835" cy="215444"/>
                </a:xfrm>
                <a:prstGeom prst="rect">
                  <a:avLst/>
                </a:prstGeom>
                <a:noFill/>
              </p:spPr>
              <p:txBody>
                <a:bodyPr wrap="square" lIns="0" tIns="0" rIns="0" bIns="0" rtlCol="0">
                  <a:spAutoFit/>
                </a:bodyPr>
                <a:lstStyle/>
                <a:p>
                  <a:pPr algn="ctr"/>
                  <a:r>
                    <a:rPr lang="en-US" sz="1400" b="1" dirty="0" err="1">
                      <a:solidFill>
                        <a:srgbClr val="010000"/>
                      </a:solidFill>
                      <a:latin typeface="Calibri" panose="020F0502020204030204" pitchFamily="34" charset="0"/>
                      <a:cs typeface="Calibri" panose="020F0502020204030204" pitchFamily="34" charset="0"/>
                    </a:rPr>
                    <a:t>Bul</a:t>
                  </a:r>
                  <a:endParaRPr lang="en-US" sz="1400" b="1" dirty="0">
                    <a:solidFill>
                      <a:srgbClr val="010000"/>
                    </a:solidFill>
                    <a:latin typeface="Calibri" panose="020F0502020204030204" pitchFamily="34" charset="0"/>
                    <a:cs typeface="Calibri" panose="020F0502020204030204" pitchFamily="34" charset="0"/>
                  </a:endParaRPr>
                </a:p>
              </p:txBody>
            </p:sp>
          </p:grpSp>
          <p:grpSp>
            <p:nvGrpSpPr>
              <p:cNvPr id="146" name="Group 145"/>
              <p:cNvGrpSpPr/>
              <p:nvPr/>
            </p:nvGrpSpPr>
            <p:grpSpPr>
              <a:xfrm>
                <a:off x="2544475" y="1407419"/>
                <a:ext cx="4113759" cy="4068170"/>
                <a:chOff x="2544475" y="1407419"/>
                <a:chExt cx="4113759" cy="4068170"/>
              </a:xfrm>
            </p:grpSpPr>
            <p:sp>
              <p:nvSpPr>
                <p:cNvPr id="96" name="TextBox 95"/>
                <p:cNvSpPr txBox="1"/>
                <p:nvPr/>
              </p:nvSpPr>
              <p:spPr>
                <a:xfrm rot="19754760">
                  <a:off x="3074987" y="1611766"/>
                  <a:ext cx="1054100" cy="316690"/>
                </a:xfrm>
                <a:prstGeom prst="rect">
                  <a:avLst/>
                </a:prstGeom>
                <a:noFill/>
              </p:spPr>
              <p:txBody>
                <a:bodyPr wrap="square" lIns="0" tIns="0" rIns="0" bIns="0" rtlCol="0">
                  <a:spAutoFit/>
                </a:bodyPr>
                <a:lstStyle/>
                <a:p>
                  <a:pPr algn="ctr">
                    <a:lnSpc>
                      <a:spcPts val="1200"/>
                    </a:lnSpc>
                  </a:pPr>
                  <a:r>
                    <a:rPr lang="en-US" sz="1400" i="1" dirty="0">
                      <a:solidFill>
                        <a:srgbClr val="010000"/>
                      </a:solidFill>
                      <a:latin typeface="Calibri" panose="020F0502020204030204" pitchFamily="34" charset="0"/>
                      <a:cs typeface="Calibri" panose="020F0502020204030204" pitchFamily="34" charset="0"/>
                    </a:rPr>
                    <a:t>Late </a:t>
                  </a:r>
                </a:p>
                <a:p>
                  <a:pPr algn="ctr">
                    <a:lnSpc>
                      <a:spcPts val="1200"/>
                    </a:lnSpc>
                  </a:pPr>
                  <a:r>
                    <a:rPr lang="en-US" sz="1400" i="1" dirty="0">
                      <a:solidFill>
                        <a:srgbClr val="010000"/>
                      </a:solidFill>
                      <a:latin typeface="Calibri" panose="020F0502020204030204" pitchFamily="34" charset="0"/>
                      <a:cs typeface="Calibri" panose="020F0502020204030204" pitchFamily="34" charset="0"/>
                    </a:rPr>
                    <a:t>seedtime</a:t>
                  </a:r>
                </a:p>
              </p:txBody>
            </p:sp>
            <p:sp>
              <p:nvSpPr>
                <p:cNvPr id="97" name="TextBox 96"/>
                <p:cNvSpPr txBox="1"/>
                <p:nvPr/>
              </p:nvSpPr>
              <p:spPr>
                <a:xfrm rot="909027">
                  <a:off x="4542544" y="1407419"/>
                  <a:ext cx="1054100" cy="316690"/>
                </a:xfrm>
                <a:prstGeom prst="rect">
                  <a:avLst/>
                </a:prstGeom>
                <a:noFill/>
              </p:spPr>
              <p:txBody>
                <a:bodyPr wrap="square" lIns="0" tIns="0" rIns="0" bIns="0" rtlCol="0">
                  <a:spAutoFit/>
                </a:bodyPr>
                <a:lstStyle/>
                <a:p>
                  <a:pPr algn="ctr">
                    <a:lnSpc>
                      <a:spcPts val="1200"/>
                    </a:lnSpc>
                  </a:pPr>
                  <a:r>
                    <a:rPr lang="en-US" sz="1400" i="1" dirty="0">
                      <a:solidFill>
                        <a:srgbClr val="010000"/>
                      </a:solidFill>
                      <a:latin typeface="Calibri" panose="020F0502020204030204" pitchFamily="34" charset="0"/>
                      <a:cs typeface="Calibri" panose="020F0502020204030204" pitchFamily="34" charset="0"/>
                    </a:rPr>
                    <a:t>Flax</a:t>
                  </a:r>
                </a:p>
                <a:p>
                  <a:pPr algn="ctr">
                    <a:lnSpc>
                      <a:spcPts val="1200"/>
                    </a:lnSpc>
                  </a:pPr>
                  <a:r>
                    <a:rPr lang="en-US" sz="1400" i="1" dirty="0">
                      <a:solidFill>
                        <a:srgbClr val="010000"/>
                      </a:solidFill>
                      <a:latin typeface="Calibri" panose="020F0502020204030204" pitchFamily="34" charset="0"/>
                      <a:cs typeface="Calibri" panose="020F0502020204030204" pitchFamily="34" charset="0"/>
                    </a:rPr>
                    <a:t>gathering</a:t>
                  </a:r>
                </a:p>
              </p:txBody>
            </p:sp>
            <p:sp>
              <p:nvSpPr>
                <p:cNvPr id="98" name="TextBox 97"/>
                <p:cNvSpPr txBox="1"/>
                <p:nvPr/>
              </p:nvSpPr>
              <p:spPr>
                <a:xfrm rot="2639111">
                  <a:off x="5510644" y="1902273"/>
                  <a:ext cx="774634" cy="316690"/>
                </a:xfrm>
                <a:prstGeom prst="rect">
                  <a:avLst/>
                </a:prstGeom>
                <a:noFill/>
              </p:spPr>
              <p:txBody>
                <a:bodyPr wrap="square" lIns="0" tIns="0" rIns="0" bIns="0" rtlCol="0">
                  <a:spAutoFit/>
                </a:bodyPr>
                <a:lstStyle/>
                <a:p>
                  <a:pPr algn="ctr">
                    <a:lnSpc>
                      <a:spcPts val="1200"/>
                    </a:lnSpc>
                  </a:pPr>
                  <a:r>
                    <a:rPr lang="en-US" sz="1400" i="1" dirty="0">
                      <a:solidFill>
                        <a:srgbClr val="010000"/>
                      </a:solidFill>
                      <a:latin typeface="Calibri" panose="020F0502020204030204" pitchFamily="34" charset="0"/>
                      <a:cs typeface="Calibri" panose="020F0502020204030204" pitchFamily="34" charset="0"/>
                    </a:rPr>
                    <a:t>Barley harvest</a:t>
                  </a:r>
                </a:p>
              </p:txBody>
            </p:sp>
            <p:sp>
              <p:nvSpPr>
                <p:cNvPr id="107" name="TextBox 106"/>
                <p:cNvSpPr txBox="1"/>
                <p:nvPr/>
              </p:nvSpPr>
              <p:spPr>
                <a:xfrm rot="16200000">
                  <a:off x="2196738" y="3302867"/>
                  <a:ext cx="910917" cy="215444"/>
                </a:xfrm>
                <a:prstGeom prst="rect">
                  <a:avLst/>
                </a:prstGeom>
                <a:noFill/>
              </p:spPr>
              <p:txBody>
                <a:bodyPr wrap="square" lIns="0" tIns="0" rIns="0" bIns="0" rtlCol="0">
                  <a:spAutoFit/>
                </a:bodyPr>
                <a:lstStyle/>
                <a:p>
                  <a:pPr algn="ctr"/>
                  <a:r>
                    <a:rPr lang="en-US" sz="1400" i="1" dirty="0">
                      <a:solidFill>
                        <a:srgbClr val="010000"/>
                      </a:solidFill>
                      <a:latin typeface="Calibri" panose="020F0502020204030204" pitchFamily="34" charset="0"/>
                      <a:cs typeface="Calibri" panose="020F0502020204030204" pitchFamily="34" charset="0"/>
                    </a:rPr>
                    <a:t>Seedtime</a:t>
                  </a:r>
                </a:p>
              </p:txBody>
            </p:sp>
            <p:sp>
              <p:nvSpPr>
                <p:cNvPr id="116" name="TextBox 115"/>
                <p:cNvSpPr txBox="1"/>
                <p:nvPr/>
              </p:nvSpPr>
              <p:spPr>
                <a:xfrm rot="4543979">
                  <a:off x="6120604" y="2677261"/>
                  <a:ext cx="644373" cy="430887"/>
                </a:xfrm>
                <a:prstGeom prst="rect">
                  <a:avLst/>
                </a:prstGeom>
                <a:noFill/>
              </p:spPr>
              <p:txBody>
                <a:bodyPr wrap="square" lIns="0" tIns="0" rIns="0" bIns="0" rtlCol="0">
                  <a:spAutoFit/>
                </a:bodyPr>
                <a:lstStyle/>
                <a:p>
                  <a:pPr algn="ctr"/>
                  <a:r>
                    <a:rPr lang="en-US" sz="1400" i="1" dirty="0">
                      <a:solidFill>
                        <a:srgbClr val="010000"/>
                      </a:solidFill>
                      <a:latin typeface="Calibri" panose="020F0502020204030204" pitchFamily="34" charset="0"/>
                      <a:cs typeface="Calibri" panose="020F0502020204030204" pitchFamily="34" charset="0"/>
                    </a:rPr>
                    <a:t>Wheat harvest</a:t>
                  </a:r>
                </a:p>
              </p:txBody>
            </p:sp>
            <p:sp>
              <p:nvSpPr>
                <p:cNvPr id="133" name="TextBox 132"/>
                <p:cNvSpPr txBox="1"/>
                <p:nvPr/>
              </p:nvSpPr>
              <p:spPr>
                <a:xfrm rot="12469964">
                  <a:off x="3167047" y="4981804"/>
                  <a:ext cx="928431" cy="215444"/>
                </a:xfrm>
                <a:prstGeom prst="rect">
                  <a:avLst/>
                </a:prstGeom>
                <a:noFill/>
              </p:spPr>
              <p:txBody>
                <a:bodyPr wrap="square" lIns="0" tIns="0" rIns="0" bIns="0" rtlCol="0">
                  <a:spAutoFit/>
                </a:bodyPr>
                <a:lstStyle/>
                <a:p>
                  <a:pPr algn="ctr"/>
                  <a:r>
                    <a:rPr lang="en-US" sz="1400" i="1" dirty="0">
                      <a:solidFill>
                        <a:srgbClr val="010000"/>
                      </a:solidFill>
                      <a:latin typeface="Calibri" panose="020F0502020204030204" pitchFamily="34" charset="0"/>
                      <a:cs typeface="Calibri" panose="020F0502020204030204" pitchFamily="34" charset="0"/>
                    </a:rPr>
                    <a:t>Ingathering</a:t>
                  </a:r>
                </a:p>
              </p:txBody>
            </p:sp>
            <p:sp>
              <p:nvSpPr>
                <p:cNvPr id="134" name="TextBox 133"/>
                <p:cNvSpPr txBox="1"/>
                <p:nvPr/>
              </p:nvSpPr>
              <p:spPr>
                <a:xfrm rot="9928788">
                  <a:off x="4720908" y="5044702"/>
                  <a:ext cx="765835" cy="430887"/>
                </a:xfrm>
                <a:prstGeom prst="rect">
                  <a:avLst/>
                </a:prstGeom>
                <a:noFill/>
              </p:spPr>
              <p:txBody>
                <a:bodyPr wrap="square" lIns="0" tIns="0" rIns="0" bIns="0" rtlCol="0">
                  <a:spAutoFit/>
                </a:bodyPr>
                <a:lstStyle/>
                <a:p>
                  <a:pPr algn="ctr"/>
                  <a:r>
                    <a:rPr lang="en-US" sz="1400" i="1" dirty="0">
                      <a:solidFill>
                        <a:srgbClr val="010000"/>
                      </a:solidFill>
                      <a:latin typeface="Calibri" panose="020F0502020204030204" pitchFamily="34" charset="0"/>
                      <a:cs typeface="Calibri" panose="020F0502020204030204" pitchFamily="34" charset="0"/>
                    </a:rPr>
                    <a:t>Summer fruits</a:t>
                  </a:r>
                </a:p>
              </p:txBody>
            </p:sp>
            <p:sp>
              <p:nvSpPr>
                <p:cNvPr id="135" name="TextBox 134"/>
                <p:cNvSpPr txBox="1"/>
                <p:nvPr/>
              </p:nvSpPr>
              <p:spPr>
                <a:xfrm rot="7947899">
                  <a:off x="5592460" y="4635446"/>
                  <a:ext cx="765835" cy="215444"/>
                </a:xfrm>
                <a:prstGeom prst="rect">
                  <a:avLst/>
                </a:prstGeom>
                <a:noFill/>
              </p:spPr>
              <p:txBody>
                <a:bodyPr wrap="square" lIns="0" tIns="0" rIns="0" bIns="0" rtlCol="0">
                  <a:spAutoFit/>
                </a:bodyPr>
                <a:lstStyle/>
                <a:p>
                  <a:pPr algn="ctr"/>
                  <a:r>
                    <a:rPr lang="en-US" sz="1400" i="1" dirty="0">
                      <a:solidFill>
                        <a:srgbClr val="010000"/>
                      </a:solidFill>
                      <a:latin typeface="Calibri" panose="020F0502020204030204" pitchFamily="34" charset="0"/>
                      <a:cs typeface="Calibri" panose="020F0502020204030204" pitchFamily="34" charset="0"/>
                    </a:rPr>
                    <a:t>Pruning</a:t>
                  </a:r>
                </a:p>
              </p:txBody>
            </p:sp>
            <p:sp>
              <p:nvSpPr>
                <p:cNvPr id="140" name="TextBox 139"/>
                <p:cNvSpPr txBox="1"/>
                <p:nvPr/>
              </p:nvSpPr>
              <p:spPr>
                <a:xfrm rot="6246131">
                  <a:off x="6100774" y="3827256"/>
                  <a:ext cx="692318" cy="215444"/>
                </a:xfrm>
                <a:prstGeom prst="rect">
                  <a:avLst/>
                </a:prstGeom>
                <a:noFill/>
              </p:spPr>
              <p:txBody>
                <a:bodyPr wrap="square" lIns="0" tIns="0" rIns="0" bIns="0" rtlCol="0">
                  <a:spAutoFit/>
                </a:bodyPr>
                <a:lstStyle/>
                <a:p>
                  <a:pPr algn="ctr"/>
                  <a:r>
                    <a:rPr lang="en-US" sz="1400" i="1" dirty="0">
                      <a:solidFill>
                        <a:srgbClr val="010000"/>
                      </a:solidFill>
                      <a:latin typeface="Calibri" panose="020F0502020204030204" pitchFamily="34" charset="0"/>
                      <a:cs typeface="Calibri" panose="020F0502020204030204" pitchFamily="34" charset="0"/>
                    </a:rPr>
                    <a:t>Pruning</a:t>
                  </a:r>
                </a:p>
              </p:txBody>
            </p:sp>
          </p:grpSp>
          <p:grpSp>
            <p:nvGrpSpPr>
              <p:cNvPr id="145" name="Group 144"/>
              <p:cNvGrpSpPr/>
              <p:nvPr/>
            </p:nvGrpSpPr>
            <p:grpSpPr>
              <a:xfrm>
                <a:off x="1778121" y="615840"/>
                <a:ext cx="5618071" cy="5620730"/>
                <a:chOff x="1778121" y="615840"/>
                <a:chExt cx="5618071" cy="5620730"/>
              </a:xfrm>
            </p:grpSpPr>
            <p:sp>
              <p:nvSpPr>
                <p:cNvPr id="94" name="TextBox 93"/>
                <p:cNvSpPr txBox="1"/>
                <p:nvPr/>
              </p:nvSpPr>
              <p:spPr>
                <a:xfrm rot="19618975">
                  <a:off x="2745062" y="995614"/>
                  <a:ext cx="910917"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February</a:t>
                  </a:r>
                </a:p>
              </p:txBody>
            </p:sp>
            <p:sp>
              <p:nvSpPr>
                <p:cNvPr id="95" name="TextBox 94"/>
                <p:cNvSpPr txBox="1"/>
                <p:nvPr/>
              </p:nvSpPr>
              <p:spPr>
                <a:xfrm>
                  <a:off x="4210050" y="615840"/>
                  <a:ext cx="647700"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March</a:t>
                  </a:r>
                </a:p>
              </p:txBody>
            </p:sp>
            <p:sp>
              <p:nvSpPr>
                <p:cNvPr id="104" name="TextBox 103"/>
                <p:cNvSpPr txBox="1"/>
                <p:nvPr/>
              </p:nvSpPr>
              <p:spPr>
                <a:xfrm rot="1641402">
                  <a:off x="5556750" y="927652"/>
                  <a:ext cx="647700"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April</a:t>
                  </a:r>
                </a:p>
              </p:txBody>
            </p:sp>
            <p:sp>
              <p:nvSpPr>
                <p:cNvPr id="105" name="TextBox 104"/>
                <p:cNvSpPr txBox="1"/>
                <p:nvPr/>
              </p:nvSpPr>
              <p:spPr>
                <a:xfrm rot="17963567">
                  <a:off x="1770887" y="1984239"/>
                  <a:ext cx="910917"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January</a:t>
                  </a:r>
                </a:p>
              </p:txBody>
            </p:sp>
            <p:sp>
              <p:nvSpPr>
                <p:cNvPr id="106" name="TextBox 105"/>
                <p:cNvSpPr txBox="1"/>
                <p:nvPr/>
              </p:nvSpPr>
              <p:spPr>
                <a:xfrm rot="16200000">
                  <a:off x="1430384" y="3322429"/>
                  <a:ext cx="910917"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December</a:t>
                  </a:r>
                </a:p>
              </p:txBody>
            </p:sp>
            <p:sp>
              <p:nvSpPr>
                <p:cNvPr id="136" name="TextBox 135"/>
                <p:cNvSpPr txBox="1"/>
                <p:nvPr/>
              </p:nvSpPr>
              <p:spPr>
                <a:xfrm rot="8926755">
                  <a:off x="5597369" y="5615224"/>
                  <a:ext cx="765835"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August</a:t>
                  </a:r>
                </a:p>
              </p:txBody>
            </p:sp>
            <p:sp>
              <p:nvSpPr>
                <p:cNvPr id="137" name="TextBox 136"/>
                <p:cNvSpPr txBox="1"/>
                <p:nvPr/>
              </p:nvSpPr>
              <p:spPr>
                <a:xfrm rot="10800000">
                  <a:off x="4200321" y="6021126"/>
                  <a:ext cx="823116"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September</a:t>
                  </a:r>
                </a:p>
              </p:txBody>
            </p:sp>
            <p:sp>
              <p:nvSpPr>
                <p:cNvPr id="138" name="TextBox 137"/>
                <p:cNvSpPr txBox="1"/>
                <p:nvPr/>
              </p:nvSpPr>
              <p:spPr>
                <a:xfrm rot="12612045">
                  <a:off x="2823456" y="5664108"/>
                  <a:ext cx="823116"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October</a:t>
                  </a:r>
                </a:p>
              </p:txBody>
            </p:sp>
            <p:sp>
              <p:nvSpPr>
                <p:cNvPr id="139" name="TextBox 138"/>
                <p:cNvSpPr txBox="1"/>
                <p:nvPr/>
              </p:nvSpPr>
              <p:spPr>
                <a:xfrm rot="14432490">
                  <a:off x="1831774" y="4667388"/>
                  <a:ext cx="823116"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November</a:t>
                  </a:r>
                </a:p>
              </p:txBody>
            </p:sp>
            <p:sp>
              <p:nvSpPr>
                <p:cNvPr id="141" name="TextBox 140"/>
                <p:cNvSpPr txBox="1"/>
                <p:nvPr/>
              </p:nvSpPr>
              <p:spPr>
                <a:xfrm rot="7080976">
                  <a:off x="6744721" y="4618274"/>
                  <a:ext cx="378616"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July</a:t>
                  </a:r>
                </a:p>
              </p:txBody>
            </p:sp>
            <p:sp>
              <p:nvSpPr>
                <p:cNvPr id="142" name="TextBox 141"/>
                <p:cNvSpPr txBox="1"/>
                <p:nvPr/>
              </p:nvSpPr>
              <p:spPr>
                <a:xfrm rot="5400000">
                  <a:off x="7099162" y="3302867"/>
                  <a:ext cx="378616"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June</a:t>
                  </a:r>
                </a:p>
              </p:txBody>
            </p:sp>
            <p:sp>
              <p:nvSpPr>
                <p:cNvPr id="143" name="TextBox 142"/>
                <p:cNvSpPr txBox="1"/>
                <p:nvPr/>
              </p:nvSpPr>
              <p:spPr>
                <a:xfrm rot="3566775">
                  <a:off x="6728334" y="1922137"/>
                  <a:ext cx="378616"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May</a:t>
                  </a:r>
                </a:p>
              </p:txBody>
            </p:sp>
          </p:grpSp>
          <p:sp>
            <p:nvSpPr>
              <p:cNvPr id="153" name="Oval 152"/>
              <p:cNvSpPr/>
              <p:nvPr/>
            </p:nvSpPr>
            <p:spPr>
              <a:xfrm>
                <a:off x="3452870" y="2299240"/>
                <a:ext cx="2246255" cy="2249424"/>
              </a:xfrm>
              <a:prstGeom prst="ellipse">
                <a:avLst/>
              </a:prstGeom>
              <a:solidFill>
                <a:srgbClr val="BEBFBF"/>
              </a:solidFill>
              <a:ln>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FFFF"/>
                  </a:solidFill>
                </a:endParaRPr>
              </a:p>
            </p:txBody>
          </p:sp>
          <p:cxnSp>
            <p:nvCxnSpPr>
              <p:cNvPr id="91" name="Straight Connector 90"/>
              <p:cNvCxnSpPr/>
              <p:nvPr/>
            </p:nvCxnSpPr>
            <p:spPr>
              <a:xfrm flipH="1">
                <a:off x="5246537" y="2929070"/>
                <a:ext cx="443063" cy="205846"/>
              </a:xfrm>
              <a:prstGeom prst="line">
                <a:avLst/>
              </a:prstGeom>
              <a:ln w="12700">
                <a:solidFill>
                  <a:srgbClr val="010000"/>
                </a:solidFill>
              </a:ln>
            </p:spPr>
            <p:style>
              <a:lnRef idx="1">
                <a:schemeClr val="accent1"/>
              </a:lnRef>
              <a:fillRef idx="0">
                <a:schemeClr val="accent1"/>
              </a:fillRef>
              <a:effectRef idx="0">
                <a:schemeClr val="accent1"/>
              </a:effectRef>
              <a:fontRef idx="minor">
                <a:schemeClr val="tx1"/>
              </a:fontRef>
            </p:style>
          </p:cxnSp>
          <p:sp>
            <p:nvSpPr>
              <p:cNvPr id="157" name="TextBox 156"/>
              <p:cNvSpPr txBox="1"/>
              <p:nvPr/>
            </p:nvSpPr>
            <p:spPr>
              <a:xfrm>
                <a:off x="4088737" y="3139299"/>
                <a:ext cx="1378946" cy="307777"/>
              </a:xfrm>
              <a:prstGeom prst="rect">
                <a:avLst/>
              </a:prstGeom>
              <a:noFill/>
            </p:spPr>
            <p:txBody>
              <a:bodyPr wrap="square" lIns="0" tIns="0" rIns="0" bIns="0" rtlCol="0">
                <a:spAutoFit/>
              </a:bodyPr>
              <a:lstStyle/>
              <a:p>
                <a:pPr algn="ctr">
                  <a:lnSpc>
                    <a:spcPts val="1200"/>
                  </a:lnSpc>
                </a:pPr>
                <a:r>
                  <a:rPr lang="en-US" sz="1200" i="1" dirty="0">
                    <a:solidFill>
                      <a:srgbClr val="010000"/>
                    </a:solidFill>
                    <a:latin typeface="Calibri" panose="020F0502020204030204" pitchFamily="34" charset="0"/>
                    <a:cs typeface="Calibri" panose="020F0502020204030204" pitchFamily="34" charset="0"/>
                  </a:rPr>
                  <a:t>6th: Shavuot (Pentecost)</a:t>
                </a:r>
              </a:p>
            </p:txBody>
          </p:sp>
          <p:sp>
            <p:nvSpPr>
              <p:cNvPr id="158" name="TextBox 157"/>
              <p:cNvSpPr txBox="1"/>
              <p:nvPr/>
            </p:nvSpPr>
            <p:spPr>
              <a:xfrm>
                <a:off x="4135939" y="2805711"/>
                <a:ext cx="1049100" cy="156068"/>
              </a:xfrm>
              <a:prstGeom prst="rect">
                <a:avLst/>
              </a:prstGeom>
              <a:noFill/>
            </p:spPr>
            <p:txBody>
              <a:bodyPr wrap="square" lIns="0" tIns="0" rIns="0" bIns="0" rtlCol="0">
                <a:spAutoFit/>
              </a:bodyPr>
              <a:lstStyle/>
              <a:p>
                <a:pPr>
                  <a:lnSpc>
                    <a:spcPts val="1200"/>
                  </a:lnSpc>
                </a:pPr>
                <a:r>
                  <a:rPr lang="en-US" sz="1200" i="1" dirty="0">
                    <a:solidFill>
                      <a:srgbClr val="010000"/>
                    </a:solidFill>
                    <a:latin typeface="Calibri" panose="020F0502020204030204" pitchFamily="34" charset="0"/>
                    <a:cs typeface="Calibri" panose="020F0502020204030204" pitchFamily="34" charset="0"/>
                  </a:rPr>
                  <a:t>14th: Passover</a:t>
                </a:r>
              </a:p>
            </p:txBody>
          </p:sp>
          <p:sp>
            <p:nvSpPr>
              <p:cNvPr id="159" name="Oval 158"/>
              <p:cNvSpPr/>
              <p:nvPr/>
            </p:nvSpPr>
            <p:spPr>
              <a:xfrm>
                <a:off x="4712801" y="2145030"/>
                <a:ext cx="94151" cy="91440"/>
              </a:xfrm>
              <a:prstGeom prst="ellipse">
                <a:avLst/>
              </a:prstGeom>
              <a:solidFill>
                <a:srgbClr val="FEFF00"/>
              </a:solidFill>
              <a:ln w="12700">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2" name="Straight Connector 161"/>
              <p:cNvCxnSpPr/>
              <p:nvPr/>
            </p:nvCxnSpPr>
            <p:spPr>
              <a:xfrm flipH="1">
                <a:off x="4679122" y="2236470"/>
                <a:ext cx="75996" cy="519594"/>
              </a:xfrm>
              <a:prstGeom prst="line">
                <a:avLst/>
              </a:prstGeom>
              <a:ln w="12700">
                <a:solidFill>
                  <a:srgbClr val="010000"/>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5663868" y="2867851"/>
                <a:ext cx="94151" cy="91440"/>
              </a:xfrm>
              <a:prstGeom prst="ellipse">
                <a:avLst/>
              </a:prstGeom>
              <a:solidFill>
                <a:srgbClr val="FEFF00"/>
              </a:solidFill>
              <a:ln w="12700">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p:cNvSpPr txBox="1"/>
              <p:nvPr/>
            </p:nvSpPr>
            <p:spPr>
              <a:xfrm>
                <a:off x="3820709" y="3729235"/>
                <a:ext cx="1378946" cy="307777"/>
              </a:xfrm>
              <a:prstGeom prst="rect">
                <a:avLst/>
              </a:prstGeom>
              <a:noFill/>
            </p:spPr>
            <p:txBody>
              <a:bodyPr wrap="square" lIns="0" tIns="0" rIns="0" bIns="0" rtlCol="0">
                <a:spAutoFit/>
              </a:bodyPr>
              <a:lstStyle/>
              <a:p>
                <a:pPr algn="ctr">
                  <a:lnSpc>
                    <a:spcPts val="1200"/>
                  </a:lnSpc>
                </a:pPr>
                <a:r>
                  <a:rPr lang="en-US" sz="1200" i="1" dirty="0">
                    <a:solidFill>
                      <a:srgbClr val="010000"/>
                    </a:solidFill>
                    <a:latin typeface="Calibri" panose="020F0502020204030204" pitchFamily="34" charset="0"/>
                    <a:cs typeface="Calibri" panose="020F0502020204030204" pitchFamily="34" charset="0"/>
                  </a:rPr>
                  <a:t>15th: Sukkot (Tabernacles)</a:t>
                </a:r>
              </a:p>
            </p:txBody>
          </p:sp>
          <p:cxnSp>
            <p:nvCxnSpPr>
              <p:cNvPr id="166" name="Straight Connector 165"/>
              <p:cNvCxnSpPr/>
              <p:nvPr/>
            </p:nvCxnSpPr>
            <p:spPr>
              <a:xfrm flipH="1">
                <a:off x="4250251" y="4087018"/>
                <a:ext cx="99499" cy="467631"/>
              </a:xfrm>
              <a:prstGeom prst="line">
                <a:avLst/>
              </a:prstGeom>
              <a:ln w="12700">
                <a:solidFill>
                  <a:srgbClr val="010000"/>
                </a:solidFill>
              </a:ln>
            </p:spPr>
            <p:style>
              <a:lnRef idx="1">
                <a:schemeClr val="accent1"/>
              </a:lnRef>
              <a:fillRef idx="0">
                <a:schemeClr val="accent1"/>
              </a:fillRef>
              <a:effectRef idx="0">
                <a:schemeClr val="accent1"/>
              </a:effectRef>
              <a:fontRef idx="minor">
                <a:schemeClr val="tx1"/>
              </a:fontRef>
            </p:style>
          </p:cxnSp>
          <p:sp>
            <p:nvSpPr>
              <p:cNvPr id="167" name="Oval 166"/>
              <p:cNvSpPr/>
              <p:nvPr/>
            </p:nvSpPr>
            <p:spPr>
              <a:xfrm>
                <a:off x="4193650" y="4551474"/>
                <a:ext cx="94151" cy="91440"/>
              </a:xfrm>
              <a:prstGeom prst="ellipse">
                <a:avLst/>
              </a:prstGeom>
              <a:solidFill>
                <a:srgbClr val="FEFF00"/>
              </a:solidFill>
              <a:ln w="12700">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5122" name="Picture 2" descr="C:\Users\Kris\Downloads\Calend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8209" y="336013"/>
            <a:ext cx="6167582" cy="618597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Hebrew calendar with the three major festivals</a:t>
            </a:r>
          </a:p>
        </p:txBody>
      </p:sp>
      <p:sp>
        <p:nvSpPr>
          <p:cNvPr id="3" name="Text Placeholder 2"/>
          <p:cNvSpPr>
            <a:spLocks noGrp="1"/>
          </p:cNvSpPr>
          <p:nvPr>
            <p:ph type="body" sz="quarter" idx="12"/>
          </p:nvPr>
        </p:nvSpPr>
        <p:spPr/>
        <p:txBody>
          <a:bodyPr/>
          <a:lstStyle/>
          <a:p>
            <a:r>
              <a:rPr lang="en-US" dirty="0"/>
              <a:t>9:25</a:t>
            </a:r>
          </a:p>
        </p:txBody>
      </p:sp>
      <p:sp>
        <p:nvSpPr>
          <p:cNvPr id="4" name="Title 3"/>
          <p:cNvSpPr>
            <a:spLocks noGrp="1"/>
          </p:cNvSpPr>
          <p:nvPr>
            <p:ph type="title"/>
          </p:nvPr>
        </p:nvSpPr>
        <p:spPr/>
        <p:txBody>
          <a:bodyPr/>
          <a:lstStyle/>
          <a:p>
            <a:r>
              <a:rPr lang="en-US" dirty="0"/>
              <a:t>Three times a year Solomon offered burnt offerings and peace offerings on the altar</a:t>
            </a:r>
          </a:p>
        </p:txBody>
      </p:sp>
    </p:spTree>
    <p:extLst>
      <p:ext uri="{BB962C8B-B14F-4D97-AF65-F5344CB8AC3E}">
        <p14:creationId xmlns:p14="http://schemas.microsoft.com/office/powerpoint/2010/main" val="74580113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Feast of Passover (Pesach) at the Western Wall in Jerusalem</a:t>
            </a:r>
          </a:p>
        </p:txBody>
      </p:sp>
      <p:sp>
        <p:nvSpPr>
          <p:cNvPr id="3" name="Text Placeholder 2"/>
          <p:cNvSpPr>
            <a:spLocks noGrp="1"/>
          </p:cNvSpPr>
          <p:nvPr>
            <p:ph type="body" sz="quarter" idx="12"/>
          </p:nvPr>
        </p:nvSpPr>
        <p:spPr/>
        <p:txBody>
          <a:bodyPr/>
          <a:lstStyle/>
          <a:p>
            <a:r>
              <a:rPr lang="en-US" dirty="0"/>
              <a:t>9:25</a:t>
            </a:r>
          </a:p>
        </p:txBody>
      </p:sp>
      <p:sp>
        <p:nvSpPr>
          <p:cNvPr id="4" name="Title 3"/>
          <p:cNvSpPr>
            <a:spLocks noGrp="1"/>
          </p:cNvSpPr>
          <p:nvPr>
            <p:ph type="title"/>
          </p:nvPr>
        </p:nvSpPr>
        <p:spPr/>
        <p:txBody>
          <a:bodyPr/>
          <a:lstStyle/>
          <a:p>
            <a:r>
              <a:rPr lang="en-US" dirty="0"/>
              <a:t>Three times a year Solomon offered burnt offerings and peace offerings on the altar</a:t>
            </a:r>
          </a:p>
        </p:txBody>
      </p:sp>
      <p:pic>
        <p:nvPicPr>
          <p:cNvPr id="6" name="Picture 5" descr="Passover priestly blessing at Western Wall, tb042605548.jpg"/>
          <p:cNvPicPr>
            <a:picLocks noChangeAspect="1"/>
          </p:cNvPicPr>
          <p:nvPr/>
        </p:nvPicPr>
        <p:blipFill rotWithShape="1">
          <a:blip r:embed="rId3">
            <a:extLst>
              <a:ext uri="{28A0092B-C50C-407E-A947-70E740481C1C}">
                <a14:useLocalDpi xmlns:a14="http://schemas.microsoft.com/office/drawing/2010/main" val="0"/>
              </a:ext>
            </a:extLst>
          </a:blip>
          <a:srcRect r="1131"/>
          <a:stretch/>
        </p:blipFill>
        <p:spPr>
          <a:xfrm>
            <a:off x="-1" y="369332"/>
            <a:ext cx="9144001" cy="6150340"/>
          </a:xfrm>
          <a:prstGeom prst="rect">
            <a:avLst/>
          </a:prstGeom>
        </p:spPr>
      </p:pic>
    </p:spTree>
    <p:extLst>
      <p:ext uri="{BB962C8B-B14F-4D97-AF65-F5344CB8AC3E}">
        <p14:creationId xmlns:p14="http://schemas.microsoft.com/office/powerpoint/2010/main" val="110118594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estern Wall sunrise on Shavuot, tb0609002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Feast of Pentecost (Shavuot) at the Western Wall in Jerusalem</a:t>
            </a:r>
          </a:p>
        </p:txBody>
      </p:sp>
      <p:sp>
        <p:nvSpPr>
          <p:cNvPr id="3" name="Text Placeholder 2"/>
          <p:cNvSpPr>
            <a:spLocks noGrp="1"/>
          </p:cNvSpPr>
          <p:nvPr>
            <p:ph type="body" sz="quarter" idx="12"/>
          </p:nvPr>
        </p:nvSpPr>
        <p:spPr/>
        <p:txBody>
          <a:bodyPr/>
          <a:lstStyle/>
          <a:p>
            <a:r>
              <a:rPr lang="en-US" dirty="0"/>
              <a:t>9:25</a:t>
            </a:r>
          </a:p>
        </p:txBody>
      </p:sp>
      <p:sp>
        <p:nvSpPr>
          <p:cNvPr id="4" name="Title 3"/>
          <p:cNvSpPr>
            <a:spLocks noGrp="1"/>
          </p:cNvSpPr>
          <p:nvPr>
            <p:ph type="title"/>
          </p:nvPr>
        </p:nvSpPr>
        <p:spPr/>
        <p:txBody>
          <a:bodyPr/>
          <a:lstStyle/>
          <a:p>
            <a:r>
              <a:rPr lang="en-US" dirty="0"/>
              <a:t>Three times a year Solomon offered burnt offerings and peace offerings on the altar</a:t>
            </a:r>
          </a:p>
        </p:txBody>
      </p:sp>
    </p:spTree>
    <p:extLst>
      <p:ext uri="{BB962C8B-B14F-4D97-AF65-F5344CB8AC3E}">
        <p14:creationId xmlns:p14="http://schemas.microsoft.com/office/powerpoint/2010/main" val="95449726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Feast of Tabernacles (Sukkot) at the Western Wall</a:t>
            </a:r>
          </a:p>
        </p:txBody>
      </p:sp>
      <p:sp>
        <p:nvSpPr>
          <p:cNvPr id="3" name="Text Placeholder 2"/>
          <p:cNvSpPr>
            <a:spLocks noGrp="1"/>
          </p:cNvSpPr>
          <p:nvPr>
            <p:ph type="body" sz="quarter" idx="12"/>
          </p:nvPr>
        </p:nvSpPr>
        <p:spPr/>
        <p:txBody>
          <a:bodyPr/>
          <a:lstStyle/>
          <a:p>
            <a:r>
              <a:rPr lang="en-US" dirty="0"/>
              <a:t>9:25</a:t>
            </a:r>
          </a:p>
        </p:txBody>
      </p:sp>
      <p:sp>
        <p:nvSpPr>
          <p:cNvPr id="4" name="Title 3"/>
          <p:cNvSpPr>
            <a:spLocks noGrp="1"/>
          </p:cNvSpPr>
          <p:nvPr>
            <p:ph type="title"/>
          </p:nvPr>
        </p:nvSpPr>
        <p:spPr/>
        <p:txBody>
          <a:bodyPr/>
          <a:lstStyle/>
          <a:p>
            <a:r>
              <a:rPr lang="en-US" dirty="0"/>
              <a:t>Three times a year Solomon offered burnt offerings and peace offerings on the altar</a:t>
            </a:r>
          </a:p>
        </p:txBody>
      </p:sp>
      <p:pic>
        <p:nvPicPr>
          <p:cNvPr id="5" name="Picture 4" descr="Western Wall women's prayer area filled during Sukkot, tb10090696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9332"/>
            <a:ext cx="9144000" cy="6126480"/>
          </a:xfrm>
          <a:prstGeom prst="rect">
            <a:avLst/>
          </a:prstGeom>
        </p:spPr>
      </p:pic>
    </p:spTree>
    <p:extLst>
      <p:ext uri="{BB962C8B-B14F-4D97-AF65-F5344CB8AC3E}">
        <p14:creationId xmlns:p14="http://schemas.microsoft.com/office/powerpoint/2010/main" val="251541582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Kris\Documents\Bolen\Thebes, boat-building scene, limestone, Late Period, early 26th dynasty, adr1606021546r.jpg"/>
          <p:cNvPicPr>
            <a:picLocks noChangeAspect="1" noChangeArrowheads="1"/>
          </p:cNvPicPr>
          <p:nvPr/>
        </p:nvPicPr>
        <p:blipFill rotWithShape="1">
          <a:blip r:embed="rId3">
            <a:extLst>
              <a:ext uri="{28A0092B-C50C-407E-A947-70E740481C1C}">
                <a14:useLocalDpi xmlns:a14="http://schemas.microsoft.com/office/drawing/2010/main" val="0"/>
              </a:ext>
            </a:extLst>
          </a:blip>
          <a:srcRect l="1104" r="1610"/>
          <a:stretch/>
        </p:blipFill>
        <p:spPr bwMode="auto">
          <a:xfrm>
            <a:off x="0" y="369332"/>
            <a:ext cx="9144000"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Boat-building scene, from Thebes, Late Period, late 7th century BC</a:t>
            </a:r>
          </a:p>
        </p:txBody>
      </p:sp>
      <p:sp>
        <p:nvSpPr>
          <p:cNvPr id="3" name="Text Placeholder 2"/>
          <p:cNvSpPr>
            <a:spLocks noGrp="1"/>
          </p:cNvSpPr>
          <p:nvPr>
            <p:ph type="body" sz="quarter" idx="12"/>
          </p:nvPr>
        </p:nvSpPr>
        <p:spPr/>
        <p:txBody>
          <a:bodyPr/>
          <a:lstStyle/>
          <a:p>
            <a:r>
              <a:rPr lang="en-US" dirty="0"/>
              <a:t>9:26</a:t>
            </a:r>
          </a:p>
        </p:txBody>
      </p:sp>
      <p:sp>
        <p:nvSpPr>
          <p:cNvPr id="4" name="Title 3"/>
          <p:cNvSpPr>
            <a:spLocks noGrp="1"/>
          </p:cNvSpPr>
          <p:nvPr>
            <p:ph type="title"/>
          </p:nvPr>
        </p:nvSpPr>
        <p:spPr/>
        <p:txBody>
          <a:bodyPr/>
          <a:lstStyle/>
          <a:p>
            <a:r>
              <a:rPr lang="en-US" dirty="0"/>
              <a:t>Solomon made a fleet of ships in Ezion-geber, beside </a:t>
            </a:r>
            <a:r>
              <a:rPr lang="en-US" dirty="0" err="1"/>
              <a:t>Eloth</a:t>
            </a:r>
            <a:r>
              <a:rPr lang="en-US" dirty="0"/>
              <a:t> on the shore of the Red Sea, in Edom</a:t>
            </a:r>
          </a:p>
        </p:txBody>
      </p:sp>
    </p:spTree>
    <p:extLst>
      <p:ext uri="{BB962C8B-B14F-4D97-AF65-F5344CB8AC3E}">
        <p14:creationId xmlns:p14="http://schemas.microsoft.com/office/powerpoint/2010/main" val="269556925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Kris\Downloads\Relief of transporting cedars from Lebanon, from north facade of main courtyard at Khorsabad, tb0927194417.jpg"/>
          <p:cNvPicPr>
            <a:picLocks noChangeAspect="1" noChangeArrowheads="1"/>
          </p:cNvPicPr>
          <p:nvPr/>
        </p:nvPicPr>
        <p:blipFill rotWithShape="1">
          <a:blip r:embed="rId3">
            <a:extLst>
              <a:ext uri="{28A0092B-C50C-407E-A947-70E740481C1C}">
                <a14:useLocalDpi xmlns:a14="http://schemas.microsoft.com/office/drawing/2010/main" val="0"/>
              </a:ext>
            </a:extLst>
          </a:blip>
          <a:srcRect l="597" r="1126"/>
          <a:stretch/>
        </p:blipFill>
        <p:spPr bwMode="auto">
          <a:xfrm>
            <a:off x="0" y="369332"/>
            <a:ext cx="9144000" cy="615033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Relief of a ship, from the palace of Sargon II at Khorsabad, circa 710 BC</a:t>
            </a:r>
          </a:p>
        </p:txBody>
      </p:sp>
      <p:sp>
        <p:nvSpPr>
          <p:cNvPr id="3" name="Text Placeholder 2"/>
          <p:cNvSpPr>
            <a:spLocks noGrp="1"/>
          </p:cNvSpPr>
          <p:nvPr>
            <p:ph type="body" sz="quarter" idx="12"/>
          </p:nvPr>
        </p:nvSpPr>
        <p:spPr/>
        <p:txBody>
          <a:bodyPr/>
          <a:lstStyle/>
          <a:p>
            <a:r>
              <a:rPr lang="en-US" dirty="0"/>
              <a:t>9:26</a:t>
            </a:r>
          </a:p>
        </p:txBody>
      </p:sp>
      <p:sp>
        <p:nvSpPr>
          <p:cNvPr id="4" name="Title 3"/>
          <p:cNvSpPr>
            <a:spLocks noGrp="1"/>
          </p:cNvSpPr>
          <p:nvPr>
            <p:ph type="title"/>
          </p:nvPr>
        </p:nvSpPr>
        <p:spPr/>
        <p:txBody>
          <a:bodyPr/>
          <a:lstStyle/>
          <a:p>
            <a:r>
              <a:rPr lang="en-US" dirty="0"/>
              <a:t>Solomon made a fleet of ships in </a:t>
            </a:r>
            <a:r>
              <a:rPr lang="en-US" dirty="0" err="1"/>
              <a:t>Ezion-geber</a:t>
            </a:r>
            <a:r>
              <a:rPr lang="en-US" dirty="0"/>
              <a:t>, beside </a:t>
            </a:r>
            <a:r>
              <a:rPr lang="en-US" dirty="0" err="1"/>
              <a:t>Eloth</a:t>
            </a:r>
            <a:r>
              <a:rPr lang="en-US" dirty="0"/>
              <a:t> on the shore of the Red Sea, in Edom</a:t>
            </a:r>
          </a:p>
        </p:txBody>
      </p:sp>
    </p:spTree>
    <p:extLst>
      <p:ext uri="{BB962C8B-B14F-4D97-AF65-F5344CB8AC3E}">
        <p14:creationId xmlns:p14="http://schemas.microsoft.com/office/powerpoint/2010/main" val="204710910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Kris\Documents\Bolen\Terracotta relief of Athena supervising building of Argo for Jason and Argonauts, Roman, probably 1st c AD, tb0929198026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679" y="0"/>
            <a:ext cx="711428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Terracotta relief of shipbuilders working on a new boat, probably 1st century AD</a:t>
            </a:r>
          </a:p>
        </p:txBody>
      </p:sp>
      <p:sp>
        <p:nvSpPr>
          <p:cNvPr id="3" name="Text Placeholder 2"/>
          <p:cNvSpPr>
            <a:spLocks noGrp="1"/>
          </p:cNvSpPr>
          <p:nvPr>
            <p:ph type="body" sz="quarter" idx="12"/>
          </p:nvPr>
        </p:nvSpPr>
        <p:spPr/>
        <p:txBody>
          <a:bodyPr/>
          <a:lstStyle/>
          <a:p>
            <a:r>
              <a:rPr lang="en-US" dirty="0"/>
              <a:t>9:26</a:t>
            </a:r>
          </a:p>
        </p:txBody>
      </p:sp>
      <p:sp>
        <p:nvSpPr>
          <p:cNvPr id="4" name="Title 3"/>
          <p:cNvSpPr>
            <a:spLocks noGrp="1"/>
          </p:cNvSpPr>
          <p:nvPr>
            <p:ph type="title"/>
          </p:nvPr>
        </p:nvSpPr>
        <p:spPr/>
        <p:txBody>
          <a:bodyPr/>
          <a:lstStyle/>
          <a:p>
            <a:r>
              <a:rPr lang="en-US" dirty="0"/>
              <a:t>Solomon made a fleet of ships in </a:t>
            </a:r>
            <a:r>
              <a:rPr lang="en-US" dirty="0" err="1"/>
              <a:t>Ezion-geber</a:t>
            </a:r>
            <a:r>
              <a:rPr lang="en-US" dirty="0"/>
              <a:t>, beside </a:t>
            </a:r>
            <a:r>
              <a:rPr lang="en-US" dirty="0" err="1"/>
              <a:t>Eloth</a:t>
            </a:r>
            <a:r>
              <a:rPr lang="en-US" dirty="0"/>
              <a:t> on the shore of the Red Sea, in Edom</a:t>
            </a:r>
          </a:p>
        </p:txBody>
      </p:sp>
    </p:spTree>
    <p:extLst>
      <p:ext uri="{BB962C8B-B14F-4D97-AF65-F5344CB8AC3E}">
        <p14:creationId xmlns:p14="http://schemas.microsoft.com/office/powerpoint/2010/main" val="1292242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anding, snow, small, brown&#10;&#10;Description automatically generated">
            <a:extLst>
              <a:ext uri="{FF2B5EF4-FFF2-40B4-BE49-F238E27FC236}">
                <a16:creationId xmlns:a16="http://schemas.microsoft.com/office/drawing/2014/main" id="{C489F641-6D51-4414-9355-C9558BEFFE96}"/>
              </a:ext>
            </a:extLst>
          </p:cNvPr>
          <p:cNvPicPr>
            <a:picLocks noChangeAspect="1"/>
          </p:cNvPicPr>
          <p:nvPr/>
        </p:nvPicPr>
        <p:blipFill rotWithShape="1">
          <a:blip r:embed="rId3">
            <a:extLst>
              <a:ext uri="{28A0092B-C50C-407E-A947-70E740481C1C}">
                <a14:useLocalDpi xmlns:a14="http://schemas.microsoft.com/office/drawing/2010/main" val="0"/>
              </a:ext>
            </a:extLst>
          </a:blip>
          <a:srcRect t="5715" b="5414"/>
          <a:stretch/>
        </p:blipFill>
        <p:spPr>
          <a:xfrm>
            <a:off x="471773" y="-1"/>
            <a:ext cx="8200454" cy="6858001"/>
          </a:xfrm>
          <a:prstGeom prst="rect">
            <a:avLst/>
          </a:prstGeom>
        </p:spPr>
      </p:pic>
      <p:sp>
        <p:nvSpPr>
          <p:cNvPr id="2" name="Text Placeholder 1"/>
          <p:cNvSpPr>
            <a:spLocks noGrp="1"/>
          </p:cNvSpPr>
          <p:nvPr>
            <p:ph type="body" sz="quarter" idx="10"/>
          </p:nvPr>
        </p:nvSpPr>
        <p:spPr/>
        <p:txBody>
          <a:bodyPr/>
          <a:lstStyle/>
          <a:p>
            <a:r>
              <a:rPr lang="en-US" dirty="0"/>
              <a:t>Bronze calf from the hill country of Samaria, 12th–11th centuries BC</a:t>
            </a:r>
          </a:p>
        </p:txBody>
      </p:sp>
      <p:sp>
        <p:nvSpPr>
          <p:cNvPr id="3" name="Text Placeholder 2"/>
          <p:cNvSpPr>
            <a:spLocks noGrp="1"/>
          </p:cNvSpPr>
          <p:nvPr>
            <p:ph type="body" sz="quarter" idx="12"/>
          </p:nvPr>
        </p:nvSpPr>
        <p:spPr/>
        <p:txBody>
          <a:bodyPr/>
          <a:lstStyle/>
          <a:p>
            <a:r>
              <a:rPr lang="en-US" dirty="0"/>
              <a:t>9:6</a:t>
            </a:r>
          </a:p>
        </p:txBody>
      </p:sp>
      <p:sp>
        <p:nvSpPr>
          <p:cNvPr id="4" name="Title 3"/>
          <p:cNvSpPr>
            <a:spLocks noGrp="1"/>
          </p:cNvSpPr>
          <p:nvPr>
            <p:ph type="title"/>
          </p:nvPr>
        </p:nvSpPr>
        <p:spPr/>
        <p:txBody>
          <a:bodyPr/>
          <a:lstStyle/>
          <a:p>
            <a:r>
              <a:rPr lang="en-US" dirty="0"/>
              <a:t>But if you or your sons turn away . . . and serve other gods and worship them</a:t>
            </a:r>
          </a:p>
        </p:txBody>
      </p:sp>
    </p:spTree>
    <p:extLst>
      <p:ext uri="{BB962C8B-B14F-4D97-AF65-F5344CB8AC3E}">
        <p14:creationId xmlns:p14="http://schemas.microsoft.com/office/powerpoint/2010/main" val="50412629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Egyptian ship on an expedition to Punt, from </a:t>
            </a:r>
            <a:r>
              <a:rPr lang="en-US" dirty="0" err="1"/>
              <a:t>Deir</a:t>
            </a:r>
            <a:r>
              <a:rPr lang="en-US" dirty="0"/>
              <a:t> el-</a:t>
            </a:r>
            <a:r>
              <a:rPr lang="en-US" dirty="0" err="1"/>
              <a:t>Bahari</a:t>
            </a:r>
            <a:r>
              <a:rPr lang="en-US" dirty="0"/>
              <a:t>, 15th century BC</a:t>
            </a:r>
          </a:p>
        </p:txBody>
      </p:sp>
      <p:sp>
        <p:nvSpPr>
          <p:cNvPr id="3" name="Text Placeholder 2"/>
          <p:cNvSpPr>
            <a:spLocks noGrp="1"/>
          </p:cNvSpPr>
          <p:nvPr>
            <p:ph type="body" sz="quarter" idx="12"/>
          </p:nvPr>
        </p:nvSpPr>
        <p:spPr/>
        <p:txBody>
          <a:bodyPr/>
          <a:lstStyle/>
          <a:p>
            <a:r>
              <a:rPr lang="en-US" dirty="0"/>
              <a:t>9:26</a:t>
            </a:r>
          </a:p>
        </p:txBody>
      </p:sp>
      <p:sp>
        <p:nvSpPr>
          <p:cNvPr id="4" name="Title 3"/>
          <p:cNvSpPr>
            <a:spLocks noGrp="1"/>
          </p:cNvSpPr>
          <p:nvPr>
            <p:ph type="title"/>
          </p:nvPr>
        </p:nvSpPr>
        <p:spPr/>
        <p:txBody>
          <a:bodyPr/>
          <a:lstStyle/>
          <a:p>
            <a:r>
              <a:rPr lang="en-US" dirty="0"/>
              <a:t>Solomon made a fleet of ships in </a:t>
            </a:r>
            <a:r>
              <a:rPr lang="en-US" dirty="0" err="1"/>
              <a:t>Ezion-geber</a:t>
            </a:r>
            <a:r>
              <a:rPr lang="en-US" dirty="0"/>
              <a:t>, beside </a:t>
            </a:r>
            <a:r>
              <a:rPr lang="en-US" dirty="0" err="1"/>
              <a:t>Eloth</a:t>
            </a:r>
            <a:r>
              <a:rPr lang="en-US" dirty="0"/>
              <a:t> on the shore of the Red Sea, in Edom</a:t>
            </a:r>
          </a:p>
        </p:txBody>
      </p:sp>
      <p:pic>
        <p:nvPicPr>
          <p:cNvPr id="12290" name="Picture 2" descr="C:\Users\Kris\Downloads\Deir el-Bahari, Hatshepsut temple, Expedition to Punt, ship with tribute in crates, adr1603132714.jpg"/>
          <p:cNvPicPr>
            <a:picLocks noChangeAspect="1" noChangeArrowheads="1"/>
          </p:cNvPicPr>
          <p:nvPr/>
        </p:nvPicPr>
        <p:blipFill rotWithShape="1">
          <a:blip r:embed="rId3">
            <a:extLst>
              <a:ext uri="{28A0092B-C50C-407E-A947-70E740481C1C}">
                <a14:useLocalDpi xmlns:a14="http://schemas.microsoft.com/office/drawing/2010/main" val="0"/>
              </a:ext>
            </a:extLst>
          </a:blip>
          <a:srcRect r="4075"/>
          <a:stretch/>
        </p:blipFill>
        <p:spPr bwMode="auto">
          <a:xfrm>
            <a:off x="0" y="609402"/>
            <a:ext cx="9144000" cy="5639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21740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cuments\Bolen\PCB size\National Maritime Museum-pcb\Phoenician merchantman Hippos model, 8th c BC, adr18052306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2550"/>
            <a:ext cx="9144000" cy="66929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Model of a Phoenician merchantman “Hippos” ship, circa 8th century BC</a:t>
            </a:r>
          </a:p>
        </p:txBody>
      </p:sp>
      <p:sp>
        <p:nvSpPr>
          <p:cNvPr id="3" name="Text Placeholder 2"/>
          <p:cNvSpPr>
            <a:spLocks noGrp="1"/>
          </p:cNvSpPr>
          <p:nvPr>
            <p:ph type="body" sz="quarter" idx="12"/>
          </p:nvPr>
        </p:nvSpPr>
        <p:spPr/>
        <p:txBody>
          <a:bodyPr/>
          <a:lstStyle/>
          <a:p>
            <a:r>
              <a:rPr lang="en-US" dirty="0"/>
              <a:t>9:26</a:t>
            </a:r>
          </a:p>
        </p:txBody>
      </p:sp>
      <p:sp>
        <p:nvSpPr>
          <p:cNvPr id="4" name="Title 3"/>
          <p:cNvSpPr>
            <a:spLocks noGrp="1"/>
          </p:cNvSpPr>
          <p:nvPr>
            <p:ph type="title"/>
          </p:nvPr>
        </p:nvSpPr>
        <p:spPr/>
        <p:txBody>
          <a:bodyPr/>
          <a:lstStyle/>
          <a:p>
            <a:r>
              <a:rPr lang="en-US" dirty="0"/>
              <a:t>Solomon made a fleet of ships in </a:t>
            </a:r>
            <a:r>
              <a:rPr lang="en-US" dirty="0" err="1"/>
              <a:t>Ezion-geber</a:t>
            </a:r>
            <a:r>
              <a:rPr lang="en-US" dirty="0"/>
              <a:t>, beside </a:t>
            </a:r>
            <a:r>
              <a:rPr lang="en-US" dirty="0" err="1"/>
              <a:t>Eloth</a:t>
            </a:r>
            <a:r>
              <a:rPr lang="en-US" dirty="0"/>
              <a:t> on the shore of the Red Sea, in Edom</a:t>
            </a:r>
          </a:p>
        </p:txBody>
      </p:sp>
    </p:spTree>
    <p:extLst>
      <p:ext uri="{BB962C8B-B14F-4D97-AF65-F5344CB8AC3E}">
        <p14:creationId xmlns:p14="http://schemas.microsoft.com/office/powerpoint/2010/main" val="25236499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Arabah and Red Sea (from the west)</a:t>
            </a:r>
          </a:p>
        </p:txBody>
      </p:sp>
      <p:sp>
        <p:nvSpPr>
          <p:cNvPr id="3" name="Text Placeholder 2"/>
          <p:cNvSpPr>
            <a:spLocks noGrp="1"/>
          </p:cNvSpPr>
          <p:nvPr>
            <p:ph type="body" sz="quarter" idx="12"/>
          </p:nvPr>
        </p:nvSpPr>
        <p:spPr/>
        <p:txBody>
          <a:bodyPr/>
          <a:lstStyle/>
          <a:p>
            <a:r>
              <a:rPr lang="en-US" dirty="0"/>
              <a:t>9:26</a:t>
            </a:r>
          </a:p>
        </p:txBody>
      </p:sp>
      <p:sp>
        <p:nvSpPr>
          <p:cNvPr id="4" name="Title 3"/>
          <p:cNvSpPr>
            <a:spLocks noGrp="1"/>
          </p:cNvSpPr>
          <p:nvPr>
            <p:ph type="title"/>
          </p:nvPr>
        </p:nvSpPr>
        <p:spPr/>
        <p:txBody>
          <a:bodyPr/>
          <a:lstStyle/>
          <a:p>
            <a:r>
              <a:rPr lang="en-US" dirty="0"/>
              <a:t>Solomon made a fleet of ships in </a:t>
            </a:r>
            <a:r>
              <a:rPr lang="en-US" dirty="0" err="1"/>
              <a:t>Ezion-geber</a:t>
            </a:r>
            <a:r>
              <a:rPr lang="en-US" dirty="0"/>
              <a:t>, beside </a:t>
            </a:r>
            <a:r>
              <a:rPr lang="en-US" dirty="0" err="1"/>
              <a:t>Eloth</a:t>
            </a:r>
            <a:r>
              <a:rPr lang="en-US" dirty="0"/>
              <a:t> on the shore of the Red Sea, in Edom</a:t>
            </a:r>
          </a:p>
        </p:txBody>
      </p:sp>
      <p:pic>
        <p:nvPicPr>
          <p:cNvPr id="5" name="Picture 4" descr="Arabah and Red Sea from west, tb052505130.jpg"/>
          <p:cNvPicPr>
            <a:picLocks noChangeAspect="1"/>
          </p:cNvPicPr>
          <p:nvPr/>
        </p:nvPicPr>
        <p:blipFill rotWithShape="1">
          <a:blip r:embed="rId3">
            <a:extLst>
              <a:ext uri="{28A0092B-C50C-407E-A947-70E740481C1C}">
                <a14:useLocalDpi xmlns:a14="http://schemas.microsoft.com/office/drawing/2010/main" val="0"/>
              </a:ext>
            </a:extLst>
          </a:blip>
          <a:srcRect r="1131"/>
          <a:stretch/>
        </p:blipFill>
        <p:spPr>
          <a:xfrm>
            <a:off x="0" y="369332"/>
            <a:ext cx="9144000" cy="6150340"/>
          </a:xfrm>
          <a:prstGeom prst="rect">
            <a:avLst/>
          </a:prstGeom>
        </p:spPr>
      </p:pic>
    </p:spTree>
    <p:extLst>
      <p:ext uri="{BB962C8B-B14F-4D97-AF65-F5344CB8AC3E}">
        <p14:creationId xmlns:p14="http://schemas.microsoft.com/office/powerpoint/2010/main" val="338927751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Eilat and the Red Sea (from Mount Zephahot, from the southwest)</a:t>
            </a:r>
          </a:p>
        </p:txBody>
      </p:sp>
      <p:sp>
        <p:nvSpPr>
          <p:cNvPr id="3" name="Text Placeholder 2"/>
          <p:cNvSpPr>
            <a:spLocks noGrp="1"/>
          </p:cNvSpPr>
          <p:nvPr>
            <p:ph type="body" sz="quarter" idx="12"/>
          </p:nvPr>
        </p:nvSpPr>
        <p:spPr/>
        <p:txBody>
          <a:bodyPr/>
          <a:lstStyle/>
          <a:p>
            <a:r>
              <a:rPr lang="en-US" dirty="0"/>
              <a:t>9:26</a:t>
            </a:r>
          </a:p>
        </p:txBody>
      </p:sp>
      <p:sp>
        <p:nvSpPr>
          <p:cNvPr id="4" name="Title 3"/>
          <p:cNvSpPr>
            <a:spLocks noGrp="1"/>
          </p:cNvSpPr>
          <p:nvPr>
            <p:ph type="title"/>
          </p:nvPr>
        </p:nvSpPr>
        <p:spPr/>
        <p:txBody>
          <a:bodyPr/>
          <a:lstStyle/>
          <a:p>
            <a:r>
              <a:rPr lang="en-US" dirty="0"/>
              <a:t>Solomon made a fleet of ships in </a:t>
            </a:r>
            <a:r>
              <a:rPr lang="en-US" dirty="0" err="1"/>
              <a:t>Ezion-geber</a:t>
            </a:r>
            <a:r>
              <a:rPr lang="en-US" dirty="0"/>
              <a:t>, beside </a:t>
            </a:r>
            <a:r>
              <a:rPr lang="en-US" dirty="0" err="1"/>
              <a:t>Eloth</a:t>
            </a:r>
            <a:r>
              <a:rPr lang="en-US" dirty="0"/>
              <a:t> on the shore of the Red Sea, in Edom</a:t>
            </a:r>
          </a:p>
        </p:txBody>
      </p:sp>
      <p:pic>
        <p:nvPicPr>
          <p:cNvPr id="6" name="Picture 5"/>
          <p:cNvPicPr>
            <a:picLocks noChangeAspect="1"/>
          </p:cNvPicPr>
          <p:nvPr/>
        </p:nvPicPr>
        <p:blipFill>
          <a:blip r:embed="rId3"/>
          <a:stretch>
            <a:fillRect/>
          </a:stretch>
        </p:blipFill>
        <p:spPr>
          <a:xfrm>
            <a:off x="0" y="381000"/>
            <a:ext cx="9144000" cy="6080798"/>
          </a:xfrm>
          <a:prstGeom prst="rect">
            <a:avLst/>
          </a:prstGeom>
        </p:spPr>
      </p:pic>
    </p:spTree>
    <p:extLst>
      <p:ext uri="{BB962C8B-B14F-4D97-AF65-F5344CB8AC3E}">
        <p14:creationId xmlns:p14="http://schemas.microsoft.com/office/powerpoint/2010/main" val="364654690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Eilat hotels from south"/>
          <p:cNvPicPr preferRelativeResize="0">
            <a:picLocks noChangeAspect="1" noChangeArrowheads="1"/>
          </p:cNvPicPr>
          <p:nvPr>
            <p:custDataLst>
              <p:tags r:id="rId1"/>
            </p:custDataLst>
          </p:nvPr>
        </p:nvPicPr>
        <p:blipFill>
          <a:blip r:embed="rId4"/>
          <a:srcRect/>
          <a:stretch>
            <a:fillRect/>
          </a:stretch>
        </p:blipFill>
        <p:spPr bwMode="auto">
          <a:xfrm>
            <a:off x="0" y="-1588"/>
            <a:ext cx="9144000" cy="6861176"/>
          </a:xfrm>
          <a:prstGeom prst="rect">
            <a:avLst/>
          </a:prstGeom>
          <a:noFill/>
          <a:ln w="9525">
            <a:noFill/>
            <a:miter lim="800000"/>
            <a:headEnd/>
            <a:tailEnd/>
          </a:ln>
        </p:spPr>
      </p:pic>
      <p:sp>
        <p:nvSpPr>
          <p:cNvPr id="2" name="Text Placeholder 1"/>
          <p:cNvSpPr>
            <a:spLocks noGrp="1"/>
          </p:cNvSpPr>
          <p:nvPr>
            <p:ph type="body" sz="quarter" idx="10"/>
          </p:nvPr>
        </p:nvSpPr>
        <p:spPr/>
        <p:txBody>
          <a:bodyPr/>
          <a:lstStyle/>
          <a:p>
            <a:r>
              <a:rPr lang="en-US" dirty="0"/>
              <a:t>Modern hotels at Eilat (from the southwest)</a:t>
            </a:r>
          </a:p>
        </p:txBody>
      </p:sp>
      <p:sp>
        <p:nvSpPr>
          <p:cNvPr id="3" name="Text Placeholder 2"/>
          <p:cNvSpPr>
            <a:spLocks noGrp="1"/>
          </p:cNvSpPr>
          <p:nvPr>
            <p:ph type="body" sz="quarter" idx="12"/>
          </p:nvPr>
        </p:nvSpPr>
        <p:spPr/>
        <p:txBody>
          <a:bodyPr/>
          <a:lstStyle/>
          <a:p>
            <a:r>
              <a:rPr lang="en-US" dirty="0"/>
              <a:t>9:26</a:t>
            </a:r>
          </a:p>
        </p:txBody>
      </p:sp>
      <p:sp>
        <p:nvSpPr>
          <p:cNvPr id="4" name="Title 3"/>
          <p:cNvSpPr>
            <a:spLocks noGrp="1"/>
          </p:cNvSpPr>
          <p:nvPr>
            <p:ph type="title"/>
          </p:nvPr>
        </p:nvSpPr>
        <p:spPr/>
        <p:txBody>
          <a:bodyPr/>
          <a:lstStyle/>
          <a:p>
            <a:r>
              <a:rPr lang="en-US" dirty="0"/>
              <a:t>Solomon made a fleet of ships in </a:t>
            </a:r>
            <a:r>
              <a:rPr lang="en-US" dirty="0" err="1"/>
              <a:t>Ezion-geber</a:t>
            </a:r>
            <a:r>
              <a:rPr lang="en-US" dirty="0"/>
              <a:t>, beside </a:t>
            </a:r>
            <a:r>
              <a:rPr lang="en-US" dirty="0" err="1"/>
              <a:t>Eloth</a:t>
            </a:r>
            <a:r>
              <a:rPr lang="en-US" dirty="0"/>
              <a:t> on the shore of the Red Sea, in Edom</a:t>
            </a:r>
          </a:p>
        </p:txBody>
      </p:sp>
    </p:spTree>
    <p:extLst>
      <p:ext uri="{BB962C8B-B14F-4D97-AF65-F5344CB8AC3E}">
        <p14:creationId xmlns:p14="http://schemas.microsoft.com/office/powerpoint/2010/main" val="229127607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Red Sea with boat"/>
          <p:cNvPicPr preferRelativeResize="0">
            <a:picLocks noChangeAspect="1" noChangeArrowheads="1"/>
          </p:cNvPicPr>
          <p:nvPr>
            <p:custDataLst>
              <p:tags r:id="rId1"/>
            </p:custDataLst>
          </p:nvPr>
        </p:nvPicPr>
        <p:blipFill>
          <a:blip r:embed="rId4"/>
          <a:srcRect/>
          <a:stretch>
            <a:fillRect/>
          </a:stretch>
        </p:blipFill>
        <p:spPr bwMode="auto">
          <a:xfrm>
            <a:off x="0" y="-3175"/>
            <a:ext cx="9144000" cy="6861175"/>
          </a:xfrm>
          <a:prstGeom prst="rect">
            <a:avLst/>
          </a:prstGeom>
          <a:noFill/>
          <a:ln w="9525">
            <a:noFill/>
            <a:miter lim="800000"/>
            <a:headEnd/>
            <a:tailEnd/>
          </a:ln>
        </p:spPr>
      </p:pic>
      <p:sp>
        <p:nvSpPr>
          <p:cNvPr id="2" name="Text Placeholder 1"/>
          <p:cNvSpPr>
            <a:spLocks noGrp="1"/>
          </p:cNvSpPr>
          <p:nvPr>
            <p:ph type="body" sz="quarter" idx="10"/>
          </p:nvPr>
        </p:nvSpPr>
        <p:spPr/>
        <p:txBody>
          <a:bodyPr/>
          <a:lstStyle/>
          <a:p>
            <a:r>
              <a:rPr lang="en-US" dirty="0"/>
              <a:t>Red Sea with a boat</a:t>
            </a:r>
          </a:p>
        </p:txBody>
      </p:sp>
      <p:sp>
        <p:nvSpPr>
          <p:cNvPr id="3" name="Text Placeholder 2"/>
          <p:cNvSpPr>
            <a:spLocks noGrp="1"/>
          </p:cNvSpPr>
          <p:nvPr>
            <p:ph type="body" sz="quarter" idx="12"/>
          </p:nvPr>
        </p:nvSpPr>
        <p:spPr/>
        <p:txBody>
          <a:bodyPr/>
          <a:lstStyle/>
          <a:p>
            <a:r>
              <a:rPr lang="en-US" dirty="0"/>
              <a:t>9:26</a:t>
            </a:r>
          </a:p>
        </p:txBody>
      </p:sp>
      <p:sp>
        <p:nvSpPr>
          <p:cNvPr id="4" name="Title 3"/>
          <p:cNvSpPr>
            <a:spLocks noGrp="1"/>
          </p:cNvSpPr>
          <p:nvPr>
            <p:ph type="title"/>
          </p:nvPr>
        </p:nvSpPr>
        <p:spPr/>
        <p:txBody>
          <a:bodyPr/>
          <a:lstStyle/>
          <a:p>
            <a:r>
              <a:rPr lang="en-US" dirty="0"/>
              <a:t>Solomon made a fleet of ships in </a:t>
            </a:r>
            <a:r>
              <a:rPr lang="en-US" dirty="0" err="1"/>
              <a:t>Ezion-geber</a:t>
            </a:r>
            <a:r>
              <a:rPr lang="en-US" dirty="0"/>
              <a:t>, beside </a:t>
            </a:r>
            <a:r>
              <a:rPr lang="en-US" dirty="0" err="1"/>
              <a:t>Eloth</a:t>
            </a:r>
            <a:r>
              <a:rPr lang="en-US" dirty="0"/>
              <a:t> on the shore of the Red Sea, in Edom</a:t>
            </a:r>
          </a:p>
        </p:txBody>
      </p:sp>
    </p:spTree>
    <p:extLst>
      <p:ext uri="{BB962C8B-B14F-4D97-AF65-F5344CB8AC3E}">
        <p14:creationId xmlns:p14="http://schemas.microsoft.com/office/powerpoint/2010/main" val="73701398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ral Island, possible Ezion Geber, from coast, tb0303002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Coral Island, possibly Ezion-</a:t>
            </a:r>
            <a:r>
              <a:rPr lang="en-US" dirty="0" err="1"/>
              <a:t>geber</a:t>
            </a:r>
            <a:r>
              <a:rPr lang="en-US" dirty="0"/>
              <a:t> (from the west)</a:t>
            </a:r>
          </a:p>
        </p:txBody>
      </p:sp>
      <p:sp>
        <p:nvSpPr>
          <p:cNvPr id="3" name="Text Placeholder 2"/>
          <p:cNvSpPr>
            <a:spLocks noGrp="1"/>
          </p:cNvSpPr>
          <p:nvPr>
            <p:ph type="body" sz="quarter" idx="12"/>
          </p:nvPr>
        </p:nvSpPr>
        <p:spPr/>
        <p:txBody>
          <a:bodyPr/>
          <a:lstStyle/>
          <a:p>
            <a:r>
              <a:rPr lang="en-US" dirty="0"/>
              <a:t>9:26</a:t>
            </a:r>
          </a:p>
        </p:txBody>
      </p:sp>
      <p:sp>
        <p:nvSpPr>
          <p:cNvPr id="4" name="Title 3"/>
          <p:cNvSpPr>
            <a:spLocks noGrp="1"/>
          </p:cNvSpPr>
          <p:nvPr>
            <p:ph type="title"/>
          </p:nvPr>
        </p:nvSpPr>
        <p:spPr/>
        <p:txBody>
          <a:bodyPr/>
          <a:lstStyle/>
          <a:p>
            <a:r>
              <a:rPr lang="en-US" dirty="0"/>
              <a:t>Solomon made a fleet of ships in </a:t>
            </a:r>
            <a:r>
              <a:rPr lang="en-US" dirty="0" err="1"/>
              <a:t>Ezion-geber</a:t>
            </a:r>
            <a:r>
              <a:rPr lang="en-US" dirty="0"/>
              <a:t>, beside </a:t>
            </a:r>
            <a:r>
              <a:rPr lang="en-US" dirty="0" err="1"/>
              <a:t>Eloth</a:t>
            </a:r>
            <a:r>
              <a:rPr lang="en-US" dirty="0"/>
              <a:t> on the shore of the Red Sea, in Edom</a:t>
            </a:r>
          </a:p>
        </p:txBody>
      </p:sp>
    </p:spTree>
    <p:extLst>
      <p:ext uri="{BB962C8B-B14F-4D97-AF65-F5344CB8AC3E}">
        <p14:creationId xmlns:p14="http://schemas.microsoft.com/office/powerpoint/2010/main" val="269085654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Coral Island, possibly Ezion-</a:t>
            </a:r>
            <a:r>
              <a:rPr lang="en-US" dirty="0" err="1"/>
              <a:t>geber</a:t>
            </a:r>
            <a:r>
              <a:rPr lang="en-US" dirty="0"/>
              <a:t> (from the west)</a:t>
            </a:r>
          </a:p>
        </p:txBody>
      </p:sp>
      <p:sp>
        <p:nvSpPr>
          <p:cNvPr id="3" name="Text Placeholder 2"/>
          <p:cNvSpPr>
            <a:spLocks noGrp="1"/>
          </p:cNvSpPr>
          <p:nvPr>
            <p:ph type="body" sz="quarter" idx="12"/>
          </p:nvPr>
        </p:nvSpPr>
        <p:spPr/>
        <p:txBody>
          <a:bodyPr/>
          <a:lstStyle/>
          <a:p>
            <a:r>
              <a:rPr lang="en-US" dirty="0"/>
              <a:t>9:26</a:t>
            </a:r>
          </a:p>
        </p:txBody>
      </p:sp>
      <p:sp>
        <p:nvSpPr>
          <p:cNvPr id="4" name="Title 3"/>
          <p:cNvSpPr>
            <a:spLocks noGrp="1"/>
          </p:cNvSpPr>
          <p:nvPr>
            <p:ph type="title"/>
          </p:nvPr>
        </p:nvSpPr>
        <p:spPr/>
        <p:txBody>
          <a:bodyPr/>
          <a:lstStyle/>
          <a:p>
            <a:r>
              <a:rPr lang="en-US" dirty="0"/>
              <a:t>Solomon made a fleet of ships in </a:t>
            </a:r>
            <a:r>
              <a:rPr lang="en-US" dirty="0" err="1"/>
              <a:t>Ezion-geber</a:t>
            </a:r>
            <a:r>
              <a:rPr lang="en-US" dirty="0"/>
              <a:t>, beside </a:t>
            </a:r>
            <a:r>
              <a:rPr lang="en-US" dirty="0" err="1"/>
              <a:t>Eloth</a:t>
            </a:r>
            <a:r>
              <a:rPr lang="en-US" dirty="0"/>
              <a:t> on the shore of the Red Sea, in Edom</a:t>
            </a:r>
          </a:p>
        </p:txBody>
      </p:sp>
      <p:pic>
        <p:nvPicPr>
          <p:cNvPr id="6" name="Picture 5" descr="Coral Island, possible Ezion Geber, from shore, tb0323064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4122"/>
            <a:ext cx="9144000" cy="6080760"/>
          </a:xfrm>
          <a:prstGeom prst="rect">
            <a:avLst/>
          </a:prstGeom>
        </p:spPr>
      </p:pic>
    </p:spTree>
    <p:extLst>
      <p:ext uri="{BB962C8B-B14F-4D97-AF65-F5344CB8AC3E}">
        <p14:creationId xmlns:p14="http://schemas.microsoft.com/office/powerpoint/2010/main" val="262933945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Coral Island, possibly Ezion-</a:t>
            </a:r>
            <a:r>
              <a:rPr lang="en-US" dirty="0" err="1"/>
              <a:t>geber</a:t>
            </a:r>
            <a:r>
              <a:rPr lang="en-US" dirty="0"/>
              <a:t> harbor</a:t>
            </a:r>
          </a:p>
        </p:txBody>
      </p:sp>
      <p:sp>
        <p:nvSpPr>
          <p:cNvPr id="3" name="Text Placeholder 2"/>
          <p:cNvSpPr>
            <a:spLocks noGrp="1"/>
          </p:cNvSpPr>
          <p:nvPr>
            <p:ph type="body" sz="quarter" idx="12"/>
          </p:nvPr>
        </p:nvSpPr>
        <p:spPr/>
        <p:txBody>
          <a:bodyPr/>
          <a:lstStyle/>
          <a:p>
            <a:r>
              <a:rPr lang="en-US" dirty="0"/>
              <a:t>9:26</a:t>
            </a:r>
          </a:p>
        </p:txBody>
      </p:sp>
      <p:sp>
        <p:nvSpPr>
          <p:cNvPr id="4" name="Title 3"/>
          <p:cNvSpPr>
            <a:spLocks noGrp="1"/>
          </p:cNvSpPr>
          <p:nvPr>
            <p:ph type="title"/>
          </p:nvPr>
        </p:nvSpPr>
        <p:spPr/>
        <p:txBody>
          <a:bodyPr/>
          <a:lstStyle/>
          <a:p>
            <a:r>
              <a:rPr lang="en-US" dirty="0"/>
              <a:t>Solomon made a fleet of ships in </a:t>
            </a:r>
            <a:r>
              <a:rPr lang="en-US" dirty="0" err="1"/>
              <a:t>Ezion-geber</a:t>
            </a:r>
            <a:r>
              <a:rPr lang="en-US" dirty="0"/>
              <a:t>, beside </a:t>
            </a:r>
            <a:r>
              <a:rPr lang="en-US" dirty="0" err="1"/>
              <a:t>Eloth</a:t>
            </a:r>
            <a:r>
              <a:rPr lang="en-US" dirty="0"/>
              <a:t> on the shore of the Red Sea, in Edom</a:t>
            </a:r>
          </a:p>
        </p:txBody>
      </p:sp>
      <p:pic>
        <p:nvPicPr>
          <p:cNvPr id="5" name="Picture 4" descr="Coral Island, possible Ezion Geber, harbor, tbs1023498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108192"/>
          </a:xfrm>
          <a:prstGeom prst="rect">
            <a:avLst/>
          </a:prstGeom>
        </p:spPr>
      </p:pic>
    </p:spTree>
    <p:extLst>
      <p:ext uri="{BB962C8B-B14F-4D97-AF65-F5344CB8AC3E}">
        <p14:creationId xmlns:p14="http://schemas.microsoft.com/office/powerpoint/2010/main" val="335389880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ral Island, possible Ezion Geber, tower with ancient foundations, tbs1023298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584" y="364236"/>
            <a:ext cx="4224832" cy="6324600"/>
          </a:xfrm>
          <a:prstGeom prst="rect">
            <a:avLst/>
          </a:prstGeom>
        </p:spPr>
      </p:pic>
      <p:sp>
        <p:nvSpPr>
          <p:cNvPr id="2" name="Text Placeholder 1"/>
          <p:cNvSpPr>
            <a:spLocks noGrp="1"/>
          </p:cNvSpPr>
          <p:nvPr>
            <p:ph type="body" sz="quarter" idx="10"/>
          </p:nvPr>
        </p:nvSpPr>
        <p:spPr/>
        <p:txBody>
          <a:bodyPr/>
          <a:lstStyle/>
          <a:p>
            <a:r>
              <a:rPr lang="en-US" dirty="0"/>
              <a:t>Tower with ancient foundations on Coral Island, possibly Ezion-</a:t>
            </a:r>
            <a:r>
              <a:rPr lang="en-US" dirty="0" err="1"/>
              <a:t>geber</a:t>
            </a:r>
            <a:r>
              <a:rPr lang="en-US" dirty="0"/>
              <a:t> </a:t>
            </a:r>
          </a:p>
        </p:txBody>
      </p:sp>
      <p:sp>
        <p:nvSpPr>
          <p:cNvPr id="3" name="Text Placeholder 2"/>
          <p:cNvSpPr>
            <a:spLocks noGrp="1"/>
          </p:cNvSpPr>
          <p:nvPr>
            <p:ph type="body" sz="quarter" idx="12"/>
          </p:nvPr>
        </p:nvSpPr>
        <p:spPr/>
        <p:txBody>
          <a:bodyPr/>
          <a:lstStyle/>
          <a:p>
            <a:r>
              <a:rPr lang="en-US" dirty="0"/>
              <a:t>9:26</a:t>
            </a:r>
          </a:p>
        </p:txBody>
      </p:sp>
      <p:sp>
        <p:nvSpPr>
          <p:cNvPr id="4" name="Title 3"/>
          <p:cNvSpPr>
            <a:spLocks noGrp="1"/>
          </p:cNvSpPr>
          <p:nvPr>
            <p:ph type="title"/>
          </p:nvPr>
        </p:nvSpPr>
        <p:spPr/>
        <p:txBody>
          <a:bodyPr/>
          <a:lstStyle/>
          <a:p>
            <a:r>
              <a:rPr lang="en-US" dirty="0"/>
              <a:t>Solomon made a fleet of ships in </a:t>
            </a:r>
            <a:r>
              <a:rPr lang="en-US" dirty="0" err="1"/>
              <a:t>Ezion-geber</a:t>
            </a:r>
            <a:r>
              <a:rPr lang="en-US" dirty="0"/>
              <a:t>, beside </a:t>
            </a:r>
            <a:r>
              <a:rPr lang="en-US" dirty="0" err="1"/>
              <a:t>Eloth</a:t>
            </a:r>
            <a:r>
              <a:rPr lang="en-US" dirty="0"/>
              <a:t> on the shore of the Red Sea, in Edom</a:t>
            </a:r>
          </a:p>
        </p:txBody>
      </p:sp>
    </p:spTree>
    <p:extLst>
      <p:ext uri="{BB962C8B-B14F-4D97-AF65-F5344CB8AC3E}">
        <p14:creationId xmlns:p14="http://schemas.microsoft.com/office/powerpoint/2010/main" val="3286492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A55DE8-90A3-45DE-9538-E1622B54CE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p:txBody>
          <a:bodyPr/>
          <a:lstStyle/>
          <a:p>
            <a:r>
              <a:rPr lang="en-US" dirty="0"/>
              <a:t>1 </a:t>
            </a:r>
            <a:r>
              <a:rPr lang="en-US"/>
              <a:t>Kings 9</a:t>
            </a:r>
            <a:endParaRPr lang="en-US" dirty="0"/>
          </a:p>
        </p:txBody>
      </p:sp>
      <p:pic>
        <p:nvPicPr>
          <p:cNvPr id="9" name="Picture 8">
            <a:extLst>
              <a:ext uri="{FF2B5EF4-FFF2-40B4-BE49-F238E27FC236}">
                <a16:creationId xmlns:a16="http://schemas.microsoft.com/office/drawing/2014/main" id="{574BF887-FAF1-4F7C-9000-7A2C488BC9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840" y="4022778"/>
            <a:ext cx="4846320" cy="272505"/>
          </a:xfrm>
          <a:prstGeom prst="rect">
            <a:avLst/>
          </a:prstGeom>
        </p:spPr>
      </p:pic>
      <p:sp>
        <p:nvSpPr>
          <p:cNvPr id="6" name="Title 4">
            <a:extLst>
              <a:ext uri="{FF2B5EF4-FFF2-40B4-BE49-F238E27FC236}">
                <a16:creationId xmlns:a16="http://schemas.microsoft.com/office/drawing/2014/main" id="{E4F772D7-99C7-4604-AC87-D58E3079881D}"/>
              </a:ext>
            </a:extLst>
          </p:cNvPr>
          <p:cNvSpPr txBox="1">
            <a:spLocks/>
          </p:cNvSpPr>
          <p:nvPr/>
        </p:nvSpPr>
        <p:spPr>
          <a:xfrm>
            <a:off x="975360" y="1301112"/>
            <a:ext cx="7193280" cy="4551048"/>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a:t>This is a free sample of the 1 Kings 9 presentation from the </a:t>
            </a:r>
            <a:r>
              <a:rPr lang="en-US" sz="2000" i="1" dirty="0"/>
              <a:t>Photo Companion to the Bible.</a:t>
            </a:r>
            <a:r>
              <a:rPr lang="en-US" sz="2000" dirty="0"/>
              <a:t> To purchase the full volume, visit www.bibleplaces.com/1kings/</a:t>
            </a:r>
            <a:br>
              <a:rPr lang="en-US" sz="2000" dirty="0"/>
            </a:br>
            <a:br>
              <a:rPr lang="en-US" sz="2000" dirty="0"/>
            </a:br>
            <a:r>
              <a:rPr lang="en-US" sz="2000" dirty="0"/>
              <a:t>The </a:t>
            </a:r>
            <a:r>
              <a:rPr lang="en-US" sz="2000" i="1" dirty="0"/>
              <a:t>Photo Companion to the Bible</a:t>
            </a:r>
            <a:r>
              <a:rPr lang="en-US" sz="2000" dirty="0"/>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br>
              <a:rPr lang="en-US" sz="2000" dirty="0"/>
            </a:br>
            <a:br>
              <a:rPr lang="en-US" sz="2000" dirty="0"/>
            </a:br>
            <a:r>
              <a:rPr lang="en-US" sz="2000" dirty="0"/>
              <a:t>For more details (for this and every slide), see the Notes section below.</a:t>
            </a:r>
            <a:br>
              <a:rPr lang="en-US" sz="2000" dirty="0"/>
            </a:br>
            <a:br>
              <a:rPr lang="en-US" sz="2000" dirty="0"/>
            </a:br>
            <a:endParaRPr lang="en-US" sz="2000" dirty="0"/>
          </a:p>
        </p:txBody>
      </p:sp>
      <p:sp>
        <p:nvSpPr>
          <p:cNvPr id="7" name="Arrow: Right 6">
            <a:extLst>
              <a:ext uri="{FF2B5EF4-FFF2-40B4-BE49-F238E27FC236}">
                <a16:creationId xmlns:a16="http://schemas.microsoft.com/office/drawing/2014/main" id="{0D3DF8F1-60D7-41A2-8668-64C95118E165}"/>
              </a:ext>
            </a:extLst>
          </p:cNvPr>
          <p:cNvSpPr/>
          <p:nvPr/>
        </p:nvSpPr>
        <p:spPr>
          <a:xfrm rot="5400000">
            <a:off x="4277360" y="5228661"/>
            <a:ext cx="589280" cy="454518"/>
          </a:xfrm>
          <a:prstGeom prst="rightArrow">
            <a:avLst/>
          </a:prstGeom>
          <a:noFill/>
          <a:ln>
            <a:solidFill>
              <a:srgbClr val="41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5712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55533F-D936-4C34-B9A8-95567C6E6A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577"/>
          <a:stretch/>
        </p:blipFill>
        <p:spPr>
          <a:xfrm>
            <a:off x="-1" y="369332"/>
            <a:ext cx="9144001" cy="6150340"/>
          </a:xfrm>
          <a:prstGeom prst="rect">
            <a:avLst/>
          </a:prstGeom>
        </p:spPr>
      </p:pic>
      <p:sp>
        <p:nvSpPr>
          <p:cNvPr id="8" name="Text Placeholder 7"/>
          <p:cNvSpPr>
            <a:spLocks noGrp="1"/>
          </p:cNvSpPr>
          <p:nvPr>
            <p:ph type="body" sz="quarter" idx="10"/>
          </p:nvPr>
        </p:nvSpPr>
        <p:spPr/>
        <p:txBody>
          <a:bodyPr/>
          <a:lstStyle/>
          <a:p>
            <a:r>
              <a:rPr lang="en-US" dirty="0"/>
              <a:t>Cult stand depicting Asherah, from Taanach, 10th century BC</a:t>
            </a:r>
          </a:p>
        </p:txBody>
      </p:sp>
      <p:sp>
        <p:nvSpPr>
          <p:cNvPr id="9" name="Text Placeholder 8"/>
          <p:cNvSpPr>
            <a:spLocks noGrp="1"/>
          </p:cNvSpPr>
          <p:nvPr>
            <p:ph type="body" sz="quarter" idx="12"/>
          </p:nvPr>
        </p:nvSpPr>
        <p:spPr/>
        <p:txBody>
          <a:bodyPr/>
          <a:lstStyle/>
          <a:p>
            <a:r>
              <a:rPr lang="en-US" dirty="0"/>
              <a:t>9:6</a:t>
            </a:r>
          </a:p>
        </p:txBody>
      </p:sp>
      <p:sp>
        <p:nvSpPr>
          <p:cNvPr id="4" name="Title 3"/>
          <p:cNvSpPr>
            <a:spLocks noGrp="1"/>
          </p:cNvSpPr>
          <p:nvPr>
            <p:ph type="title"/>
          </p:nvPr>
        </p:nvSpPr>
        <p:spPr/>
        <p:txBody>
          <a:bodyPr/>
          <a:lstStyle/>
          <a:p>
            <a:r>
              <a:rPr lang="en-US" dirty="0"/>
              <a:t>But if you or your sons turn away . . . and serve other gods and worship them</a:t>
            </a:r>
          </a:p>
        </p:txBody>
      </p:sp>
    </p:spTree>
    <p:extLst>
      <p:ext uri="{BB962C8B-B14F-4D97-AF65-F5344CB8AC3E}">
        <p14:creationId xmlns:p14="http://schemas.microsoft.com/office/powerpoint/2010/main" val="367502609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qaba from Eilat, tb1108024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Aqaba (from Eilat)</a:t>
            </a:r>
          </a:p>
        </p:txBody>
      </p:sp>
      <p:sp>
        <p:nvSpPr>
          <p:cNvPr id="3" name="Text Placeholder 2"/>
          <p:cNvSpPr>
            <a:spLocks noGrp="1"/>
          </p:cNvSpPr>
          <p:nvPr>
            <p:ph type="body" sz="quarter" idx="12"/>
          </p:nvPr>
        </p:nvSpPr>
        <p:spPr/>
        <p:txBody>
          <a:bodyPr/>
          <a:lstStyle/>
          <a:p>
            <a:r>
              <a:rPr lang="en-US" dirty="0"/>
              <a:t>9:26</a:t>
            </a:r>
          </a:p>
        </p:txBody>
      </p:sp>
      <p:sp>
        <p:nvSpPr>
          <p:cNvPr id="4" name="Title 3"/>
          <p:cNvSpPr>
            <a:spLocks noGrp="1"/>
          </p:cNvSpPr>
          <p:nvPr>
            <p:ph type="title"/>
          </p:nvPr>
        </p:nvSpPr>
        <p:spPr/>
        <p:txBody>
          <a:bodyPr/>
          <a:lstStyle/>
          <a:p>
            <a:r>
              <a:rPr lang="en-US" dirty="0"/>
              <a:t>Solomon made a fleet of ships in </a:t>
            </a:r>
            <a:r>
              <a:rPr lang="en-US" dirty="0" err="1"/>
              <a:t>Ezion-geber</a:t>
            </a:r>
            <a:r>
              <a:rPr lang="en-US" dirty="0"/>
              <a:t>, beside </a:t>
            </a:r>
            <a:r>
              <a:rPr lang="en-US" dirty="0" err="1"/>
              <a:t>Eloth</a:t>
            </a:r>
            <a:r>
              <a:rPr lang="en-US" dirty="0"/>
              <a:t> on the shore of the Red Sea, in Edom</a:t>
            </a:r>
          </a:p>
        </p:txBody>
      </p:sp>
    </p:spTree>
    <p:extLst>
      <p:ext uri="{BB962C8B-B14F-4D97-AF65-F5344CB8AC3E}">
        <p14:creationId xmlns:p14="http://schemas.microsoft.com/office/powerpoint/2010/main" val="205581358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051877-253D-4C62-9F31-5CDDFA051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988" y="0"/>
            <a:ext cx="4764024" cy="6858000"/>
          </a:xfrm>
          <a:prstGeom prst="rect">
            <a:avLst/>
          </a:prstGeom>
        </p:spPr>
      </p:pic>
      <p:sp>
        <p:nvSpPr>
          <p:cNvPr id="2" name="Text Placeholder 1"/>
          <p:cNvSpPr>
            <a:spLocks noGrp="1"/>
          </p:cNvSpPr>
          <p:nvPr>
            <p:ph type="body" sz="quarter" idx="10"/>
          </p:nvPr>
        </p:nvSpPr>
        <p:spPr/>
        <p:txBody>
          <a:bodyPr/>
          <a:lstStyle/>
          <a:p>
            <a:r>
              <a:rPr lang="en-US" dirty="0"/>
              <a:t>Enemies of the Assyrians taking refuge in ships, from Sennacherib’s palace in Nineveh</a:t>
            </a:r>
          </a:p>
        </p:txBody>
      </p:sp>
      <p:sp>
        <p:nvSpPr>
          <p:cNvPr id="3" name="Text Placeholder 2"/>
          <p:cNvSpPr>
            <a:spLocks noGrp="1"/>
          </p:cNvSpPr>
          <p:nvPr>
            <p:ph type="body" sz="quarter" idx="12"/>
          </p:nvPr>
        </p:nvSpPr>
        <p:spPr/>
        <p:txBody>
          <a:bodyPr/>
          <a:lstStyle/>
          <a:p>
            <a:r>
              <a:rPr lang="en-US" dirty="0"/>
              <a:t>9:27</a:t>
            </a:r>
          </a:p>
        </p:txBody>
      </p:sp>
      <p:sp>
        <p:nvSpPr>
          <p:cNvPr id="4" name="Title 3"/>
          <p:cNvSpPr>
            <a:spLocks noGrp="1"/>
          </p:cNvSpPr>
          <p:nvPr>
            <p:ph type="title"/>
          </p:nvPr>
        </p:nvSpPr>
        <p:spPr/>
        <p:txBody>
          <a:bodyPr/>
          <a:lstStyle/>
          <a:p>
            <a:r>
              <a:rPr lang="en-US" dirty="0"/>
              <a:t>Hiram sent his servants with the fleet, shipmen that had knowledge of the sea</a:t>
            </a:r>
          </a:p>
        </p:txBody>
      </p:sp>
    </p:spTree>
    <p:extLst>
      <p:ext uri="{BB962C8B-B14F-4D97-AF65-F5344CB8AC3E}">
        <p14:creationId xmlns:p14="http://schemas.microsoft.com/office/powerpoint/2010/main" val="293719537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4C8797-1905-402D-A06D-B6A90DC902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7472"/>
            <a:ext cx="9144000" cy="6163056"/>
          </a:xfrm>
          <a:prstGeom prst="rect">
            <a:avLst/>
          </a:prstGeom>
        </p:spPr>
      </p:pic>
      <p:sp>
        <p:nvSpPr>
          <p:cNvPr id="2" name="Text Placeholder 1"/>
          <p:cNvSpPr>
            <a:spLocks noGrp="1"/>
          </p:cNvSpPr>
          <p:nvPr>
            <p:ph type="body" sz="quarter" idx="10"/>
          </p:nvPr>
        </p:nvSpPr>
        <p:spPr/>
        <p:txBody>
          <a:bodyPr/>
          <a:lstStyle/>
          <a:p>
            <a:r>
              <a:rPr lang="en-US" dirty="0"/>
              <a:t>Phoenician merchantman Hippos model, 8th century BC</a:t>
            </a:r>
          </a:p>
        </p:txBody>
      </p:sp>
      <p:sp>
        <p:nvSpPr>
          <p:cNvPr id="3" name="Text Placeholder 2"/>
          <p:cNvSpPr>
            <a:spLocks noGrp="1"/>
          </p:cNvSpPr>
          <p:nvPr>
            <p:ph type="body" sz="quarter" idx="12"/>
          </p:nvPr>
        </p:nvSpPr>
        <p:spPr/>
        <p:txBody>
          <a:bodyPr/>
          <a:lstStyle/>
          <a:p>
            <a:r>
              <a:rPr lang="en-US" dirty="0"/>
              <a:t>9:27</a:t>
            </a:r>
          </a:p>
        </p:txBody>
      </p:sp>
      <p:sp>
        <p:nvSpPr>
          <p:cNvPr id="4" name="Title 3"/>
          <p:cNvSpPr>
            <a:spLocks noGrp="1"/>
          </p:cNvSpPr>
          <p:nvPr>
            <p:ph type="title"/>
          </p:nvPr>
        </p:nvSpPr>
        <p:spPr/>
        <p:txBody>
          <a:bodyPr/>
          <a:lstStyle/>
          <a:p>
            <a:r>
              <a:rPr lang="en-US" dirty="0"/>
              <a:t>Hiram sent his servants with the fleet, shipmen that had knowledge of the sea</a:t>
            </a:r>
          </a:p>
        </p:txBody>
      </p:sp>
    </p:spTree>
    <p:extLst>
      <p:ext uri="{BB962C8B-B14F-4D97-AF65-F5344CB8AC3E}">
        <p14:creationId xmlns:p14="http://schemas.microsoft.com/office/powerpoint/2010/main" val="312681512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Boat inscription near Serabit el-Khadim</a:t>
            </a:r>
          </a:p>
        </p:txBody>
      </p:sp>
      <p:sp>
        <p:nvSpPr>
          <p:cNvPr id="3" name="Text Placeholder 2"/>
          <p:cNvSpPr>
            <a:spLocks noGrp="1"/>
          </p:cNvSpPr>
          <p:nvPr>
            <p:ph type="body" sz="quarter" idx="12"/>
          </p:nvPr>
        </p:nvSpPr>
        <p:spPr/>
        <p:txBody>
          <a:bodyPr/>
          <a:lstStyle/>
          <a:p>
            <a:r>
              <a:rPr lang="en-US" dirty="0"/>
              <a:t>9:27</a:t>
            </a:r>
          </a:p>
        </p:txBody>
      </p:sp>
      <p:sp>
        <p:nvSpPr>
          <p:cNvPr id="4" name="Title 3"/>
          <p:cNvSpPr>
            <a:spLocks noGrp="1"/>
          </p:cNvSpPr>
          <p:nvPr>
            <p:ph type="title"/>
          </p:nvPr>
        </p:nvSpPr>
        <p:spPr/>
        <p:txBody>
          <a:bodyPr/>
          <a:lstStyle/>
          <a:p>
            <a:r>
              <a:rPr lang="en-US" dirty="0"/>
              <a:t>Hiram sent his servants with the fleet, shipmen that had knowledge of the sea</a:t>
            </a:r>
          </a:p>
        </p:txBody>
      </p:sp>
      <p:pic>
        <p:nvPicPr>
          <p:cNvPr id="5" name="Picture 4" descr="Boat inscription near Serabit el-Khadim, tb032406685.jpg"/>
          <p:cNvPicPr>
            <a:picLocks noChangeAspect="1"/>
          </p:cNvPicPr>
          <p:nvPr/>
        </p:nvPicPr>
        <p:blipFill rotWithShape="1">
          <a:blip r:embed="rId3">
            <a:extLst>
              <a:ext uri="{28A0092B-C50C-407E-A947-70E740481C1C}">
                <a14:useLocalDpi xmlns:a14="http://schemas.microsoft.com/office/drawing/2010/main" val="0"/>
              </a:ext>
            </a:extLst>
          </a:blip>
          <a:srcRect l="1131"/>
          <a:stretch/>
        </p:blipFill>
        <p:spPr>
          <a:xfrm>
            <a:off x="0" y="369332"/>
            <a:ext cx="9144000" cy="6150340"/>
          </a:xfrm>
          <a:prstGeom prst="rect">
            <a:avLst/>
          </a:prstGeom>
        </p:spPr>
      </p:pic>
    </p:spTree>
    <p:extLst>
      <p:ext uri="{BB962C8B-B14F-4D97-AF65-F5344CB8AC3E}">
        <p14:creationId xmlns:p14="http://schemas.microsoft.com/office/powerpoint/2010/main" val="387280239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Kris\Downloads\Byblos, perhaps Middle Bronze limestone model boat, adr130718028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0323"/>
            <a:ext cx="9143999" cy="637735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Limestone model boat, from Byblos, possibly Middle Bronze Age, circa 1900–1500 BC</a:t>
            </a:r>
          </a:p>
        </p:txBody>
      </p:sp>
      <p:sp>
        <p:nvSpPr>
          <p:cNvPr id="3" name="Text Placeholder 2"/>
          <p:cNvSpPr>
            <a:spLocks noGrp="1"/>
          </p:cNvSpPr>
          <p:nvPr>
            <p:ph type="body" sz="quarter" idx="12"/>
          </p:nvPr>
        </p:nvSpPr>
        <p:spPr/>
        <p:txBody>
          <a:bodyPr/>
          <a:lstStyle/>
          <a:p>
            <a:r>
              <a:rPr lang="en-US" dirty="0"/>
              <a:t>9:27</a:t>
            </a:r>
          </a:p>
        </p:txBody>
      </p:sp>
      <p:sp>
        <p:nvSpPr>
          <p:cNvPr id="4" name="Title 3"/>
          <p:cNvSpPr>
            <a:spLocks noGrp="1"/>
          </p:cNvSpPr>
          <p:nvPr>
            <p:ph type="title"/>
          </p:nvPr>
        </p:nvSpPr>
        <p:spPr/>
        <p:txBody>
          <a:bodyPr/>
          <a:lstStyle/>
          <a:p>
            <a:r>
              <a:rPr lang="en-US" dirty="0"/>
              <a:t>Hiram sent his servants with the fleet, shipmen that had knowledge of the sea</a:t>
            </a:r>
          </a:p>
        </p:txBody>
      </p:sp>
    </p:spTree>
    <p:extLst>
      <p:ext uri="{BB962C8B-B14F-4D97-AF65-F5344CB8AC3E}">
        <p14:creationId xmlns:p14="http://schemas.microsoft.com/office/powerpoint/2010/main" val="341591308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Kris\Downloads\Tell Qasile Hebrew ostracon, Ophir gold, copy, tb0618046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4495"/>
            <a:ext cx="9143999" cy="644900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Hebrew ostracon mentioning “Ophir gold,” from Tell Qasile, circa 700 BC </a:t>
            </a:r>
          </a:p>
        </p:txBody>
      </p:sp>
      <p:sp>
        <p:nvSpPr>
          <p:cNvPr id="3" name="Text Placeholder 2"/>
          <p:cNvSpPr>
            <a:spLocks noGrp="1"/>
          </p:cNvSpPr>
          <p:nvPr>
            <p:ph type="body" sz="quarter" idx="12"/>
          </p:nvPr>
        </p:nvSpPr>
        <p:spPr/>
        <p:txBody>
          <a:bodyPr/>
          <a:lstStyle/>
          <a:p>
            <a:r>
              <a:rPr lang="en-US" dirty="0"/>
              <a:t>9:28</a:t>
            </a:r>
          </a:p>
        </p:txBody>
      </p:sp>
      <p:sp>
        <p:nvSpPr>
          <p:cNvPr id="4" name="Title 3"/>
          <p:cNvSpPr>
            <a:spLocks noGrp="1"/>
          </p:cNvSpPr>
          <p:nvPr>
            <p:ph type="title"/>
          </p:nvPr>
        </p:nvSpPr>
        <p:spPr/>
        <p:txBody>
          <a:bodyPr/>
          <a:lstStyle/>
          <a:p>
            <a:r>
              <a:rPr lang="en-US" dirty="0"/>
              <a:t>And they came to Ophir and brought from there 420 talents of gold to King Solomon</a:t>
            </a:r>
          </a:p>
        </p:txBody>
      </p:sp>
    </p:spTree>
    <p:extLst>
      <p:ext uri="{BB962C8B-B14F-4D97-AF65-F5344CB8AC3E}">
        <p14:creationId xmlns:p14="http://schemas.microsoft.com/office/powerpoint/2010/main" val="298536769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0" y="204495"/>
            <a:ext cx="9143999" cy="6449009"/>
            <a:chOff x="0" y="204495"/>
            <a:chExt cx="9143999" cy="6449009"/>
          </a:xfrm>
        </p:grpSpPr>
        <p:pic>
          <p:nvPicPr>
            <p:cNvPr id="14338" name="Picture 2" descr="C:\Users\Kris\Downloads\Tell Qasile Hebrew ostracon, Ophir gold, copy, tb0618046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4495"/>
              <a:ext cx="9143999" cy="644900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4711278" y="2486048"/>
              <a:ext cx="2708697" cy="1052490"/>
              <a:chOff x="4711278" y="2486048"/>
              <a:chExt cx="2708697" cy="1052490"/>
            </a:xfrm>
          </p:grpSpPr>
          <p:sp>
            <p:nvSpPr>
              <p:cNvPr id="5" name="Freeform 4"/>
              <p:cNvSpPr/>
              <p:nvPr/>
            </p:nvSpPr>
            <p:spPr>
              <a:xfrm>
                <a:off x="5632450" y="2673350"/>
                <a:ext cx="419100" cy="673100"/>
              </a:xfrm>
              <a:custGeom>
                <a:avLst/>
                <a:gdLst>
                  <a:gd name="connsiteX0" fmla="*/ 419100 w 419100"/>
                  <a:gd name="connsiteY0" fmla="*/ 673100 h 673100"/>
                  <a:gd name="connsiteX1" fmla="*/ 12700 w 419100"/>
                  <a:gd name="connsiteY1" fmla="*/ 63500 h 673100"/>
                  <a:gd name="connsiteX2" fmla="*/ 69850 w 419100"/>
                  <a:gd name="connsiteY2" fmla="*/ 146050 h 673100"/>
                  <a:gd name="connsiteX3" fmla="*/ 260350 w 419100"/>
                  <a:gd name="connsiteY3" fmla="*/ 0 h 673100"/>
                  <a:gd name="connsiteX4" fmla="*/ 0 w 419100"/>
                  <a:gd name="connsiteY4" fmla="*/ 177800 h 673100"/>
                  <a:gd name="connsiteX5" fmla="*/ 241300 w 419100"/>
                  <a:gd name="connsiteY5" fmla="*/ 190500 h 673100"/>
                  <a:gd name="connsiteX0" fmla="*/ 419100 w 419100"/>
                  <a:gd name="connsiteY0" fmla="*/ 673100 h 673100"/>
                  <a:gd name="connsiteX1" fmla="*/ 12700 w 419100"/>
                  <a:gd name="connsiteY1" fmla="*/ 63500 h 673100"/>
                  <a:gd name="connsiteX2" fmla="*/ 62707 w 419100"/>
                  <a:gd name="connsiteY2" fmla="*/ 134144 h 673100"/>
                  <a:gd name="connsiteX3" fmla="*/ 260350 w 419100"/>
                  <a:gd name="connsiteY3" fmla="*/ 0 h 673100"/>
                  <a:gd name="connsiteX4" fmla="*/ 0 w 419100"/>
                  <a:gd name="connsiteY4" fmla="*/ 177800 h 673100"/>
                  <a:gd name="connsiteX5" fmla="*/ 241300 w 419100"/>
                  <a:gd name="connsiteY5" fmla="*/ 190500 h 673100"/>
                  <a:gd name="connsiteX0" fmla="*/ 419100 w 419100"/>
                  <a:gd name="connsiteY0" fmla="*/ 673100 h 673100"/>
                  <a:gd name="connsiteX1" fmla="*/ 12700 w 419100"/>
                  <a:gd name="connsiteY1" fmla="*/ 63500 h 673100"/>
                  <a:gd name="connsiteX2" fmla="*/ 62707 w 419100"/>
                  <a:gd name="connsiteY2" fmla="*/ 134144 h 673100"/>
                  <a:gd name="connsiteX3" fmla="*/ 260350 w 419100"/>
                  <a:gd name="connsiteY3" fmla="*/ 0 h 673100"/>
                  <a:gd name="connsiteX4" fmla="*/ 0 w 419100"/>
                  <a:gd name="connsiteY4" fmla="*/ 177800 h 673100"/>
                  <a:gd name="connsiteX5" fmla="*/ 241300 w 419100"/>
                  <a:gd name="connsiteY5" fmla="*/ 190500 h 673100"/>
                  <a:gd name="connsiteX0" fmla="*/ 419100 w 419100"/>
                  <a:gd name="connsiteY0" fmla="*/ 673100 h 673100"/>
                  <a:gd name="connsiteX1" fmla="*/ 12700 w 419100"/>
                  <a:gd name="connsiteY1" fmla="*/ 63500 h 673100"/>
                  <a:gd name="connsiteX2" fmla="*/ 62707 w 419100"/>
                  <a:gd name="connsiteY2" fmla="*/ 134144 h 673100"/>
                  <a:gd name="connsiteX3" fmla="*/ 260350 w 419100"/>
                  <a:gd name="connsiteY3" fmla="*/ 0 h 673100"/>
                  <a:gd name="connsiteX4" fmla="*/ 0 w 419100"/>
                  <a:gd name="connsiteY4" fmla="*/ 177800 h 673100"/>
                  <a:gd name="connsiteX5" fmla="*/ 241300 w 419100"/>
                  <a:gd name="connsiteY5" fmla="*/ 19050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100" h="673100">
                    <a:moveTo>
                      <a:pt x="419100" y="673100"/>
                    </a:moveTo>
                    <a:lnTo>
                      <a:pt x="12700" y="63500"/>
                    </a:lnTo>
                    <a:lnTo>
                      <a:pt x="62707" y="134144"/>
                    </a:lnTo>
                    <a:lnTo>
                      <a:pt x="260350" y="0"/>
                    </a:lnTo>
                    <a:cubicBezTo>
                      <a:pt x="173567" y="59267"/>
                      <a:pt x="27251" y="149490"/>
                      <a:pt x="0" y="177800"/>
                    </a:cubicBezTo>
                    <a:cubicBezTo>
                      <a:pt x="23283" y="196320"/>
                      <a:pt x="160867" y="186267"/>
                      <a:pt x="241300" y="190500"/>
                    </a:cubicBezTo>
                  </a:path>
                </a:pathLst>
              </a:custGeom>
              <a:noFill/>
              <a:ln cap="rnd">
                <a:solidFill>
                  <a:srgbClr val="BF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295899" y="2730500"/>
                <a:ext cx="256332" cy="565150"/>
              </a:xfrm>
              <a:custGeom>
                <a:avLst/>
                <a:gdLst>
                  <a:gd name="connsiteX0" fmla="*/ 0 w 279400"/>
                  <a:gd name="connsiteY0" fmla="*/ 88900 h 565150"/>
                  <a:gd name="connsiteX1" fmla="*/ 279400 w 279400"/>
                  <a:gd name="connsiteY1" fmla="*/ 0 h 565150"/>
                  <a:gd name="connsiteX2" fmla="*/ 247650 w 279400"/>
                  <a:gd name="connsiteY2" fmla="*/ 419100 h 565150"/>
                  <a:gd name="connsiteX3" fmla="*/ 127000 w 279400"/>
                  <a:gd name="connsiteY3" fmla="*/ 565150 h 565150"/>
                  <a:gd name="connsiteX0" fmla="*/ 0 w 295601"/>
                  <a:gd name="connsiteY0" fmla="*/ 88900 h 565150"/>
                  <a:gd name="connsiteX1" fmla="*/ 279400 w 295601"/>
                  <a:gd name="connsiteY1" fmla="*/ 0 h 565150"/>
                  <a:gd name="connsiteX2" fmla="*/ 247650 w 295601"/>
                  <a:gd name="connsiteY2" fmla="*/ 419100 h 565150"/>
                  <a:gd name="connsiteX3" fmla="*/ 127000 w 295601"/>
                  <a:gd name="connsiteY3" fmla="*/ 565150 h 565150"/>
                  <a:gd name="connsiteX0" fmla="*/ 0 w 295583"/>
                  <a:gd name="connsiteY0" fmla="*/ 88900 h 565150"/>
                  <a:gd name="connsiteX1" fmla="*/ 279400 w 295583"/>
                  <a:gd name="connsiteY1" fmla="*/ 0 h 565150"/>
                  <a:gd name="connsiteX2" fmla="*/ 247650 w 295583"/>
                  <a:gd name="connsiteY2" fmla="*/ 419100 h 565150"/>
                  <a:gd name="connsiteX3" fmla="*/ 127000 w 295583"/>
                  <a:gd name="connsiteY3" fmla="*/ 565150 h 565150"/>
                  <a:gd name="connsiteX0" fmla="*/ 0 w 294431"/>
                  <a:gd name="connsiteY0" fmla="*/ 88900 h 565150"/>
                  <a:gd name="connsiteX1" fmla="*/ 279400 w 294431"/>
                  <a:gd name="connsiteY1" fmla="*/ 0 h 565150"/>
                  <a:gd name="connsiteX2" fmla="*/ 247650 w 294431"/>
                  <a:gd name="connsiteY2" fmla="*/ 419100 h 565150"/>
                  <a:gd name="connsiteX3" fmla="*/ 127000 w 294431"/>
                  <a:gd name="connsiteY3" fmla="*/ 565150 h 565150"/>
                  <a:gd name="connsiteX0" fmla="*/ 0 w 294431"/>
                  <a:gd name="connsiteY0" fmla="*/ 88900 h 565150"/>
                  <a:gd name="connsiteX1" fmla="*/ 279400 w 294431"/>
                  <a:gd name="connsiteY1" fmla="*/ 0 h 565150"/>
                  <a:gd name="connsiteX2" fmla="*/ 247650 w 294431"/>
                  <a:gd name="connsiteY2" fmla="*/ 419100 h 565150"/>
                  <a:gd name="connsiteX3" fmla="*/ 127000 w 294431"/>
                  <a:gd name="connsiteY3" fmla="*/ 565150 h 565150"/>
                  <a:gd name="connsiteX0" fmla="*/ 0 w 213469"/>
                  <a:gd name="connsiteY0" fmla="*/ 184150 h 565150"/>
                  <a:gd name="connsiteX1" fmla="*/ 198438 w 213469"/>
                  <a:gd name="connsiteY1" fmla="*/ 0 h 565150"/>
                  <a:gd name="connsiteX2" fmla="*/ 166688 w 213469"/>
                  <a:gd name="connsiteY2" fmla="*/ 419100 h 565150"/>
                  <a:gd name="connsiteX3" fmla="*/ 46038 w 213469"/>
                  <a:gd name="connsiteY3" fmla="*/ 565150 h 565150"/>
                  <a:gd name="connsiteX0" fmla="*/ 0 w 256332"/>
                  <a:gd name="connsiteY0" fmla="*/ 93663 h 565150"/>
                  <a:gd name="connsiteX1" fmla="*/ 241301 w 256332"/>
                  <a:gd name="connsiteY1" fmla="*/ 0 h 565150"/>
                  <a:gd name="connsiteX2" fmla="*/ 209551 w 256332"/>
                  <a:gd name="connsiteY2" fmla="*/ 419100 h 565150"/>
                  <a:gd name="connsiteX3" fmla="*/ 88901 w 256332"/>
                  <a:gd name="connsiteY3" fmla="*/ 565150 h 565150"/>
                  <a:gd name="connsiteX0" fmla="*/ 0 w 256332"/>
                  <a:gd name="connsiteY0" fmla="*/ 93663 h 565150"/>
                  <a:gd name="connsiteX1" fmla="*/ 241301 w 256332"/>
                  <a:gd name="connsiteY1" fmla="*/ 0 h 565150"/>
                  <a:gd name="connsiteX2" fmla="*/ 209551 w 256332"/>
                  <a:gd name="connsiteY2" fmla="*/ 419100 h 565150"/>
                  <a:gd name="connsiteX3" fmla="*/ 88901 w 256332"/>
                  <a:gd name="connsiteY3" fmla="*/ 565150 h 565150"/>
                </a:gdLst>
                <a:ahLst/>
                <a:cxnLst>
                  <a:cxn ang="0">
                    <a:pos x="connsiteX0" y="connsiteY0"/>
                  </a:cxn>
                  <a:cxn ang="0">
                    <a:pos x="connsiteX1" y="connsiteY1"/>
                  </a:cxn>
                  <a:cxn ang="0">
                    <a:pos x="connsiteX2" y="connsiteY2"/>
                  </a:cxn>
                  <a:cxn ang="0">
                    <a:pos x="connsiteX3" y="connsiteY3"/>
                  </a:cxn>
                </a:cxnLst>
                <a:rect l="l" t="t" r="r" b="b"/>
                <a:pathLst>
                  <a:path w="256332" h="565150">
                    <a:moveTo>
                      <a:pt x="0" y="93663"/>
                    </a:moveTo>
                    <a:cubicBezTo>
                      <a:pt x="80434" y="62442"/>
                      <a:pt x="201349" y="265"/>
                      <a:pt x="241301" y="0"/>
                    </a:cubicBezTo>
                    <a:cubicBezTo>
                      <a:pt x="282576" y="55033"/>
                      <a:pt x="227704" y="351074"/>
                      <a:pt x="209551" y="419100"/>
                    </a:cubicBezTo>
                    <a:cubicBezTo>
                      <a:pt x="191398" y="487126"/>
                      <a:pt x="145787" y="521229"/>
                      <a:pt x="88901" y="565150"/>
                    </a:cubicBezTo>
                  </a:path>
                </a:pathLst>
              </a:custGeom>
              <a:noFill/>
              <a:ln cap="rnd">
                <a:solidFill>
                  <a:srgbClr val="BF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711278" y="2901950"/>
                <a:ext cx="605260" cy="636588"/>
              </a:xfrm>
              <a:custGeom>
                <a:avLst/>
                <a:gdLst>
                  <a:gd name="connsiteX0" fmla="*/ 609600 w 609600"/>
                  <a:gd name="connsiteY0" fmla="*/ 622300 h 622300"/>
                  <a:gd name="connsiteX1" fmla="*/ 355600 w 609600"/>
                  <a:gd name="connsiteY1" fmla="*/ 285750 h 622300"/>
                  <a:gd name="connsiteX2" fmla="*/ 107950 w 609600"/>
                  <a:gd name="connsiteY2" fmla="*/ 0 h 622300"/>
                  <a:gd name="connsiteX3" fmla="*/ 0 w 609600"/>
                  <a:gd name="connsiteY3" fmla="*/ 209550 h 622300"/>
                  <a:gd name="connsiteX4" fmla="*/ 234950 w 609600"/>
                  <a:gd name="connsiteY4" fmla="*/ 158750 h 622300"/>
                  <a:gd name="connsiteX0" fmla="*/ 609600 w 609600"/>
                  <a:gd name="connsiteY0" fmla="*/ 622300 h 622300"/>
                  <a:gd name="connsiteX1" fmla="*/ 355600 w 609600"/>
                  <a:gd name="connsiteY1" fmla="*/ 285750 h 622300"/>
                  <a:gd name="connsiteX2" fmla="*/ 107950 w 609600"/>
                  <a:gd name="connsiteY2" fmla="*/ 0 h 622300"/>
                  <a:gd name="connsiteX3" fmla="*/ 0 w 609600"/>
                  <a:gd name="connsiteY3" fmla="*/ 209550 h 622300"/>
                  <a:gd name="connsiteX4" fmla="*/ 234950 w 609600"/>
                  <a:gd name="connsiteY4" fmla="*/ 158750 h 622300"/>
                  <a:gd name="connsiteX0" fmla="*/ 604838 w 604838"/>
                  <a:gd name="connsiteY0" fmla="*/ 636588 h 636588"/>
                  <a:gd name="connsiteX1" fmla="*/ 355600 w 604838"/>
                  <a:gd name="connsiteY1" fmla="*/ 285750 h 636588"/>
                  <a:gd name="connsiteX2" fmla="*/ 107950 w 604838"/>
                  <a:gd name="connsiteY2" fmla="*/ 0 h 636588"/>
                  <a:gd name="connsiteX3" fmla="*/ 0 w 604838"/>
                  <a:gd name="connsiteY3" fmla="*/ 209550 h 636588"/>
                  <a:gd name="connsiteX4" fmla="*/ 234950 w 604838"/>
                  <a:gd name="connsiteY4" fmla="*/ 158750 h 636588"/>
                  <a:gd name="connsiteX0" fmla="*/ 604838 w 604838"/>
                  <a:gd name="connsiteY0" fmla="*/ 636588 h 636588"/>
                  <a:gd name="connsiteX1" fmla="*/ 355600 w 604838"/>
                  <a:gd name="connsiteY1" fmla="*/ 285750 h 636588"/>
                  <a:gd name="connsiteX2" fmla="*/ 107950 w 604838"/>
                  <a:gd name="connsiteY2" fmla="*/ 0 h 636588"/>
                  <a:gd name="connsiteX3" fmla="*/ 0 w 604838"/>
                  <a:gd name="connsiteY3" fmla="*/ 209550 h 636588"/>
                  <a:gd name="connsiteX4" fmla="*/ 234950 w 604838"/>
                  <a:gd name="connsiteY4" fmla="*/ 158750 h 636588"/>
                  <a:gd name="connsiteX0" fmla="*/ 604838 w 604838"/>
                  <a:gd name="connsiteY0" fmla="*/ 636588 h 636588"/>
                  <a:gd name="connsiteX1" fmla="*/ 422275 w 604838"/>
                  <a:gd name="connsiteY1" fmla="*/ 247650 h 636588"/>
                  <a:gd name="connsiteX2" fmla="*/ 107950 w 604838"/>
                  <a:gd name="connsiteY2" fmla="*/ 0 h 636588"/>
                  <a:gd name="connsiteX3" fmla="*/ 0 w 604838"/>
                  <a:gd name="connsiteY3" fmla="*/ 209550 h 636588"/>
                  <a:gd name="connsiteX4" fmla="*/ 234950 w 604838"/>
                  <a:gd name="connsiteY4" fmla="*/ 158750 h 636588"/>
                  <a:gd name="connsiteX0" fmla="*/ 604838 w 604838"/>
                  <a:gd name="connsiteY0" fmla="*/ 636588 h 636588"/>
                  <a:gd name="connsiteX1" fmla="*/ 362743 w 604838"/>
                  <a:gd name="connsiteY1" fmla="*/ 307181 h 636588"/>
                  <a:gd name="connsiteX2" fmla="*/ 107950 w 604838"/>
                  <a:gd name="connsiteY2" fmla="*/ 0 h 636588"/>
                  <a:gd name="connsiteX3" fmla="*/ 0 w 604838"/>
                  <a:gd name="connsiteY3" fmla="*/ 209550 h 636588"/>
                  <a:gd name="connsiteX4" fmla="*/ 234950 w 604838"/>
                  <a:gd name="connsiteY4" fmla="*/ 158750 h 636588"/>
                  <a:gd name="connsiteX0" fmla="*/ 604838 w 604838"/>
                  <a:gd name="connsiteY0" fmla="*/ 636588 h 636588"/>
                  <a:gd name="connsiteX1" fmla="*/ 362743 w 604838"/>
                  <a:gd name="connsiteY1" fmla="*/ 307181 h 636588"/>
                  <a:gd name="connsiteX2" fmla="*/ 107950 w 604838"/>
                  <a:gd name="connsiteY2" fmla="*/ 0 h 636588"/>
                  <a:gd name="connsiteX3" fmla="*/ 0 w 604838"/>
                  <a:gd name="connsiteY3" fmla="*/ 209550 h 636588"/>
                  <a:gd name="connsiteX4" fmla="*/ 234950 w 604838"/>
                  <a:gd name="connsiteY4" fmla="*/ 158750 h 636588"/>
                  <a:gd name="connsiteX0" fmla="*/ 605260 w 605260"/>
                  <a:gd name="connsiteY0" fmla="*/ 636588 h 636588"/>
                  <a:gd name="connsiteX1" fmla="*/ 363165 w 605260"/>
                  <a:gd name="connsiteY1" fmla="*/ 307181 h 636588"/>
                  <a:gd name="connsiteX2" fmla="*/ 108372 w 605260"/>
                  <a:gd name="connsiteY2" fmla="*/ 0 h 636588"/>
                  <a:gd name="connsiteX3" fmla="*/ 422 w 605260"/>
                  <a:gd name="connsiteY3" fmla="*/ 209550 h 636588"/>
                  <a:gd name="connsiteX4" fmla="*/ 235372 w 605260"/>
                  <a:gd name="connsiteY4" fmla="*/ 158750 h 636588"/>
                  <a:gd name="connsiteX0" fmla="*/ 605260 w 605260"/>
                  <a:gd name="connsiteY0" fmla="*/ 636588 h 636588"/>
                  <a:gd name="connsiteX1" fmla="*/ 363165 w 605260"/>
                  <a:gd name="connsiteY1" fmla="*/ 307181 h 636588"/>
                  <a:gd name="connsiteX2" fmla="*/ 108372 w 605260"/>
                  <a:gd name="connsiteY2" fmla="*/ 0 h 636588"/>
                  <a:gd name="connsiteX3" fmla="*/ 422 w 605260"/>
                  <a:gd name="connsiteY3" fmla="*/ 209550 h 636588"/>
                  <a:gd name="connsiteX4" fmla="*/ 235372 w 605260"/>
                  <a:gd name="connsiteY4" fmla="*/ 158750 h 636588"/>
                  <a:gd name="connsiteX0" fmla="*/ 605260 w 605260"/>
                  <a:gd name="connsiteY0" fmla="*/ 636588 h 636588"/>
                  <a:gd name="connsiteX1" fmla="*/ 363165 w 605260"/>
                  <a:gd name="connsiteY1" fmla="*/ 307181 h 636588"/>
                  <a:gd name="connsiteX2" fmla="*/ 108372 w 605260"/>
                  <a:gd name="connsiteY2" fmla="*/ 0 h 636588"/>
                  <a:gd name="connsiteX3" fmla="*/ 422 w 605260"/>
                  <a:gd name="connsiteY3" fmla="*/ 209550 h 636588"/>
                  <a:gd name="connsiteX4" fmla="*/ 235372 w 605260"/>
                  <a:gd name="connsiteY4" fmla="*/ 158750 h 63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260" h="636588">
                    <a:moveTo>
                      <a:pt x="605260" y="636588"/>
                    </a:moveTo>
                    <a:cubicBezTo>
                      <a:pt x="570599" y="505355"/>
                      <a:pt x="445980" y="413279"/>
                      <a:pt x="363165" y="307181"/>
                    </a:cubicBezTo>
                    <a:cubicBezTo>
                      <a:pt x="280350" y="201083"/>
                      <a:pt x="162876" y="48419"/>
                      <a:pt x="108372" y="0"/>
                    </a:cubicBezTo>
                    <a:cubicBezTo>
                      <a:pt x="72389" y="69850"/>
                      <a:pt x="-6458" y="177800"/>
                      <a:pt x="422" y="209550"/>
                    </a:cubicBezTo>
                    <a:cubicBezTo>
                      <a:pt x="62070" y="223574"/>
                      <a:pt x="204680" y="173301"/>
                      <a:pt x="235372" y="158750"/>
                    </a:cubicBezTo>
                  </a:path>
                </a:pathLst>
              </a:custGeom>
              <a:noFill/>
              <a:ln cap="rnd">
                <a:solidFill>
                  <a:srgbClr val="BF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216650" y="2597150"/>
                <a:ext cx="196850" cy="330200"/>
              </a:xfrm>
              <a:custGeom>
                <a:avLst/>
                <a:gdLst>
                  <a:gd name="connsiteX0" fmla="*/ 0 w 196850"/>
                  <a:gd name="connsiteY0" fmla="*/ 330200 h 330200"/>
                  <a:gd name="connsiteX1" fmla="*/ 196850 w 196850"/>
                  <a:gd name="connsiteY1" fmla="*/ 190500 h 330200"/>
                  <a:gd name="connsiteX2" fmla="*/ 127000 w 196850"/>
                  <a:gd name="connsiteY2" fmla="*/ 0 h 330200"/>
                  <a:gd name="connsiteX3" fmla="*/ 31750 w 196850"/>
                  <a:gd name="connsiteY3" fmla="*/ 127000 h 330200"/>
                  <a:gd name="connsiteX4" fmla="*/ 190500 w 196850"/>
                  <a:gd name="connsiteY4" fmla="*/ 184150 h 330200"/>
                  <a:gd name="connsiteX0" fmla="*/ 0 w 196850"/>
                  <a:gd name="connsiteY0" fmla="*/ 330200 h 330200"/>
                  <a:gd name="connsiteX1" fmla="*/ 196850 w 196850"/>
                  <a:gd name="connsiteY1" fmla="*/ 190500 h 330200"/>
                  <a:gd name="connsiteX2" fmla="*/ 127000 w 196850"/>
                  <a:gd name="connsiteY2" fmla="*/ 0 h 330200"/>
                  <a:gd name="connsiteX3" fmla="*/ 31750 w 196850"/>
                  <a:gd name="connsiteY3" fmla="*/ 127000 h 330200"/>
                  <a:gd name="connsiteX4" fmla="*/ 190500 w 196850"/>
                  <a:gd name="connsiteY4" fmla="*/ 184150 h 330200"/>
                  <a:gd name="connsiteX0" fmla="*/ 0 w 196850"/>
                  <a:gd name="connsiteY0" fmla="*/ 330200 h 330200"/>
                  <a:gd name="connsiteX1" fmla="*/ 196850 w 196850"/>
                  <a:gd name="connsiteY1" fmla="*/ 190500 h 330200"/>
                  <a:gd name="connsiteX2" fmla="*/ 127000 w 196850"/>
                  <a:gd name="connsiteY2" fmla="*/ 0 h 330200"/>
                  <a:gd name="connsiteX3" fmla="*/ 31750 w 196850"/>
                  <a:gd name="connsiteY3" fmla="*/ 127000 h 330200"/>
                  <a:gd name="connsiteX4" fmla="*/ 190500 w 196850"/>
                  <a:gd name="connsiteY4" fmla="*/ 184150 h 330200"/>
                  <a:gd name="connsiteX0" fmla="*/ 0 w 196850"/>
                  <a:gd name="connsiteY0" fmla="*/ 330200 h 330200"/>
                  <a:gd name="connsiteX1" fmla="*/ 196850 w 196850"/>
                  <a:gd name="connsiteY1" fmla="*/ 190500 h 330200"/>
                  <a:gd name="connsiteX2" fmla="*/ 127000 w 196850"/>
                  <a:gd name="connsiteY2" fmla="*/ 0 h 330200"/>
                  <a:gd name="connsiteX3" fmla="*/ 31750 w 196850"/>
                  <a:gd name="connsiteY3" fmla="*/ 127000 h 330200"/>
                  <a:gd name="connsiteX4" fmla="*/ 190500 w 196850"/>
                  <a:gd name="connsiteY4" fmla="*/ 184150 h 330200"/>
                  <a:gd name="connsiteX0" fmla="*/ 0 w 196850"/>
                  <a:gd name="connsiteY0" fmla="*/ 330200 h 330200"/>
                  <a:gd name="connsiteX1" fmla="*/ 196850 w 196850"/>
                  <a:gd name="connsiteY1" fmla="*/ 190500 h 330200"/>
                  <a:gd name="connsiteX2" fmla="*/ 127000 w 196850"/>
                  <a:gd name="connsiteY2" fmla="*/ 0 h 330200"/>
                  <a:gd name="connsiteX3" fmla="*/ 31750 w 196850"/>
                  <a:gd name="connsiteY3" fmla="*/ 127000 h 330200"/>
                  <a:gd name="connsiteX4" fmla="*/ 190500 w 196850"/>
                  <a:gd name="connsiteY4" fmla="*/ 184150 h 330200"/>
                  <a:gd name="connsiteX0" fmla="*/ 0 w 196850"/>
                  <a:gd name="connsiteY0" fmla="*/ 330200 h 330200"/>
                  <a:gd name="connsiteX1" fmla="*/ 196850 w 196850"/>
                  <a:gd name="connsiteY1" fmla="*/ 190500 h 330200"/>
                  <a:gd name="connsiteX2" fmla="*/ 127000 w 196850"/>
                  <a:gd name="connsiteY2" fmla="*/ 0 h 330200"/>
                  <a:gd name="connsiteX3" fmla="*/ 31750 w 196850"/>
                  <a:gd name="connsiteY3" fmla="*/ 127000 h 330200"/>
                  <a:gd name="connsiteX4" fmla="*/ 190500 w 196850"/>
                  <a:gd name="connsiteY4" fmla="*/ 184150 h 330200"/>
                  <a:gd name="connsiteX0" fmla="*/ 0 w 196850"/>
                  <a:gd name="connsiteY0" fmla="*/ 330200 h 330200"/>
                  <a:gd name="connsiteX1" fmla="*/ 196850 w 196850"/>
                  <a:gd name="connsiteY1" fmla="*/ 190500 h 330200"/>
                  <a:gd name="connsiteX2" fmla="*/ 127000 w 196850"/>
                  <a:gd name="connsiteY2" fmla="*/ 0 h 330200"/>
                  <a:gd name="connsiteX3" fmla="*/ 31750 w 196850"/>
                  <a:gd name="connsiteY3" fmla="*/ 127000 h 330200"/>
                  <a:gd name="connsiteX4" fmla="*/ 190500 w 196850"/>
                  <a:gd name="connsiteY4" fmla="*/ 184150 h 330200"/>
                  <a:gd name="connsiteX0" fmla="*/ 0 w 196850"/>
                  <a:gd name="connsiteY0" fmla="*/ 330200 h 330200"/>
                  <a:gd name="connsiteX1" fmla="*/ 196850 w 196850"/>
                  <a:gd name="connsiteY1" fmla="*/ 190500 h 330200"/>
                  <a:gd name="connsiteX2" fmla="*/ 127000 w 196850"/>
                  <a:gd name="connsiteY2" fmla="*/ 0 h 330200"/>
                  <a:gd name="connsiteX3" fmla="*/ 31750 w 196850"/>
                  <a:gd name="connsiteY3" fmla="*/ 127000 h 330200"/>
                  <a:gd name="connsiteX4" fmla="*/ 190500 w 196850"/>
                  <a:gd name="connsiteY4" fmla="*/ 184150 h 33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850" h="330200">
                    <a:moveTo>
                      <a:pt x="0" y="330200"/>
                    </a:moveTo>
                    <a:cubicBezTo>
                      <a:pt x="144198" y="276490"/>
                      <a:pt x="190764" y="244211"/>
                      <a:pt x="196850" y="190500"/>
                    </a:cubicBezTo>
                    <a:cubicBezTo>
                      <a:pt x="187855" y="122237"/>
                      <a:pt x="157427" y="13494"/>
                      <a:pt x="127000" y="0"/>
                    </a:cubicBezTo>
                    <a:cubicBezTo>
                      <a:pt x="114300" y="13758"/>
                      <a:pt x="6350" y="84667"/>
                      <a:pt x="31750" y="127000"/>
                    </a:cubicBezTo>
                    <a:cubicBezTo>
                      <a:pt x="34661" y="138907"/>
                      <a:pt x="137583" y="165100"/>
                      <a:pt x="190500" y="184150"/>
                    </a:cubicBezTo>
                  </a:path>
                </a:pathLst>
              </a:custGeom>
              <a:noFill/>
              <a:ln cap="rnd">
                <a:solidFill>
                  <a:srgbClr val="BF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6521450" y="2486048"/>
                <a:ext cx="285750" cy="295251"/>
              </a:xfrm>
              <a:custGeom>
                <a:avLst/>
                <a:gdLst>
                  <a:gd name="connsiteX0" fmla="*/ 0 w 285750"/>
                  <a:gd name="connsiteY0" fmla="*/ 95250 h 298450"/>
                  <a:gd name="connsiteX1" fmla="*/ 273050 w 285750"/>
                  <a:gd name="connsiteY1" fmla="*/ 0 h 298450"/>
                  <a:gd name="connsiteX2" fmla="*/ 285750 w 285750"/>
                  <a:gd name="connsiteY2" fmla="*/ 298450 h 298450"/>
                  <a:gd name="connsiteX3" fmla="*/ 266700 w 285750"/>
                  <a:gd name="connsiteY3" fmla="*/ 209550 h 298450"/>
                  <a:gd name="connsiteX4" fmla="*/ 69850 w 285750"/>
                  <a:gd name="connsiteY4" fmla="*/ 222250 h 298450"/>
                  <a:gd name="connsiteX5" fmla="*/ 285750 w 285750"/>
                  <a:gd name="connsiteY5" fmla="*/ 209550 h 298450"/>
                  <a:gd name="connsiteX6" fmla="*/ 279400 w 285750"/>
                  <a:gd name="connsiteY6" fmla="*/ 107950 h 298450"/>
                  <a:gd name="connsiteX7" fmla="*/ 139700 w 285750"/>
                  <a:gd name="connsiteY7" fmla="*/ 133350 h 298450"/>
                  <a:gd name="connsiteX0" fmla="*/ 0 w 285750"/>
                  <a:gd name="connsiteY0" fmla="*/ 76200 h 279400"/>
                  <a:gd name="connsiteX1" fmla="*/ 275432 w 285750"/>
                  <a:gd name="connsiteY1" fmla="*/ 0 h 279400"/>
                  <a:gd name="connsiteX2" fmla="*/ 285750 w 285750"/>
                  <a:gd name="connsiteY2" fmla="*/ 279400 h 279400"/>
                  <a:gd name="connsiteX3" fmla="*/ 266700 w 285750"/>
                  <a:gd name="connsiteY3" fmla="*/ 190500 h 279400"/>
                  <a:gd name="connsiteX4" fmla="*/ 69850 w 285750"/>
                  <a:gd name="connsiteY4" fmla="*/ 203200 h 279400"/>
                  <a:gd name="connsiteX5" fmla="*/ 285750 w 285750"/>
                  <a:gd name="connsiteY5" fmla="*/ 190500 h 279400"/>
                  <a:gd name="connsiteX6" fmla="*/ 279400 w 285750"/>
                  <a:gd name="connsiteY6" fmla="*/ 88900 h 279400"/>
                  <a:gd name="connsiteX7" fmla="*/ 139700 w 285750"/>
                  <a:gd name="connsiteY7" fmla="*/ 114300 h 279400"/>
                  <a:gd name="connsiteX0" fmla="*/ 0 w 285750"/>
                  <a:gd name="connsiteY0" fmla="*/ 92051 h 295251"/>
                  <a:gd name="connsiteX1" fmla="*/ 275432 w 285750"/>
                  <a:gd name="connsiteY1" fmla="*/ 15851 h 295251"/>
                  <a:gd name="connsiteX2" fmla="*/ 285750 w 285750"/>
                  <a:gd name="connsiteY2" fmla="*/ 295251 h 295251"/>
                  <a:gd name="connsiteX3" fmla="*/ 266700 w 285750"/>
                  <a:gd name="connsiteY3" fmla="*/ 206351 h 295251"/>
                  <a:gd name="connsiteX4" fmla="*/ 69850 w 285750"/>
                  <a:gd name="connsiteY4" fmla="*/ 219051 h 295251"/>
                  <a:gd name="connsiteX5" fmla="*/ 285750 w 285750"/>
                  <a:gd name="connsiteY5" fmla="*/ 206351 h 295251"/>
                  <a:gd name="connsiteX6" fmla="*/ 279400 w 285750"/>
                  <a:gd name="connsiteY6" fmla="*/ 104751 h 295251"/>
                  <a:gd name="connsiteX7" fmla="*/ 139700 w 285750"/>
                  <a:gd name="connsiteY7" fmla="*/ 130151 h 295251"/>
                  <a:gd name="connsiteX0" fmla="*/ 0 w 285750"/>
                  <a:gd name="connsiteY0" fmla="*/ 92051 h 295251"/>
                  <a:gd name="connsiteX1" fmla="*/ 275432 w 285750"/>
                  <a:gd name="connsiteY1" fmla="*/ 15851 h 295251"/>
                  <a:gd name="connsiteX2" fmla="*/ 285750 w 285750"/>
                  <a:gd name="connsiteY2" fmla="*/ 295251 h 295251"/>
                  <a:gd name="connsiteX3" fmla="*/ 266700 w 285750"/>
                  <a:gd name="connsiteY3" fmla="*/ 206351 h 295251"/>
                  <a:gd name="connsiteX4" fmla="*/ 69850 w 285750"/>
                  <a:gd name="connsiteY4" fmla="*/ 219051 h 295251"/>
                  <a:gd name="connsiteX5" fmla="*/ 285750 w 285750"/>
                  <a:gd name="connsiteY5" fmla="*/ 206351 h 295251"/>
                  <a:gd name="connsiteX6" fmla="*/ 279400 w 285750"/>
                  <a:gd name="connsiteY6" fmla="*/ 104751 h 295251"/>
                  <a:gd name="connsiteX7" fmla="*/ 127794 w 285750"/>
                  <a:gd name="connsiteY7" fmla="*/ 130151 h 295251"/>
                  <a:gd name="connsiteX0" fmla="*/ 0 w 285750"/>
                  <a:gd name="connsiteY0" fmla="*/ 92051 h 295251"/>
                  <a:gd name="connsiteX1" fmla="*/ 275432 w 285750"/>
                  <a:gd name="connsiteY1" fmla="*/ 15851 h 295251"/>
                  <a:gd name="connsiteX2" fmla="*/ 285750 w 285750"/>
                  <a:gd name="connsiteY2" fmla="*/ 295251 h 295251"/>
                  <a:gd name="connsiteX3" fmla="*/ 285750 w 285750"/>
                  <a:gd name="connsiteY3" fmla="*/ 201588 h 295251"/>
                  <a:gd name="connsiteX4" fmla="*/ 69850 w 285750"/>
                  <a:gd name="connsiteY4" fmla="*/ 219051 h 295251"/>
                  <a:gd name="connsiteX5" fmla="*/ 285750 w 285750"/>
                  <a:gd name="connsiteY5" fmla="*/ 206351 h 295251"/>
                  <a:gd name="connsiteX6" fmla="*/ 279400 w 285750"/>
                  <a:gd name="connsiteY6" fmla="*/ 104751 h 295251"/>
                  <a:gd name="connsiteX7" fmla="*/ 127794 w 285750"/>
                  <a:gd name="connsiteY7" fmla="*/ 130151 h 295251"/>
                  <a:gd name="connsiteX0" fmla="*/ 0 w 285750"/>
                  <a:gd name="connsiteY0" fmla="*/ 92051 h 295251"/>
                  <a:gd name="connsiteX1" fmla="*/ 275432 w 285750"/>
                  <a:gd name="connsiteY1" fmla="*/ 15851 h 295251"/>
                  <a:gd name="connsiteX2" fmla="*/ 285750 w 285750"/>
                  <a:gd name="connsiteY2" fmla="*/ 295251 h 295251"/>
                  <a:gd name="connsiteX3" fmla="*/ 285750 w 285750"/>
                  <a:gd name="connsiteY3" fmla="*/ 201588 h 295251"/>
                  <a:gd name="connsiteX4" fmla="*/ 86518 w 285750"/>
                  <a:gd name="connsiteY4" fmla="*/ 221432 h 295251"/>
                  <a:gd name="connsiteX5" fmla="*/ 285750 w 285750"/>
                  <a:gd name="connsiteY5" fmla="*/ 206351 h 295251"/>
                  <a:gd name="connsiteX6" fmla="*/ 279400 w 285750"/>
                  <a:gd name="connsiteY6" fmla="*/ 104751 h 295251"/>
                  <a:gd name="connsiteX7" fmla="*/ 127794 w 285750"/>
                  <a:gd name="connsiteY7" fmla="*/ 130151 h 295251"/>
                  <a:gd name="connsiteX0" fmla="*/ 0 w 285750"/>
                  <a:gd name="connsiteY0" fmla="*/ 92051 h 295251"/>
                  <a:gd name="connsiteX1" fmla="*/ 275432 w 285750"/>
                  <a:gd name="connsiteY1" fmla="*/ 15851 h 295251"/>
                  <a:gd name="connsiteX2" fmla="*/ 285750 w 285750"/>
                  <a:gd name="connsiteY2" fmla="*/ 295251 h 295251"/>
                  <a:gd name="connsiteX3" fmla="*/ 285750 w 285750"/>
                  <a:gd name="connsiteY3" fmla="*/ 201588 h 295251"/>
                  <a:gd name="connsiteX4" fmla="*/ 136524 w 285750"/>
                  <a:gd name="connsiteY4" fmla="*/ 216669 h 295251"/>
                  <a:gd name="connsiteX5" fmla="*/ 285750 w 285750"/>
                  <a:gd name="connsiteY5" fmla="*/ 206351 h 295251"/>
                  <a:gd name="connsiteX6" fmla="*/ 279400 w 285750"/>
                  <a:gd name="connsiteY6" fmla="*/ 104751 h 295251"/>
                  <a:gd name="connsiteX7" fmla="*/ 127794 w 285750"/>
                  <a:gd name="connsiteY7" fmla="*/ 130151 h 295251"/>
                  <a:gd name="connsiteX0" fmla="*/ 0 w 285750"/>
                  <a:gd name="connsiteY0" fmla="*/ 92051 h 295251"/>
                  <a:gd name="connsiteX1" fmla="*/ 275432 w 285750"/>
                  <a:gd name="connsiteY1" fmla="*/ 15851 h 295251"/>
                  <a:gd name="connsiteX2" fmla="*/ 285750 w 285750"/>
                  <a:gd name="connsiteY2" fmla="*/ 295251 h 295251"/>
                  <a:gd name="connsiteX3" fmla="*/ 285750 w 285750"/>
                  <a:gd name="connsiteY3" fmla="*/ 201588 h 295251"/>
                  <a:gd name="connsiteX4" fmla="*/ 76993 w 285750"/>
                  <a:gd name="connsiteY4" fmla="*/ 235719 h 295251"/>
                  <a:gd name="connsiteX5" fmla="*/ 285750 w 285750"/>
                  <a:gd name="connsiteY5" fmla="*/ 206351 h 295251"/>
                  <a:gd name="connsiteX6" fmla="*/ 279400 w 285750"/>
                  <a:gd name="connsiteY6" fmla="*/ 104751 h 295251"/>
                  <a:gd name="connsiteX7" fmla="*/ 127794 w 285750"/>
                  <a:gd name="connsiteY7" fmla="*/ 130151 h 295251"/>
                  <a:gd name="connsiteX0" fmla="*/ 0 w 285750"/>
                  <a:gd name="connsiteY0" fmla="*/ 92051 h 295251"/>
                  <a:gd name="connsiteX1" fmla="*/ 275432 w 285750"/>
                  <a:gd name="connsiteY1" fmla="*/ 15851 h 295251"/>
                  <a:gd name="connsiteX2" fmla="*/ 285750 w 285750"/>
                  <a:gd name="connsiteY2" fmla="*/ 295251 h 295251"/>
                  <a:gd name="connsiteX3" fmla="*/ 285750 w 285750"/>
                  <a:gd name="connsiteY3" fmla="*/ 201588 h 295251"/>
                  <a:gd name="connsiteX4" fmla="*/ 76993 w 285750"/>
                  <a:gd name="connsiteY4" fmla="*/ 235719 h 295251"/>
                  <a:gd name="connsiteX5" fmla="*/ 285750 w 285750"/>
                  <a:gd name="connsiteY5" fmla="*/ 206351 h 295251"/>
                  <a:gd name="connsiteX6" fmla="*/ 279400 w 285750"/>
                  <a:gd name="connsiteY6" fmla="*/ 104751 h 295251"/>
                  <a:gd name="connsiteX7" fmla="*/ 96837 w 285750"/>
                  <a:gd name="connsiteY7" fmla="*/ 134914 h 29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0" h="295251">
                    <a:moveTo>
                      <a:pt x="0" y="92051"/>
                    </a:moveTo>
                    <a:cubicBezTo>
                      <a:pt x="91811" y="66651"/>
                      <a:pt x="269346" y="-39711"/>
                      <a:pt x="275432" y="15851"/>
                    </a:cubicBezTo>
                    <a:lnTo>
                      <a:pt x="285750" y="295251"/>
                    </a:lnTo>
                    <a:lnTo>
                      <a:pt x="285750" y="201588"/>
                    </a:lnTo>
                    <a:lnTo>
                      <a:pt x="76993" y="235719"/>
                    </a:lnTo>
                    <a:lnTo>
                      <a:pt x="285750" y="206351"/>
                    </a:lnTo>
                    <a:lnTo>
                      <a:pt x="279400" y="104751"/>
                    </a:lnTo>
                    <a:lnTo>
                      <a:pt x="96837" y="134914"/>
                    </a:lnTo>
                  </a:path>
                </a:pathLst>
              </a:custGeom>
              <a:noFill/>
              <a:ln cap="rnd">
                <a:solidFill>
                  <a:srgbClr val="BF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6981825" y="2562225"/>
                <a:ext cx="438150" cy="297656"/>
                <a:chOff x="6981825" y="2562225"/>
                <a:chExt cx="438150" cy="297656"/>
              </a:xfrm>
            </p:grpSpPr>
            <p:sp>
              <p:nvSpPr>
                <p:cNvPr id="14" name="Freeform 13"/>
                <p:cNvSpPr/>
                <p:nvPr/>
              </p:nvSpPr>
              <p:spPr>
                <a:xfrm>
                  <a:off x="6981825" y="2686050"/>
                  <a:ext cx="407194" cy="173831"/>
                </a:xfrm>
                <a:custGeom>
                  <a:avLst/>
                  <a:gdLst>
                    <a:gd name="connsiteX0" fmla="*/ 0 w 381000"/>
                    <a:gd name="connsiteY0" fmla="*/ 0 h 173831"/>
                    <a:gd name="connsiteX1" fmla="*/ 381000 w 381000"/>
                    <a:gd name="connsiteY1" fmla="*/ 109538 h 173831"/>
                    <a:gd name="connsiteX2" fmla="*/ 290513 w 381000"/>
                    <a:gd name="connsiteY2" fmla="*/ 173831 h 173831"/>
                    <a:gd name="connsiteX0" fmla="*/ 0 w 407194"/>
                    <a:gd name="connsiteY0" fmla="*/ 0 h 173831"/>
                    <a:gd name="connsiteX1" fmla="*/ 407194 w 407194"/>
                    <a:gd name="connsiteY1" fmla="*/ 111920 h 173831"/>
                    <a:gd name="connsiteX2" fmla="*/ 290513 w 407194"/>
                    <a:gd name="connsiteY2" fmla="*/ 173831 h 173831"/>
                  </a:gdLst>
                  <a:ahLst/>
                  <a:cxnLst>
                    <a:cxn ang="0">
                      <a:pos x="connsiteX0" y="connsiteY0"/>
                    </a:cxn>
                    <a:cxn ang="0">
                      <a:pos x="connsiteX1" y="connsiteY1"/>
                    </a:cxn>
                    <a:cxn ang="0">
                      <a:pos x="connsiteX2" y="connsiteY2"/>
                    </a:cxn>
                  </a:cxnLst>
                  <a:rect l="l" t="t" r="r" b="b"/>
                  <a:pathLst>
                    <a:path w="407194" h="173831">
                      <a:moveTo>
                        <a:pt x="0" y="0"/>
                      </a:moveTo>
                      <a:lnTo>
                        <a:pt x="407194" y="111920"/>
                      </a:lnTo>
                      <a:lnTo>
                        <a:pt x="290513" y="173831"/>
                      </a:lnTo>
                    </a:path>
                  </a:pathLst>
                </a:custGeom>
                <a:noFill/>
                <a:ln cap="rnd">
                  <a:solidFill>
                    <a:srgbClr val="BF0000">
                      <a:alpha val="6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6986588" y="2562225"/>
                  <a:ext cx="433387" cy="126206"/>
                </a:xfrm>
                <a:custGeom>
                  <a:avLst/>
                  <a:gdLst>
                    <a:gd name="connsiteX0" fmla="*/ 0 w 433387"/>
                    <a:gd name="connsiteY0" fmla="*/ 0 h 126206"/>
                    <a:gd name="connsiteX1" fmla="*/ 433387 w 433387"/>
                    <a:gd name="connsiteY1" fmla="*/ 126206 h 126206"/>
                  </a:gdLst>
                  <a:ahLst/>
                  <a:cxnLst>
                    <a:cxn ang="0">
                      <a:pos x="connsiteX0" y="connsiteY0"/>
                    </a:cxn>
                    <a:cxn ang="0">
                      <a:pos x="connsiteX1" y="connsiteY1"/>
                    </a:cxn>
                  </a:cxnLst>
                  <a:rect l="l" t="t" r="r" b="b"/>
                  <a:pathLst>
                    <a:path w="433387" h="126206">
                      <a:moveTo>
                        <a:pt x="0" y="0"/>
                      </a:moveTo>
                      <a:lnTo>
                        <a:pt x="433387" y="126206"/>
                      </a:lnTo>
                    </a:path>
                  </a:pathLst>
                </a:custGeom>
                <a:noFill/>
                <a:ln cap="rnd">
                  <a:solidFill>
                    <a:srgbClr val="BF0000">
                      <a:alpha val="6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7241381" y="2686050"/>
                  <a:ext cx="45244" cy="42863"/>
                </a:xfrm>
                <a:custGeom>
                  <a:avLst/>
                  <a:gdLst>
                    <a:gd name="connsiteX0" fmla="*/ 45244 w 45244"/>
                    <a:gd name="connsiteY0" fmla="*/ 0 h 42863"/>
                    <a:gd name="connsiteX1" fmla="*/ 0 w 45244"/>
                    <a:gd name="connsiteY1" fmla="*/ 42863 h 42863"/>
                  </a:gdLst>
                  <a:ahLst/>
                  <a:cxnLst>
                    <a:cxn ang="0">
                      <a:pos x="connsiteX0" y="connsiteY0"/>
                    </a:cxn>
                    <a:cxn ang="0">
                      <a:pos x="connsiteX1" y="connsiteY1"/>
                    </a:cxn>
                  </a:cxnLst>
                  <a:rect l="l" t="t" r="r" b="b"/>
                  <a:pathLst>
                    <a:path w="45244" h="42863">
                      <a:moveTo>
                        <a:pt x="45244" y="0"/>
                      </a:moveTo>
                      <a:lnTo>
                        <a:pt x="0" y="42863"/>
                      </a:lnTo>
                    </a:path>
                  </a:pathLst>
                </a:custGeom>
                <a:noFill/>
                <a:ln cap="rnd">
                  <a:solidFill>
                    <a:srgbClr val="BF0000">
                      <a:alpha val="6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1026" name="Picture 2" descr="C:\Users\Kris\Downloads\Tell Qasile Hebrew ostracon, Ophir gold, copy, tb061804633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3938"/>
            <a:ext cx="9144000" cy="6450124"/>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Hebrew ostracon mentioning “Ophir gold,” from Tell Qasile, circa 700 BC </a:t>
            </a:r>
          </a:p>
        </p:txBody>
      </p:sp>
      <p:sp>
        <p:nvSpPr>
          <p:cNvPr id="3" name="Text Placeholder 2"/>
          <p:cNvSpPr>
            <a:spLocks noGrp="1"/>
          </p:cNvSpPr>
          <p:nvPr>
            <p:ph type="body" sz="quarter" idx="12"/>
          </p:nvPr>
        </p:nvSpPr>
        <p:spPr/>
        <p:txBody>
          <a:bodyPr/>
          <a:lstStyle/>
          <a:p>
            <a:r>
              <a:rPr lang="en-US" dirty="0"/>
              <a:t>9:28</a:t>
            </a:r>
          </a:p>
        </p:txBody>
      </p:sp>
      <p:sp>
        <p:nvSpPr>
          <p:cNvPr id="4" name="Title 3"/>
          <p:cNvSpPr>
            <a:spLocks noGrp="1"/>
          </p:cNvSpPr>
          <p:nvPr>
            <p:ph type="title"/>
          </p:nvPr>
        </p:nvSpPr>
        <p:spPr/>
        <p:txBody>
          <a:bodyPr/>
          <a:lstStyle/>
          <a:p>
            <a:r>
              <a:rPr lang="en-US" dirty="0"/>
              <a:t>And they came to Ophir and brought from there 420 talents of gold to King Solomon</a:t>
            </a:r>
          </a:p>
        </p:txBody>
      </p:sp>
    </p:spTree>
    <p:extLst>
      <p:ext uri="{BB962C8B-B14F-4D97-AF65-F5344CB8AC3E}">
        <p14:creationId xmlns:p14="http://schemas.microsoft.com/office/powerpoint/2010/main" val="88451867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Men unloading ships, from the tomb of </a:t>
            </a:r>
            <a:r>
              <a:rPr lang="en-US" dirty="0" err="1"/>
              <a:t>Meryneith</a:t>
            </a:r>
            <a:r>
              <a:rPr lang="en-US" dirty="0"/>
              <a:t> at Saqqara, circa 1325 BC</a:t>
            </a:r>
          </a:p>
        </p:txBody>
      </p:sp>
      <p:sp>
        <p:nvSpPr>
          <p:cNvPr id="3" name="Text Placeholder 2"/>
          <p:cNvSpPr>
            <a:spLocks noGrp="1"/>
          </p:cNvSpPr>
          <p:nvPr>
            <p:ph type="body" sz="quarter" idx="12"/>
          </p:nvPr>
        </p:nvSpPr>
        <p:spPr/>
        <p:txBody>
          <a:bodyPr/>
          <a:lstStyle/>
          <a:p>
            <a:r>
              <a:rPr lang="en-US" dirty="0"/>
              <a:t>9:28</a:t>
            </a:r>
          </a:p>
        </p:txBody>
      </p:sp>
      <p:sp>
        <p:nvSpPr>
          <p:cNvPr id="4" name="Title 3"/>
          <p:cNvSpPr>
            <a:spLocks noGrp="1"/>
          </p:cNvSpPr>
          <p:nvPr>
            <p:ph type="title"/>
          </p:nvPr>
        </p:nvSpPr>
        <p:spPr/>
        <p:txBody>
          <a:bodyPr/>
          <a:lstStyle/>
          <a:p>
            <a:r>
              <a:rPr lang="en-US" dirty="0"/>
              <a:t>And they came to Ophir and brought from there 420 talents of gold to King Solomon</a:t>
            </a:r>
          </a:p>
        </p:txBody>
      </p:sp>
      <p:pic>
        <p:nvPicPr>
          <p:cNvPr id="9218" name="Picture 2" descr="C:\Users\Kris\Documents\Bolen\PCB size\Public domain or CC-pcb\Public1-pcb\Relief of a man inspecting his stables and of ships unloading merchandise, ca 1349–1327 BC, met5532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25663"/>
            <a:ext cx="9144000" cy="2606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82520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Expedition to Punt, weighing gold from Punt on scales, from </a:t>
            </a:r>
            <a:r>
              <a:rPr lang="en-US" dirty="0" err="1"/>
              <a:t>Deir</a:t>
            </a:r>
            <a:r>
              <a:rPr lang="en-US" dirty="0"/>
              <a:t> el-</a:t>
            </a:r>
            <a:r>
              <a:rPr lang="en-US" dirty="0" err="1"/>
              <a:t>Bahari</a:t>
            </a:r>
            <a:r>
              <a:rPr lang="en-US" dirty="0"/>
              <a:t>, 15th century BC</a:t>
            </a:r>
          </a:p>
        </p:txBody>
      </p:sp>
      <p:sp>
        <p:nvSpPr>
          <p:cNvPr id="3" name="Text Placeholder 2"/>
          <p:cNvSpPr>
            <a:spLocks noGrp="1"/>
          </p:cNvSpPr>
          <p:nvPr>
            <p:ph type="body" sz="quarter" idx="12"/>
          </p:nvPr>
        </p:nvSpPr>
        <p:spPr/>
        <p:txBody>
          <a:bodyPr/>
          <a:lstStyle/>
          <a:p>
            <a:r>
              <a:rPr lang="en-US" dirty="0"/>
              <a:t>9:28</a:t>
            </a:r>
          </a:p>
        </p:txBody>
      </p:sp>
      <p:sp>
        <p:nvSpPr>
          <p:cNvPr id="4" name="Title 3"/>
          <p:cNvSpPr>
            <a:spLocks noGrp="1"/>
          </p:cNvSpPr>
          <p:nvPr>
            <p:ph type="title"/>
          </p:nvPr>
        </p:nvSpPr>
        <p:spPr/>
        <p:txBody>
          <a:bodyPr/>
          <a:lstStyle/>
          <a:p>
            <a:r>
              <a:rPr lang="en-US" dirty="0"/>
              <a:t>And they came to Ophir and brought from there 420 talents of gold to King Solomon</a:t>
            </a:r>
          </a:p>
        </p:txBody>
      </p:sp>
      <p:pic>
        <p:nvPicPr>
          <p:cNvPr id="15362" name="Picture 2" descr="C:\Users\Kris\Documents\Bolen\04 0Adds 2012\07 Egypt\Luxor-Thebes\Deir el Bahari\Deir el-Bahari, Hatshepsut temple, Expedition to Punt, weighing gold from Punt on scales, adr16031327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6875"/>
            <a:ext cx="9144000" cy="6062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18491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Expedition to Punt, weighing gold from Punt on scales, from </a:t>
            </a:r>
            <a:r>
              <a:rPr lang="en-US" dirty="0" err="1"/>
              <a:t>Deir</a:t>
            </a:r>
            <a:r>
              <a:rPr lang="en-US" dirty="0"/>
              <a:t> el-</a:t>
            </a:r>
            <a:r>
              <a:rPr lang="en-US" dirty="0" err="1"/>
              <a:t>Bahari</a:t>
            </a:r>
            <a:r>
              <a:rPr lang="en-US" dirty="0"/>
              <a:t>, 15th century BC</a:t>
            </a:r>
          </a:p>
        </p:txBody>
      </p:sp>
      <p:sp>
        <p:nvSpPr>
          <p:cNvPr id="3" name="Text Placeholder 2"/>
          <p:cNvSpPr>
            <a:spLocks noGrp="1"/>
          </p:cNvSpPr>
          <p:nvPr>
            <p:ph type="body" sz="quarter" idx="12"/>
          </p:nvPr>
        </p:nvSpPr>
        <p:spPr/>
        <p:txBody>
          <a:bodyPr/>
          <a:lstStyle/>
          <a:p>
            <a:r>
              <a:rPr lang="en-US" dirty="0"/>
              <a:t>9:28</a:t>
            </a:r>
          </a:p>
        </p:txBody>
      </p:sp>
      <p:sp>
        <p:nvSpPr>
          <p:cNvPr id="4" name="Title 3"/>
          <p:cNvSpPr>
            <a:spLocks noGrp="1"/>
          </p:cNvSpPr>
          <p:nvPr>
            <p:ph type="title"/>
          </p:nvPr>
        </p:nvSpPr>
        <p:spPr/>
        <p:txBody>
          <a:bodyPr/>
          <a:lstStyle/>
          <a:p>
            <a:r>
              <a:rPr lang="en-US" dirty="0"/>
              <a:t>And they came to Ophir and brought from there 420 talents of gold to King Solomon</a:t>
            </a:r>
          </a:p>
        </p:txBody>
      </p:sp>
      <p:pic>
        <p:nvPicPr>
          <p:cNvPr id="15362" name="Picture 2" descr="C:\Users\Kris\Documents\Bolen\04 0Adds 2012\07 Egypt\Luxor-Thebes\Deir el Bahari\Deir el-Bahari, Hatshepsut temple, Expedition to Punt, weighing gold from Punt on scales, adr16031327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6875"/>
            <a:ext cx="9144000" cy="6062663"/>
          </a:xfrm>
          <a:prstGeom prst="rect">
            <a:avLst/>
          </a:prstGeom>
          <a:noFill/>
          <a:extLst>
            <a:ext uri="{909E8E84-426E-40DD-AFC4-6F175D3DCCD1}">
              <a14:hiddenFill xmlns:a14="http://schemas.microsoft.com/office/drawing/2010/main">
                <a:solidFill>
                  <a:srgbClr val="FFFFFF"/>
                </a:solidFill>
              </a14:hiddenFill>
            </a:ext>
          </a:extLst>
        </p:spPr>
      </p:pic>
      <p:grpSp>
        <p:nvGrpSpPr>
          <p:cNvPr id="15382" name="Group 15381"/>
          <p:cNvGrpSpPr/>
          <p:nvPr/>
        </p:nvGrpSpPr>
        <p:grpSpPr>
          <a:xfrm>
            <a:off x="1807371" y="1266825"/>
            <a:ext cx="6345471" cy="4432300"/>
            <a:chOff x="1807371" y="1266825"/>
            <a:chExt cx="6345471" cy="4432300"/>
          </a:xfrm>
        </p:grpSpPr>
        <p:sp>
          <p:nvSpPr>
            <p:cNvPr id="5" name="Freeform 4"/>
            <p:cNvSpPr/>
            <p:nvPr/>
          </p:nvSpPr>
          <p:spPr>
            <a:xfrm>
              <a:off x="3816351" y="1266825"/>
              <a:ext cx="1948916" cy="4432300"/>
            </a:xfrm>
            <a:custGeom>
              <a:avLst/>
              <a:gdLst>
                <a:gd name="connsiteX0" fmla="*/ 990600 w 1933575"/>
                <a:gd name="connsiteY0" fmla="*/ 152400 h 4419600"/>
                <a:gd name="connsiteX1" fmla="*/ 771525 w 1933575"/>
                <a:gd name="connsiteY1" fmla="*/ 4152900 h 4419600"/>
                <a:gd name="connsiteX2" fmla="*/ 0 w 1933575"/>
                <a:gd name="connsiteY2" fmla="*/ 4419600 h 4419600"/>
                <a:gd name="connsiteX3" fmla="*/ 1933575 w 1933575"/>
                <a:gd name="connsiteY3" fmla="*/ 4410075 h 4419600"/>
                <a:gd name="connsiteX4" fmla="*/ 1143000 w 1933575"/>
                <a:gd name="connsiteY4" fmla="*/ 4114800 h 4419600"/>
                <a:gd name="connsiteX5" fmla="*/ 1200150 w 1933575"/>
                <a:gd name="connsiteY5" fmla="*/ 0 h 4419600"/>
                <a:gd name="connsiteX6" fmla="*/ 990600 w 1933575"/>
                <a:gd name="connsiteY6" fmla="*/ 152400 h 4419600"/>
                <a:gd name="connsiteX0" fmla="*/ 990600 w 1933575"/>
                <a:gd name="connsiteY0" fmla="*/ 152400 h 4419600"/>
                <a:gd name="connsiteX1" fmla="*/ 739775 w 1933575"/>
                <a:gd name="connsiteY1" fmla="*/ 4165600 h 4419600"/>
                <a:gd name="connsiteX2" fmla="*/ 0 w 1933575"/>
                <a:gd name="connsiteY2" fmla="*/ 4419600 h 4419600"/>
                <a:gd name="connsiteX3" fmla="*/ 1933575 w 1933575"/>
                <a:gd name="connsiteY3" fmla="*/ 4410075 h 4419600"/>
                <a:gd name="connsiteX4" fmla="*/ 1143000 w 1933575"/>
                <a:gd name="connsiteY4" fmla="*/ 4114800 h 4419600"/>
                <a:gd name="connsiteX5" fmla="*/ 1200150 w 1933575"/>
                <a:gd name="connsiteY5" fmla="*/ 0 h 4419600"/>
                <a:gd name="connsiteX6" fmla="*/ 990600 w 1933575"/>
                <a:gd name="connsiteY6" fmla="*/ 152400 h 4419600"/>
                <a:gd name="connsiteX0" fmla="*/ 990600 w 1933575"/>
                <a:gd name="connsiteY0" fmla="*/ 152400 h 4419600"/>
                <a:gd name="connsiteX1" fmla="*/ 739775 w 1933575"/>
                <a:gd name="connsiteY1" fmla="*/ 4165600 h 4419600"/>
                <a:gd name="connsiteX2" fmla="*/ 0 w 1933575"/>
                <a:gd name="connsiteY2" fmla="*/ 4419600 h 4419600"/>
                <a:gd name="connsiteX3" fmla="*/ 1933575 w 1933575"/>
                <a:gd name="connsiteY3" fmla="*/ 4410075 h 4419600"/>
                <a:gd name="connsiteX4" fmla="*/ 1143000 w 1933575"/>
                <a:gd name="connsiteY4" fmla="*/ 4114800 h 4419600"/>
                <a:gd name="connsiteX5" fmla="*/ 1200150 w 1933575"/>
                <a:gd name="connsiteY5" fmla="*/ 0 h 4419600"/>
                <a:gd name="connsiteX6" fmla="*/ 990600 w 1933575"/>
                <a:gd name="connsiteY6" fmla="*/ 152400 h 4419600"/>
                <a:gd name="connsiteX0" fmla="*/ 990600 w 1933575"/>
                <a:gd name="connsiteY0" fmla="*/ 152400 h 4419600"/>
                <a:gd name="connsiteX1" fmla="*/ 739775 w 1933575"/>
                <a:gd name="connsiteY1" fmla="*/ 4165600 h 4419600"/>
                <a:gd name="connsiteX2" fmla="*/ 0 w 1933575"/>
                <a:gd name="connsiteY2" fmla="*/ 4419600 h 4419600"/>
                <a:gd name="connsiteX3" fmla="*/ 1933575 w 1933575"/>
                <a:gd name="connsiteY3" fmla="*/ 4410075 h 4419600"/>
                <a:gd name="connsiteX4" fmla="*/ 1143000 w 1933575"/>
                <a:gd name="connsiteY4" fmla="*/ 4114800 h 4419600"/>
                <a:gd name="connsiteX5" fmla="*/ 1200150 w 1933575"/>
                <a:gd name="connsiteY5" fmla="*/ 0 h 4419600"/>
                <a:gd name="connsiteX6" fmla="*/ 990600 w 1933575"/>
                <a:gd name="connsiteY6" fmla="*/ 152400 h 4419600"/>
                <a:gd name="connsiteX0" fmla="*/ 1003300 w 1946275"/>
                <a:gd name="connsiteY0" fmla="*/ 152400 h 4432300"/>
                <a:gd name="connsiteX1" fmla="*/ 752475 w 1946275"/>
                <a:gd name="connsiteY1" fmla="*/ 4165600 h 4432300"/>
                <a:gd name="connsiteX2" fmla="*/ 0 w 1946275"/>
                <a:gd name="connsiteY2" fmla="*/ 4432300 h 4432300"/>
                <a:gd name="connsiteX3" fmla="*/ 1946275 w 1946275"/>
                <a:gd name="connsiteY3" fmla="*/ 4410075 h 4432300"/>
                <a:gd name="connsiteX4" fmla="*/ 1155700 w 1946275"/>
                <a:gd name="connsiteY4" fmla="*/ 4114800 h 4432300"/>
                <a:gd name="connsiteX5" fmla="*/ 1212850 w 1946275"/>
                <a:gd name="connsiteY5" fmla="*/ 0 h 4432300"/>
                <a:gd name="connsiteX6" fmla="*/ 1003300 w 1946275"/>
                <a:gd name="connsiteY6" fmla="*/ 152400 h 4432300"/>
                <a:gd name="connsiteX0" fmla="*/ 1003300 w 1946275"/>
                <a:gd name="connsiteY0" fmla="*/ 152400 h 4432300"/>
                <a:gd name="connsiteX1" fmla="*/ 752475 w 1946275"/>
                <a:gd name="connsiteY1" fmla="*/ 4165600 h 4432300"/>
                <a:gd name="connsiteX2" fmla="*/ 0 w 1946275"/>
                <a:gd name="connsiteY2" fmla="*/ 4432300 h 4432300"/>
                <a:gd name="connsiteX3" fmla="*/ 1946275 w 1946275"/>
                <a:gd name="connsiteY3" fmla="*/ 4410075 h 4432300"/>
                <a:gd name="connsiteX4" fmla="*/ 1155700 w 1946275"/>
                <a:gd name="connsiteY4" fmla="*/ 4114800 h 4432300"/>
                <a:gd name="connsiteX5" fmla="*/ 1212850 w 1946275"/>
                <a:gd name="connsiteY5" fmla="*/ 0 h 4432300"/>
                <a:gd name="connsiteX6" fmla="*/ 1003300 w 1946275"/>
                <a:gd name="connsiteY6" fmla="*/ 152400 h 4432300"/>
                <a:gd name="connsiteX0" fmla="*/ 1003300 w 1949792"/>
                <a:gd name="connsiteY0" fmla="*/ 152400 h 4432300"/>
                <a:gd name="connsiteX1" fmla="*/ 752475 w 1949792"/>
                <a:gd name="connsiteY1" fmla="*/ 4165600 h 4432300"/>
                <a:gd name="connsiteX2" fmla="*/ 0 w 1949792"/>
                <a:gd name="connsiteY2" fmla="*/ 4432300 h 4432300"/>
                <a:gd name="connsiteX3" fmla="*/ 1946275 w 1949792"/>
                <a:gd name="connsiteY3" fmla="*/ 4410075 h 4432300"/>
                <a:gd name="connsiteX4" fmla="*/ 1155700 w 1949792"/>
                <a:gd name="connsiteY4" fmla="*/ 4114800 h 4432300"/>
                <a:gd name="connsiteX5" fmla="*/ 1212850 w 1949792"/>
                <a:gd name="connsiteY5" fmla="*/ 0 h 4432300"/>
                <a:gd name="connsiteX6" fmla="*/ 1003300 w 1949792"/>
                <a:gd name="connsiteY6" fmla="*/ 152400 h 4432300"/>
                <a:gd name="connsiteX0" fmla="*/ 1003300 w 1948916"/>
                <a:gd name="connsiteY0" fmla="*/ 152400 h 4432300"/>
                <a:gd name="connsiteX1" fmla="*/ 752475 w 1948916"/>
                <a:gd name="connsiteY1" fmla="*/ 4165600 h 4432300"/>
                <a:gd name="connsiteX2" fmla="*/ 0 w 1948916"/>
                <a:gd name="connsiteY2" fmla="*/ 4432300 h 4432300"/>
                <a:gd name="connsiteX3" fmla="*/ 1946275 w 1948916"/>
                <a:gd name="connsiteY3" fmla="*/ 4410075 h 4432300"/>
                <a:gd name="connsiteX4" fmla="*/ 1155700 w 1948916"/>
                <a:gd name="connsiteY4" fmla="*/ 4114800 h 4432300"/>
                <a:gd name="connsiteX5" fmla="*/ 1212850 w 1948916"/>
                <a:gd name="connsiteY5" fmla="*/ 0 h 4432300"/>
                <a:gd name="connsiteX6" fmla="*/ 1003300 w 1948916"/>
                <a:gd name="connsiteY6" fmla="*/ 152400 h 4432300"/>
                <a:gd name="connsiteX0" fmla="*/ 1003300 w 1948916"/>
                <a:gd name="connsiteY0" fmla="*/ 152400 h 4432300"/>
                <a:gd name="connsiteX1" fmla="*/ 752475 w 1948916"/>
                <a:gd name="connsiteY1" fmla="*/ 4165600 h 4432300"/>
                <a:gd name="connsiteX2" fmla="*/ 0 w 1948916"/>
                <a:gd name="connsiteY2" fmla="*/ 4432300 h 4432300"/>
                <a:gd name="connsiteX3" fmla="*/ 1946275 w 1948916"/>
                <a:gd name="connsiteY3" fmla="*/ 4410075 h 4432300"/>
                <a:gd name="connsiteX4" fmla="*/ 1155700 w 1948916"/>
                <a:gd name="connsiteY4" fmla="*/ 4114800 h 4432300"/>
                <a:gd name="connsiteX5" fmla="*/ 1212850 w 1948916"/>
                <a:gd name="connsiteY5" fmla="*/ 0 h 4432300"/>
                <a:gd name="connsiteX6" fmla="*/ 1003300 w 1948916"/>
                <a:gd name="connsiteY6" fmla="*/ 152400 h 4432300"/>
                <a:gd name="connsiteX0" fmla="*/ 1022350 w 1948916"/>
                <a:gd name="connsiteY0" fmla="*/ 146050 h 4432300"/>
                <a:gd name="connsiteX1" fmla="*/ 752475 w 1948916"/>
                <a:gd name="connsiteY1" fmla="*/ 4165600 h 4432300"/>
                <a:gd name="connsiteX2" fmla="*/ 0 w 1948916"/>
                <a:gd name="connsiteY2" fmla="*/ 4432300 h 4432300"/>
                <a:gd name="connsiteX3" fmla="*/ 1946275 w 1948916"/>
                <a:gd name="connsiteY3" fmla="*/ 4410075 h 4432300"/>
                <a:gd name="connsiteX4" fmla="*/ 1155700 w 1948916"/>
                <a:gd name="connsiteY4" fmla="*/ 4114800 h 4432300"/>
                <a:gd name="connsiteX5" fmla="*/ 1212850 w 1948916"/>
                <a:gd name="connsiteY5" fmla="*/ 0 h 4432300"/>
                <a:gd name="connsiteX6" fmla="*/ 1022350 w 1948916"/>
                <a:gd name="connsiteY6" fmla="*/ 146050 h 4432300"/>
                <a:gd name="connsiteX0" fmla="*/ 1022350 w 1948916"/>
                <a:gd name="connsiteY0" fmla="*/ 146050 h 4432300"/>
                <a:gd name="connsiteX1" fmla="*/ 752475 w 1948916"/>
                <a:gd name="connsiteY1" fmla="*/ 4165600 h 4432300"/>
                <a:gd name="connsiteX2" fmla="*/ 0 w 1948916"/>
                <a:gd name="connsiteY2" fmla="*/ 4432300 h 4432300"/>
                <a:gd name="connsiteX3" fmla="*/ 1946275 w 1948916"/>
                <a:gd name="connsiteY3" fmla="*/ 4410075 h 4432300"/>
                <a:gd name="connsiteX4" fmla="*/ 1155700 w 1948916"/>
                <a:gd name="connsiteY4" fmla="*/ 4114800 h 4432300"/>
                <a:gd name="connsiteX5" fmla="*/ 1212850 w 1948916"/>
                <a:gd name="connsiteY5" fmla="*/ 0 h 4432300"/>
                <a:gd name="connsiteX6" fmla="*/ 1022350 w 1948916"/>
                <a:gd name="connsiteY6" fmla="*/ 146050 h 443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8916" h="4432300">
                  <a:moveTo>
                    <a:pt x="1022350" y="146050"/>
                  </a:moveTo>
                  <a:cubicBezTo>
                    <a:pt x="938742" y="1483783"/>
                    <a:pt x="861483" y="4123267"/>
                    <a:pt x="752475" y="4165600"/>
                  </a:cubicBezTo>
                  <a:cubicBezTo>
                    <a:pt x="651933" y="4224867"/>
                    <a:pt x="5292" y="4360333"/>
                    <a:pt x="0" y="4432300"/>
                  </a:cubicBezTo>
                  <a:lnTo>
                    <a:pt x="1946275" y="4410075"/>
                  </a:lnTo>
                  <a:cubicBezTo>
                    <a:pt x="2000250" y="4324350"/>
                    <a:pt x="1209675" y="4270375"/>
                    <a:pt x="1155700" y="4114800"/>
                  </a:cubicBezTo>
                  <a:cubicBezTo>
                    <a:pt x="1111250" y="3981450"/>
                    <a:pt x="1162050" y="1397000"/>
                    <a:pt x="1212850" y="0"/>
                  </a:cubicBezTo>
                  <a:lnTo>
                    <a:pt x="1022350" y="14605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800350" y="1533236"/>
              <a:ext cx="4562475" cy="404962"/>
            </a:xfrm>
            <a:custGeom>
              <a:avLst/>
              <a:gdLst>
                <a:gd name="connsiteX0" fmla="*/ 0 w 4562475"/>
                <a:gd name="connsiteY0" fmla="*/ 400050 h 400050"/>
                <a:gd name="connsiteX1" fmla="*/ 2000250 w 4562475"/>
                <a:gd name="connsiteY1" fmla="*/ 238125 h 400050"/>
                <a:gd name="connsiteX2" fmla="*/ 4562475 w 4562475"/>
                <a:gd name="connsiteY2" fmla="*/ 133350 h 400050"/>
                <a:gd name="connsiteX3" fmla="*/ 4057650 w 4562475"/>
                <a:gd name="connsiteY3" fmla="*/ 0 h 400050"/>
                <a:gd name="connsiteX4" fmla="*/ 295275 w 4562475"/>
                <a:gd name="connsiteY4" fmla="*/ 219075 h 400050"/>
                <a:gd name="connsiteX5" fmla="*/ 0 w 4562475"/>
                <a:gd name="connsiteY5" fmla="*/ 400050 h 400050"/>
                <a:gd name="connsiteX0" fmla="*/ 0 w 4562475"/>
                <a:gd name="connsiteY0" fmla="*/ 400050 h 400050"/>
                <a:gd name="connsiteX1" fmla="*/ 2000250 w 4562475"/>
                <a:gd name="connsiteY1" fmla="*/ 238125 h 400050"/>
                <a:gd name="connsiteX2" fmla="*/ 4562475 w 4562475"/>
                <a:gd name="connsiteY2" fmla="*/ 133350 h 400050"/>
                <a:gd name="connsiteX3" fmla="*/ 4057650 w 4562475"/>
                <a:gd name="connsiteY3" fmla="*/ 0 h 400050"/>
                <a:gd name="connsiteX4" fmla="*/ 295275 w 4562475"/>
                <a:gd name="connsiteY4" fmla="*/ 219075 h 400050"/>
                <a:gd name="connsiteX5" fmla="*/ 0 w 4562475"/>
                <a:gd name="connsiteY5" fmla="*/ 400050 h 400050"/>
                <a:gd name="connsiteX0" fmla="*/ 0 w 4562475"/>
                <a:gd name="connsiteY0" fmla="*/ 400050 h 400050"/>
                <a:gd name="connsiteX1" fmla="*/ 2000250 w 4562475"/>
                <a:gd name="connsiteY1" fmla="*/ 238125 h 400050"/>
                <a:gd name="connsiteX2" fmla="*/ 4562475 w 4562475"/>
                <a:gd name="connsiteY2" fmla="*/ 133350 h 400050"/>
                <a:gd name="connsiteX3" fmla="*/ 4057650 w 4562475"/>
                <a:gd name="connsiteY3" fmla="*/ 0 h 400050"/>
                <a:gd name="connsiteX4" fmla="*/ 295275 w 4562475"/>
                <a:gd name="connsiteY4" fmla="*/ 219075 h 400050"/>
                <a:gd name="connsiteX5" fmla="*/ 0 w 4562475"/>
                <a:gd name="connsiteY5" fmla="*/ 400050 h 400050"/>
                <a:gd name="connsiteX0" fmla="*/ 0 w 4562475"/>
                <a:gd name="connsiteY0" fmla="*/ 400050 h 400050"/>
                <a:gd name="connsiteX1" fmla="*/ 2000250 w 4562475"/>
                <a:gd name="connsiteY1" fmla="*/ 238125 h 400050"/>
                <a:gd name="connsiteX2" fmla="*/ 4562475 w 4562475"/>
                <a:gd name="connsiteY2" fmla="*/ 133350 h 400050"/>
                <a:gd name="connsiteX3" fmla="*/ 4057650 w 4562475"/>
                <a:gd name="connsiteY3" fmla="*/ 0 h 400050"/>
                <a:gd name="connsiteX4" fmla="*/ 295275 w 4562475"/>
                <a:gd name="connsiteY4" fmla="*/ 219075 h 400050"/>
                <a:gd name="connsiteX5" fmla="*/ 0 w 4562475"/>
                <a:gd name="connsiteY5" fmla="*/ 400050 h 400050"/>
                <a:gd name="connsiteX0" fmla="*/ 0 w 4562475"/>
                <a:gd name="connsiteY0" fmla="*/ 400050 h 405561"/>
                <a:gd name="connsiteX1" fmla="*/ 447675 w 4562475"/>
                <a:gd name="connsiteY1" fmla="*/ 354806 h 405561"/>
                <a:gd name="connsiteX2" fmla="*/ 2000250 w 4562475"/>
                <a:gd name="connsiteY2" fmla="*/ 238125 h 405561"/>
                <a:gd name="connsiteX3" fmla="*/ 4562475 w 4562475"/>
                <a:gd name="connsiteY3" fmla="*/ 133350 h 405561"/>
                <a:gd name="connsiteX4" fmla="*/ 4057650 w 4562475"/>
                <a:gd name="connsiteY4" fmla="*/ 0 h 405561"/>
                <a:gd name="connsiteX5" fmla="*/ 295275 w 4562475"/>
                <a:gd name="connsiteY5" fmla="*/ 219075 h 405561"/>
                <a:gd name="connsiteX6" fmla="*/ 0 w 4562475"/>
                <a:gd name="connsiteY6" fmla="*/ 400050 h 405561"/>
                <a:gd name="connsiteX0" fmla="*/ 0 w 4562475"/>
                <a:gd name="connsiteY0" fmla="*/ 400050 h 400050"/>
                <a:gd name="connsiteX1" fmla="*/ 447675 w 4562475"/>
                <a:gd name="connsiteY1" fmla="*/ 354806 h 400050"/>
                <a:gd name="connsiteX2" fmla="*/ 2000250 w 4562475"/>
                <a:gd name="connsiteY2" fmla="*/ 238125 h 400050"/>
                <a:gd name="connsiteX3" fmla="*/ 4562475 w 4562475"/>
                <a:gd name="connsiteY3" fmla="*/ 133350 h 400050"/>
                <a:gd name="connsiteX4" fmla="*/ 4057650 w 4562475"/>
                <a:gd name="connsiteY4" fmla="*/ 0 h 400050"/>
                <a:gd name="connsiteX5" fmla="*/ 295275 w 4562475"/>
                <a:gd name="connsiteY5" fmla="*/ 219075 h 400050"/>
                <a:gd name="connsiteX6" fmla="*/ 0 w 4562475"/>
                <a:gd name="connsiteY6" fmla="*/ 400050 h 400050"/>
                <a:gd name="connsiteX0" fmla="*/ 0 w 4562475"/>
                <a:gd name="connsiteY0" fmla="*/ 400050 h 404673"/>
                <a:gd name="connsiteX1" fmla="*/ 447675 w 4562475"/>
                <a:gd name="connsiteY1" fmla="*/ 354806 h 404673"/>
                <a:gd name="connsiteX2" fmla="*/ 2000250 w 4562475"/>
                <a:gd name="connsiteY2" fmla="*/ 238125 h 404673"/>
                <a:gd name="connsiteX3" fmla="*/ 4562475 w 4562475"/>
                <a:gd name="connsiteY3" fmla="*/ 133350 h 404673"/>
                <a:gd name="connsiteX4" fmla="*/ 4057650 w 4562475"/>
                <a:gd name="connsiteY4" fmla="*/ 0 h 404673"/>
                <a:gd name="connsiteX5" fmla="*/ 295275 w 4562475"/>
                <a:gd name="connsiteY5" fmla="*/ 219075 h 404673"/>
                <a:gd name="connsiteX6" fmla="*/ 0 w 4562475"/>
                <a:gd name="connsiteY6" fmla="*/ 400050 h 404673"/>
                <a:gd name="connsiteX0" fmla="*/ 0 w 4562475"/>
                <a:gd name="connsiteY0" fmla="*/ 400050 h 404673"/>
                <a:gd name="connsiteX1" fmla="*/ 447675 w 4562475"/>
                <a:gd name="connsiteY1" fmla="*/ 354806 h 404673"/>
                <a:gd name="connsiteX2" fmla="*/ 2021681 w 4562475"/>
                <a:gd name="connsiteY2" fmla="*/ 250032 h 404673"/>
                <a:gd name="connsiteX3" fmla="*/ 4562475 w 4562475"/>
                <a:gd name="connsiteY3" fmla="*/ 133350 h 404673"/>
                <a:gd name="connsiteX4" fmla="*/ 4057650 w 4562475"/>
                <a:gd name="connsiteY4" fmla="*/ 0 h 404673"/>
                <a:gd name="connsiteX5" fmla="*/ 295275 w 4562475"/>
                <a:gd name="connsiteY5" fmla="*/ 219075 h 404673"/>
                <a:gd name="connsiteX6" fmla="*/ 0 w 4562475"/>
                <a:gd name="connsiteY6" fmla="*/ 400050 h 404673"/>
                <a:gd name="connsiteX0" fmla="*/ 0 w 4562475"/>
                <a:gd name="connsiteY0" fmla="*/ 400050 h 404673"/>
                <a:gd name="connsiteX1" fmla="*/ 447675 w 4562475"/>
                <a:gd name="connsiteY1" fmla="*/ 354806 h 404673"/>
                <a:gd name="connsiteX2" fmla="*/ 2088356 w 4562475"/>
                <a:gd name="connsiteY2" fmla="*/ 254795 h 404673"/>
                <a:gd name="connsiteX3" fmla="*/ 4562475 w 4562475"/>
                <a:gd name="connsiteY3" fmla="*/ 133350 h 404673"/>
                <a:gd name="connsiteX4" fmla="*/ 4057650 w 4562475"/>
                <a:gd name="connsiteY4" fmla="*/ 0 h 404673"/>
                <a:gd name="connsiteX5" fmla="*/ 295275 w 4562475"/>
                <a:gd name="connsiteY5" fmla="*/ 219075 h 404673"/>
                <a:gd name="connsiteX6" fmla="*/ 0 w 4562475"/>
                <a:gd name="connsiteY6" fmla="*/ 400050 h 404673"/>
                <a:gd name="connsiteX0" fmla="*/ 0 w 4562475"/>
                <a:gd name="connsiteY0" fmla="*/ 400284 h 404907"/>
                <a:gd name="connsiteX1" fmla="*/ 447675 w 4562475"/>
                <a:gd name="connsiteY1" fmla="*/ 355040 h 404907"/>
                <a:gd name="connsiteX2" fmla="*/ 2088356 w 4562475"/>
                <a:gd name="connsiteY2" fmla="*/ 255029 h 404907"/>
                <a:gd name="connsiteX3" fmla="*/ 4562475 w 4562475"/>
                <a:gd name="connsiteY3" fmla="*/ 133584 h 404907"/>
                <a:gd name="connsiteX4" fmla="*/ 4057650 w 4562475"/>
                <a:gd name="connsiteY4" fmla="*/ 234 h 404907"/>
                <a:gd name="connsiteX5" fmla="*/ 295275 w 4562475"/>
                <a:gd name="connsiteY5" fmla="*/ 219309 h 404907"/>
                <a:gd name="connsiteX6" fmla="*/ 0 w 4562475"/>
                <a:gd name="connsiteY6" fmla="*/ 400284 h 404907"/>
                <a:gd name="connsiteX0" fmla="*/ 0 w 4562475"/>
                <a:gd name="connsiteY0" fmla="*/ 400339 h 404962"/>
                <a:gd name="connsiteX1" fmla="*/ 447675 w 4562475"/>
                <a:gd name="connsiteY1" fmla="*/ 355095 h 404962"/>
                <a:gd name="connsiteX2" fmla="*/ 2088356 w 4562475"/>
                <a:gd name="connsiteY2" fmla="*/ 255084 h 404962"/>
                <a:gd name="connsiteX3" fmla="*/ 4562475 w 4562475"/>
                <a:gd name="connsiteY3" fmla="*/ 133639 h 404962"/>
                <a:gd name="connsiteX4" fmla="*/ 4057650 w 4562475"/>
                <a:gd name="connsiteY4" fmla="*/ 289 h 404962"/>
                <a:gd name="connsiteX5" fmla="*/ 295275 w 4562475"/>
                <a:gd name="connsiteY5" fmla="*/ 219364 h 404962"/>
                <a:gd name="connsiteX6" fmla="*/ 0 w 4562475"/>
                <a:gd name="connsiteY6" fmla="*/ 400339 h 404962"/>
                <a:gd name="connsiteX0" fmla="*/ 0 w 4562475"/>
                <a:gd name="connsiteY0" fmla="*/ 400339 h 404962"/>
                <a:gd name="connsiteX1" fmla="*/ 447675 w 4562475"/>
                <a:gd name="connsiteY1" fmla="*/ 355095 h 404962"/>
                <a:gd name="connsiteX2" fmla="*/ 2088356 w 4562475"/>
                <a:gd name="connsiteY2" fmla="*/ 255084 h 404962"/>
                <a:gd name="connsiteX3" fmla="*/ 4086225 w 4562475"/>
                <a:gd name="connsiteY3" fmla="*/ 138402 h 404962"/>
                <a:gd name="connsiteX4" fmla="*/ 4562475 w 4562475"/>
                <a:gd name="connsiteY4" fmla="*/ 133639 h 404962"/>
                <a:gd name="connsiteX5" fmla="*/ 4057650 w 4562475"/>
                <a:gd name="connsiteY5" fmla="*/ 289 h 404962"/>
                <a:gd name="connsiteX6" fmla="*/ 295275 w 4562475"/>
                <a:gd name="connsiteY6" fmla="*/ 219364 h 404962"/>
                <a:gd name="connsiteX7" fmla="*/ 0 w 4562475"/>
                <a:gd name="connsiteY7" fmla="*/ 400339 h 404962"/>
                <a:gd name="connsiteX0" fmla="*/ 0 w 4562475"/>
                <a:gd name="connsiteY0" fmla="*/ 400339 h 404962"/>
                <a:gd name="connsiteX1" fmla="*/ 447675 w 4562475"/>
                <a:gd name="connsiteY1" fmla="*/ 355095 h 404962"/>
                <a:gd name="connsiteX2" fmla="*/ 2088356 w 4562475"/>
                <a:gd name="connsiteY2" fmla="*/ 255084 h 404962"/>
                <a:gd name="connsiteX3" fmla="*/ 4086225 w 4562475"/>
                <a:gd name="connsiteY3" fmla="*/ 138402 h 404962"/>
                <a:gd name="connsiteX4" fmla="*/ 4562475 w 4562475"/>
                <a:gd name="connsiteY4" fmla="*/ 133639 h 404962"/>
                <a:gd name="connsiteX5" fmla="*/ 4057650 w 4562475"/>
                <a:gd name="connsiteY5" fmla="*/ 289 h 404962"/>
                <a:gd name="connsiteX6" fmla="*/ 295275 w 4562475"/>
                <a:gd name="connsiteY6" fmla="*/ 219364 h 404962"/>
                <a:gd name="connsiteX7" fmla="*/ 0 w 4562475"/>
                <a:gd name="connsiteY7" fmla="*/ 400339 h 404962"/>
                <a:gd name="connsiteX0" fmla="*/ 0 w 4562475"/>
                <a:gd name="connsiteY0" fmla="*/ 400339 h 404962"/>
                <a:gd name="connsiteX1" fmla="*/ 447675 w 4562475"/>
                <a:gd name="connsiteY1" fmla="*/ 355095 h 404962"/>
                <a:gd name="connsiteX2" fmla="*/ 2088356 w 4562475"/>
                <a:gd name="connsiteY2" fmla="*/ 255084 h 404962"/>
                <a:gd name="connsiteX3" fmla="*/ 4086225 w 4562475"/>
                <a:gd name="connsiteY3" fmla="*/ 138402 h 404962"/>
                <a:gd name="connsiteX4" fmla="*/ 4562475 w 4562475"/>
                <a:gd name="connsiteY4" fmla="*/ 133639 h 404962"/>
                <a:gd name="connsiteX5" fmla="*/ 4057650 w 4562475"/>
                <a:gd name="connsiteY5" fmla="*/ 289 h 404962"/>
                <a:gd name="connsiteX6" fmla="*/ 295275 w 4562475"/>
                <a:gd name="connsiteY6" fmla="*/ 219364 h 404962"/>
                <a:gd name="connsiteX7" fmla="*/ 0 w 4562475"/>
                <a:gd name="connsiteY7" fmla="*/ 400339 h 40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2475" h="404962">
                  <a:moveTo>
                    <a:pt x="0" y="400339"/>
                  </a:moveTo>
                  <a:cubicBezTo>
                    <a:pt x="40085" y="417802"/>
                    <a:pt x="114300" y="382082"/>
                    <a:pt x="447675" y="355095"/>
                  </a:cubicBezTo>
                  <a:cubicBezTo>
                    <a:pt x="781050" y="328108"/>
                    <a:pt x="1548209" y="285246"/>
                    <a:pt x="2088356" y="255084"/>
                  </a:cubicBezTo>
                  <a:lnTo>
                    <a:pt x="4086225" y="138402"/>
                  </a:lnTo>
                  <a:cubicBezTo>
                    <a:pt x="4440238" y="120145"/>
                    <a:pt x="4541837" y="163802"/>
                    <a:pt x="4562475" y="133639"/>
                  </a:cubicBezTo>
                  <a:cubicBezTo>
                    <a:pt x="4489450" y="70139"/>
                    <a:pt x="4299744" y="-5267"/>
                    <a:pt x="4057650" y="289"/>
                  </a:cubicBezTo>
                  <a:lnTo>
                    <a:pt x="295275" y="219364"/>
                  </a:lnTo>
                  <a:cubicBezTo>
                    <a:pt x="220662" y="227301"/>
                    <a:pt x="57943" y="304296"/>
                    <a:pt x="0" y="400339"/>
                  </a:cubicBez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1807371" y="5172075"/>
              <a:ext cx="1117920" cy="193753"/>
            </a:xfrm>
            <a:custGeom>
              <a:avLst/>
              <a:gdLst>
                <a:gd name="connsiteX0" fmla="*/ 0 w 1114425"/>
                <a:gd name="connsiteY0" fmla="*/ 76200 h 180975"/>
                <a:gd name="connsiteX1" fmla="*/ 1114425 w 1114425"/>
                <a:gd name="connsiteY1" fmla="*/ 0 h 180975"/>
                <a:gd name="connsiteX2" fmla="*/ 533400 w 1114425"/>
                <a:gd name="connsiteY2" fmla="*/ 180975 h 180975"/>
                <a:gd name="connsiteX3" fmla="*/ 0 w 1114425"/>
                <a:gd name="connsiteY3" fmla="*/ 76200 h 180975"/>
                <a:gd name="connsiteX0" fmla="*/ 0 w 1114425"/>
                <a:gd name="connsiteY0" fmla="*/ 76200 h 192881"/>
                <a:gd name="connsiteX1" fmla="*/ 1114425 w 1114425"/>
                <a:gd name="connsiteY1" fmla="*/ 0 h 192881"/>
                <a:gd name="connsiteX2" fmla="*/ 531019 w 1114425"/>
                <a:gd name="connsiteY2" fmla="*/ 192881 h 192881"/>
                <a:gd name="connsiteX3" fmla="*/ 0 w 1114425"/>
                <a:gd name="connsiteY3" fmla="*/ 76200 h 192881"/>
                <a:gd name="connsiteX0" fmla="*/ 13786 w 1138872"/>
                <a:gd name="connsiteY0" fmla="*/ 76200 h 194017"/>
                <a:gd name="connsiteX1" fmla="*/ 1128211 w 1138872"/>
                <a:gd name="connsiteY1" fmla="*/ 0 h 194017"/>
                <a:gd name="connsiteX2" fmla="*/ 544805 w 1138872"/>
                <a:gd name="connsiteY2" fmla="*/ 192881 h 194017"/>
                <a:gd name="connsiteX3" fmla="*/ 13786 w 1138872"/>
                <a:gd name="connsiteY3" fmla="*/ 76200 h 194017"/>
                <a:gd name="connsiteX0" fmla="*/ 13947 w 1131867"/>
                <a:gd name="connsiteY0" fmla="*/ 66675 h 193699"/>
                <a:gd name="connsiteX1" fmla="*/ 1121228 w 1131867"/>
                <a:gd name="connsiteY1" fmla="*/ 0 h 193699"/>
                <a:gd name="connsiteX2" fmla="*/ 537822 w 1131867"/>
                <a:gd name="connsiteY2" fmla="*/ 192881 h 193699"/>
                <a:gd name="connsiteX3" fmla="*/ 13947 w 1131867"/>
                <a:gd name="connsiteY3" fmla="*/ 66675 h 193699"/>
                <a:gd name="connsiteX0" fmla="*/ 0 w 1117920"/>
                <a:gd name="connsiteY0" fmla="*/ 66675 h 193753"/>
                <a:gd name="connsiteX1" fmla="*/ 1107281 w 1117920"/>
                <a:gd name="connsiteY1" fmla="*/ 0 h 193753"/>
                <a:gd name="connsiteX2" fmla="*/ 523875 w 1117920"/>
                <a:gd name="connsiteY2" fmla="*/ 192881 h 193753"/>
                <a:gd name="connsiteX3" fmla="*/ 0 w 1117920"/>
                <a:gd name="connsiteY3" fmla="*/ 66675 h 193753"/>
              </a:gdLst>
              <a:ahLst/>
              <a:cxnLst>
                <a:cxn ang="0">
                  <a:pos x="connsiteX0" y="connsiteY0"/>
                </a:cxn>
                <a:cxn ang="0">
                  <a:pos x="connsiteX1" y="connsiteY1"/>
                </a:cxn>
                <a:cxn ang="0">
                  <a:pos x="connsiteX2" y="connsiteY2"/>
                </a:cxn>
                <a:cxn ang="0">
                  <a:pos x="connsiteX3" y="connsiteY3"/>
                </a:cxn>
              </a:cxnLst>
              <a:rect l="l" t="t" r="r" b="b"/>
              <a:pathLst>
                <a:path w="1117920" h="193753">
                  <a:moveTo>
                    <a:pt x="0" y="66675"/>
                  </a:moveTo>
                  <a:lnTo>
                    <a:pt x="1107281" y="0"/>
                  </a:lnTo>
                  <a:cubicBezTo>
                    <a:pt x="1195784" y="19447"/>
                    <a:pt x="708422" y="181769"/>
                    <a:pt x="523875" y="192881"/>
                  </a:cubicBezTo>
                  <a:cubicBezTo>
                    <a:pt x="339328" y="203994"/>
                    <a:pt x="12304" y="105966"/>
                    <a:pt x="0" y="66675"/>
                  </a:cubicBez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6961725" y="5029201"/>
              <a:ext cx="1191117" cy="210352"/>
            </a:xfrm>
            <a:custGeom>
              <a:avLst/>
              <a:gdLst>
                <a:gd name="connsiteX0" fmla="*/ 0 w 1162050"/>
                <a:gd name="connsiteY0" fmla="*/ 66675 h 209550"/>
                <a:gd name="connsiteX1" fmla="*/ 1162050 w 1162050"/>
                <a:gd name="connsiteY1" fmla="*/ 0 h 209550"/>
                <a:gd name="connsiteX2" fmla="*/ 600075 w 1162050"/>
                <a:gd name="connsiteY2" fmla="*/ 209550 h 209550"/>
                <a:gd name="connsiteX3" fmla="*/ 0 w 1162050"/>
                <a:gd name="connsiteY3" fmla="*/ 66675 h 209550"/>
                <a:gd name="connsiteX0" fmla="*/ 11568 w 1187456"/>
                <a:gd name="connsiteY0" fmla="*/ 66675 h 210279"/>
                <a:gd name="connsiteX1" fmla="*/ 1173618 w 1187456"/>
                <a:gd name="connsiteY1" fmla="*/ 0 h 210279"/>
                <a:gd name="connsiteX2" fmla="*/ 611643 w 1187456"/>
                <a:gd name="connsiteY2" fmla="*/ 209550 h 210279"/>
                <a:gd name="connsiteX3" fmla="*/ 11568 w 1187456"/>
                <a:gd name="connsiteY3" fmla="*/ 66675 h 210279"/>
                <a:gd name="connsiteX0" fmla="*/ 11568 w 1192110"/>
                <a:gd name="connsiteY0" fmla="*/ 66675 h 210279"/>
                <a:gd name="connsiteX1" fmla="*/ 1173618 w 1192110"/>
                <a:gd name="connsiteY1" fmla="*/ 0 h 210279"/>
                <a:gd name="connsiteX2" fmla="*/ 611643 w 1192110"/>
                <a:gd name="connsiteY2" fmla="*/ 209550 h 210279"/>
                <a:gd name="connsiteX3" fmla="*/ 11568 w 1192110"/>
                <a:gd name="connsiteY3" fmla="*/ 66675 h 210279"/>
                <a:gd name="connsiteX0" fmla="*/ 10575 w 1191117"/>
                <a:gd name="connsiteY0" fmla="*/ 66675 h 210352"/>
                <a:gd name="connsiteX1" fmla="*/ 1172625 w 1191117"/>
                <a:gd name="connsiteY1" fmla="*/ 0 h 210352"/>
                <a:gd name="connsiteX2" fmla="*/ 610650 w 1191117"/>
                <a:gd name="connsiteY2" fmla="*/ 209550 h 210352"/>
                <a:gd name="connsiteX3" fmla="*/ 10575 w 1191117"/>
                <a:gd name="connsiteY3" fmla="*/ 66675 h 210352"/>
              </a:gdLst>
              <a:ahLst/>
              <a:cxnLst>
                <a:cxn ang="0">
                  <a:pos x="connsiteX0" y="connsiteY0"/>
                </a:cxn>
                <a:cxn ang="0">
                  <a:pos x="connsiteX1" y="connsiteY1"/>
                </a:cxn>
                <a:cxn ang="0">
                  <a:pos x="connsiteX2" y="connsiteY2"/>
                </a:cxn>
                <a:cxn ang="0">
                  <a:pos x="connsiteX3" y="connsiteY3"/>
                </a:cxn>
              </a:cxnLst>
              <a:rect l="l" t="t" r="r" b="b"/>
              <a:pathLst>
                <a:path w="1191117" h="210352">
                  <a:moveTo>
                    <a:pt x="10575" y="66675"/>
                  </a:moveTo>
                  <a:lnTo>
                    <a:pt x="1172625" y="0"/>
                  </a:lnTo>
                  <a:cubicBezTo>
                    <a:pt x="1291687" y="50005"/>
                    <a:pt x="804325" y="198438"/>
                    <a:pt x="610650" y="209550"/>
                  </a:cubicBezTo>
                  <a:cubicBezTo>
                    <a:pt x="416975" y="220662"/>
                    <a:pt x="-78325" y="113506"/>
                    <a:pt x="10575" y="66675"/>
                  </a:cubicBez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385" name="Group 15384"/>
          <p:cNvGrpSpPr/>
          <p:nvPr/>
        </p:nvGrpSpPr>
        <p:grpSpPr>
          <a:xfrm>
            <a:off x="5223834" y="1808132"/>
            <a:ext cx="2889877" cy="3305204"/>
            <a:chOff x="5223834" y="1808132"/>
            <a:chExt cx="2889877" cy="3305204"/>
          </a:xfrm>
        </p:grpSpPr>
        <p:sp>
          <p:nvSpPr>
            <p:cNvPr id="27" name="Oval 26"/>
            <p:cNvSpPr/>
            <p:nvPr/>
          </p:nvSpPr>
          <p:spPr>
            <a:xfrm>
              <a:off x="7067550" y="3590925"/>
              <a:ext cx="238125" cy="206375"/>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100887" y="3384550"/>
              <a:ext cx="238125" cy="206375"/>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035800" y="3830637"/>
              <a:ext cx="238125" cy="206375"/>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6994525" y="4040187"/>
              <a:ext cx="238125" cy="206375"/>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277100" y="3590925"/>
              <a:ext cx="238125" cy="206375"/>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477125" y="3590925"/>
              <a:ext cx="238125" cy="206375"/>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658100" y="3586162"/>
              <a:ext cx="238125" cy="206375"/>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305675" y="3381375"/>
              <a:ext cx="238125" cy="206375"/>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7519987" y="3381375"/>
              <a:ext cx="238125" cy="206375"/>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7439024" y="3797300"/>
              <a:ext cx="238125" cy="206375"/>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7667625" y="3797300"/>
              <a:ext cx="238125" cy="206375"/>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7250112" y="3810000"/>
              <a:ext cx="238125" cy="206375"/>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6994525" y="4278311"/>
              <a:ext cx="238125" cy="206375"/>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483474" y="4244974"/>
              <a:ext cx="238125" cy="206375"/>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7750175" y="4219574"/>
              <a:ext cx="238125" cy="206375"/>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7234237" y="4257674"/>
              <a:ext cx="238125" cy="206375"/>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7219949" y="4700586"/>
              <a:ext cx="238125" cy="206375"/>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7623173" y="4667249"/>
              <a:ext cx="238125" cy="206375"/>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7851774" y="4667249"/>
              <a:ext cx="238125" cy="206375"/>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7434261" y="4679949"/>
              <a:ext cx="238125" cy="206375"/>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7243761" y="4906961"/>
              <a:ext cx="238125" cy="206375"/>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7646985" y="4873624"/>
              <a:ext cx="238125" cy="206375"/>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7875586" y="4873624"/>
              <a:ext cx="238125" cy="206375"/>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7458073" y="4886324"/>
              <a:ext cx="238125" cy="206375"/>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6989760" y="4494211"/>
              <a:ext cx="238125" cy="206375"/>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7392984" y="4460874"/>
              <a:ext cx="238125" cy="206375"/>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7805735" y="4451349"/>
              <a:ext cx="238125" cy="206375"/>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7204072" y="4473574"/>
              <a:ext cx="238125" cy="206375"/>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7224712" y="4037011"/>
              <a:ext cx="238125" cy="206375"/>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7716836" y="4013199"/>
              <a:ext cx="238125" cy="206375"/>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7005636" y="4906960"/>
              <a:ext cx="238125" cy="206375"/>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7467599" y="4025899"/>
              <a:ext cx="238125" cy="206375"/>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7002460" y="4700585"/>
              <a:ext cx="238125" cy="206375"/>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7597773" y="4451349"/>
              <a:ext cx="238125" cy="206375"/>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5307807" y="3383756"/>
              <a:ext cx="211932" cy="169070"/>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5460207" y="3388845"/>
              <a:ext cx="211932" cy="169070"/>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5636419" y="3370659"/>
              <a:ext cx="211932" cy="169070"/>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5807870" y="3370659"/>
              <a:ext cx="211932" cy="169070"/>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5974556" y="3367086"/>
              <a:ext cx="211932" cy="169070"/>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6150770" y="3348036"/>
              <a:ext cx="211932" cy="169070"/>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5398301" y="3543299"/>
              <a:ext cx="211932" cy="169070"/>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5569749" y="3541245"/>
              <a:ext cx="211932" cy="169070"/>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5741199" y="3523059"/>
              <a:ext cx="211932" cy="169070"/>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5898364" y="3523059"/>
              <a:ext cx="211932" cy="169070"/>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6076955" y="3519486"/>
              <a:ext cx="211932" cy="169070"/>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6288887" y="3500436"/>
              <a:ext cx="226215" cy="169070"/>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5229232" y="3557915"/>
              <a:ext cx="211932" cy="169070"/>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4" name="Freeform 15373"/>
            <p:cNvSpPr/>
            <p:nvPr/>
          </p:nvSpPr>
          <p:spPr>
            <a:xfrm>
              <a:off x="5226844" y="3683794"/>
              <a:ext cx="1297781" cy="159544"/>
            </a:xfrm>
            <a:custGeom>
              <a:avLst/>
              <a:gdLst>
                <a:gd name="connsiteX0" fmla="*/ 0 w 1295400"/>
                <a:gd name="connsiteY0" fmla="*/ 57150 h 171450"/>
                <a:gd name="connsiteX1" fmla="*/ 1295400 w 1295400"/>
                <a:gd name="connsiteY1" fmla="*/ 0 h 171450"/>
                <a:gd name="connsiteX2" fmla="*/ 1197769 w 1295400"/>
                <a:gd name="connsiteY2" fmla="*/ 126206 h 171450"/>
                <a:gd name="connsiteX3" fmla="*/ 109537 w 1295400"/>
                <a:gd name="connsiteY3" fmla="*/ 171450 h 171450"/>
                <a:gd name="connsiteX4" fmla="*/ 0 w 1295400"/>
                <a:gd name="connsiteY4" fmla="*/ 57150 h 171450"/>
                <a:gd name="connsiteX0" fmla="*/ 0 w 1295400"/>
                <a:gd name="connsiteY0" fmla="*/ 57150 h 171450"/>
                <a:gd name="connsiteX1" fmla="*/ 1295400 w 1295400"/>
                <a:gd name="connsiteY1" fmla="*/ 0 h 171450"/>
                <a:gd name="connsiteX2" fmla="*/ 1197769 w 1295400"/>
                <a:gd name="connsiteY2" fmla="*/ 126206 h 171450"/>
                <a:gd name="connsiteX3" fmla="*/ 109537 w 1295400"/>
                <a:gd name="connsiteY3" fmla="*/ 171450 h 171450"/>
                <a:gd name="connsiteX4" fmla="*/ 0 w 1295400"/>
                <a:gd name="connsiteY4" fmla="*/ 57150 h 171450"/>
                <a:gd name="connsiteX0" fmla="*/ 0 w 1295400"/>
                <a:gd name="connsiteY0" fmla="*/ 57150 h 171450"/>
                <a:gd name="connsiteX1" fmla="*/ 1295400 w 1295400"/>
                <a:gd name="connsiteY1" fmla="*/ 0 h 171450"/>
                <a:gd name="connsiteX2" fmla="*/ 1197769 w 1295400"/>
                <a:gd name="connsiteY2" fmla="*/ 126206 h 171450"/>
                <a:gd name="connsiteX3" fmla="*/ 109537 w 1295400"/>
                <a:gd name="connsiteY3" fmla="*/ 171450 h 171450"/>
                <a:gd name="connsiteX4" fmla="*/ 0 w 1295400"/>
                <a:gd name="connsiteY4" fmla="*/ 57150 h 171450"/>
                <a:gd name="connsiteX0" fmla="*/ 0 w 1295400"/>
                <a:gd name="connsiteY0" fmla="*/ 57150 h 171450"/>
                <a:gd name="connsiteX1" fmla="*/ 1295400 w 1295400"/>
                <a:gd name="connsiteY1" fmla="*/ 0 h 171450"/>
                <a:gd name="connsiteX2" fmla="*/ 1197769 w 1295400"/>
                <a:gd name="connsiteY2" fmla="*/ 126206 h 171450"/>
                <a:gd name="connsiteX3" fmla="*/ 109537 w 1295400"/>
                <a:gd name="connsiteY3" fmla="*/ 171450 h 171450"/>
                <a:gd name="connsiteX4" fmla="*/ 0 w 1295400"/>
                <a:gd name="connsiteY4" fmla="*/ 57150 h 171450"/>
                <a:gd name="connsiteX0" fmla="*/ 0 w 1295400"/>
                <a:gd name="connsiteY0" fmla="*/ 57150 h 171450"/>
                <a:gd name="connsiteX1" fmla="*/ 1295400 w 1295400"/>
                <a:gd name="connsiteY1" fmla="*/ 0 h 171450"/>
                <a:gd name="connsiteX2" fmla="*/ 1197769 w 1295400"/>
                <a:gd name="connsiteY2" fmla="*/ 126206 h 171450"/>
                <a:gd name="connsiteX3" fmla="*/ 109537 w 1295400"/>
                <a:gd name="connsiteY3" fmla="*/ 171450 h 171450"/>
                <a:gd name="connsiteX4" fmla="*/ 0 w 1295400"/>
                <a:gd name="connsiteY4" fmla="*/ 57150 h 171450"/>
                <a:gd name="connsiteX0" fmla="*/ 0 w 1295400"/>
                <a:gd name="connsiteY0" fmla="*/ 69056 h 171450"/>
                <a:gd name="connsiteX1" fmla="*/ 1295400 w 1295400"/>
                <a:gd name="connsiteY1" fmla="*/ 0 h 171450"/>
                <a:gd name="connsiteX2" fmla="*/ 1197769 w 1295400"/>
                <a:gd name="connsiteY2" fmla="*/ 126206 h 171450"/>
                <a:gd name="connsiteX3" fmla="*/ 109537 w 1295400"/>
                <a:gd name="connsiteY3" fmla="*/ 171450 h 171450"/>
                <a:gd name="connsiteX4" fmla="*/ 0 w 1295400"/>
                <a:gd name="connsiteY4" fmla="*/ 69056 h 171450"/>
                <a:gd name="connsiteX0" fmla="*/ 0 w 1297781"/>
                <a:gd name="connsiteY0" fmla="*/ 57150 h 159544"/>
                <a:gd name="connsiteX1" fmla="*/ 1297781 w 1297781"/>
                <a:gd name="connsiteY1" fmla="*/ 0 h 159544"/>
                <a:gd name="connsiteX2" fmla="*/ 1197769 w 1297781"/>
                <a:gd name="connsiteY2" fmla="*/ 114300 h 159544"/>
                <a:gd name="connsiteX3" fmla="*/ 109537 w 1297781"/>
                <a:gd name="connsiteY3" fmla="*/ 159544 h 159544"/>
                <a:gd name="connsiteX4" fmla="*/ 0 w 1297781"/>
                <a:gd name="connsiteY4" fmla="*/ 57150 h 159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7781" h="159544">
                  <a:moveTo>
                    <a:pt x="0" y="57150"/>
                  </a:moveTo>
                  <a:lnTo>
                    <a:pt x="1297781" y="0"/>
                  </a:lnTo>
                  <a:cubicBezTo>
                    <a:pt x="1281906" y="63500"/>
                    <a:pt x="1254126" y="93663"/>
                    <a:pt x="1197769" y="114300"/>
                  </a:cubicBezTo>
                  <a:lnTo>
                    <a:pt x="109537" y="159544"/>
                  </a:lnTo>
                  <a:cubicBezTo>
                    <a:pt x="53975" y="138113"/>
                    <a:pt x="22225" y="104775"/>
                    <a:pt x="0" y="57150"/>
                  </a:cubicBezTo>
                  <a:close/>
                </a:path>
              </a:pathLst>
            </a:custGeom>
            <a:solidFill>
              <a:srgbClr val="FEFF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5469730" y="2781203"/>
              <a:ext cx="211932" cy="169070"/>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5641178" y="2779149"/>
              <a:ext cx="211932" cy="169070"/>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5812628" y="2760963"/>
              <a:ext cx="211932" cy="169070"/>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5969793" y="2760963"/>
              <a:ext cx="211932" cy="169070"/>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6131717" y="2757390"/>
              <a:ext cx="211932" cy="169070"/>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6315076" y="2738340"/>
              <a:ext cx="209550" cy="169070"/>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5300661" y="2795819"/>
              <a:ext cx="211932" cy="169070"/>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5417344" y="2435922"/>
              <a:ext cx="211932" cy="169070"/>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5588792" y="2433868"/>
              <a:ext cx="211932" cy="169070"/>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5760242" y="2415682"/>
              <a:ext cx="211932" cy="169070"/>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5917407" y="2415682"/>
              <a:ext cx="211932" cy="169070"/>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6079331" y="2412109"/>
              <a:ext cx="211932" cy="169070"/>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6262690" y="2393059"/>
              <a:ext cx="209550" cy="169070"/>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5248275" y="2450538"/>
              <a:ext cx="211932" cy="169070"/>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5499505" y="2293908"/>
              <a:ext cx="211932" cy="169070"/>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5670953" y="2291854"/>
              <a:ext cx="211932" cy="169070"/>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5842403" y="2273668"/>
              <a:ext cx="211932" cy="169070"/>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5999568" y="2273668"/>
              <a:ext cx="211932" cy="169070"/>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6161492" y="2270095"/>
              <a:ext cx="211932" cy="169070"/>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5330436" y="2308524"/>
              <a:ext cx="211932" cy="169070"/>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5457830" y="1831945"/>
              <a:ext cx="211932" cy="148830"/>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5629276" y="1821825"/>
              <a:ext cx="195262" cy="155377"/>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5769768" y="1814978"/>
              <a:ext cx="202406" cy="162224"/>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5919785" y="1808132"/>
              <a:ext cx="209554" cy="149256"/>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6079331" y="1813360"/>
              <a:ext cx="211932" cy="144028"/>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5312571" y="1846561"/>
              <a:ext cx="211932" cy="152400"/>
            </a:xfrm>
            <a:prstGeom prst="ellipse">
              <a:avLst/>
            </a:prstGeom>
            <a:noFill/>
            <a:ln>
              <a:solidFill>
                <a:srgbClr val="FEFF0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5" name="Freeform 15374"/>
            <p:cNvSpPr/>
            <p:nvPr/>
          </p:nvSpPr>
          <p:spPr>
            <a:xfrm>
              <a:off x="5250656" y="1957388"/>
              <a:ext cx="1193007" cy="280987"/>
            </a:xfrm>
            <a:custGeom>
              <a:avLst/>
              <a:gdLst>
                <a:gd name="connsiteX0" fmla="*/ 7144 w 1193007"/>
                <a:gd name="connsiteY0" fmla="*/ 54768 h 280987"/>
                <a:gd name="connsiteX1" fmla="*/ 1193007 w 1193007"/>
                <a:gd name="connsiteY1" fmla="*/ 0 h 280987"/>
                <a:gd name="connsiteX2" fmla="*/ 1188244 w 1193007"/>
                <a:gd name="connsiteY2" fmla="*/ 171450 h 280987"/>
                <a:gd name="connsiteX3" fmla="*/ 1140619 w 1193007"/>
                <a:gd name="connsiteY3" fmla="*/ 240506 h 280987"/>
                <a:gd name="connsiteX4" fmla="*/ 83344 w 1193007"/>
                <a:gd name="connsiteY4" fmla="*/ 280987 h 280987"/>
                <a:gd name="connsiteX5" fmla="*/ 0 w 1193007"/>
                <a:gd name="connsiteY5" fmla="*/ 219075 h 280987"/>
                <a:gd name="connsiteX6" fmla="*/ 7144 w 1193007"/>
                <a:gd name="connsiteY6" fmla="*/ 54768 h 280987"/>
                <a:gd name="connsiteX0" fmla="*/ 7144 w 1193007"/>
                <a:gd name="connsiteY0" fmla="*/ 54768 h 280987"/>
                <a:gd name="connsiteX1" fmla="*/ 1193007 w 1193007"/>
                <a:gd name="connsiteY1" fmla="*/ 0 h 280987"/>
                <a:gd name="connsiteX2" fmla="*/ 1188244 w 1193007"/>
                <a:gd name="connsiteY2" fmla="*/ 171450 h 280987"/>
                <a:gd name="connsiteX3" fmla="*/ 1140619 w 1193007"/>
                <a:gd name="connsiteY3" fmla="*/ 240506 h 280987"/>
                <a:gd name="connsiteX4" fmla="*/ 83344 w 1193007"/>
                <a:gd name="connsiteY4" fmla="*/ 280987 h 280987"/>
                <a:gd name="connsiteX5" fmla="*/ 0 w 1193007"/>
                <a:gd name="connsiteY5" fmla="*/ 219075 h 280987"/>
                <a:gd name="connsiteX6" fmla="*/ 7144 w 1193007"/>
                <a:gd name="connsiteY6" fmla="*/ 54768 h 280987"/>
                <a:gd name="connsiteX0" fmla="*/ 7144 w 1193007"/>
                <a:gd name="connsiteY0" fmla="*/ 54768 h 280987"/>
                <a:gd name="connsiteX1" fmla="*/ 1193007 w 1193007"/>
                <a:gd name="connsiteY1" fmla="*/ 0 h 280987"/>
                <a:gd name="connsiteX2" fmla="*/ 1188244 w 1193007"/>
                <a:gd name="connsiteY2" fmla="*/ 171450 h 280987"/>
                <a:gd name="connsiteX3" fmla="*/ 1140619 w 1193007"/>
                <a:gd name="connsiteY3" fmla="*/ 240506 h 280987"/>
                <a:gd name="connsiteX4" fmla="*/ 83344 w 1193007"/>
                <a:gd name="connsiteY4" fmla="*/ 280987 h 280987"/>
                <a:gd name="connsiteX5" fmla="*/ 0 w 1193007"/>
                <a:gd name="connsiteY5" fmla="*/ 219075 h 280987"/>
                <a:gd name="connsiteX6" fmla="*/ 7144 w 1193007"/>
                <a:gd name="connsiteY6" fmla="*/ 54768 h 280987"/>
                <a:gd name="connsiteX0" fmla="*/ 7144 w 1193007"/>
                <a:gd name="connsiteY0" fmla="*/ 54768 h 280987"/>
                <a:gd name="connsiteX1" fmla="*/ 1193007 w 1193007"/>
                <a:gd name="connsiteY1" fmla="*/ 0 h 280987"/>
                <a:gd name="connsiteX2" fmla="*/ 1188244 w 1193007"/>
                <a:gd name="connsiteY2" fmla="*/ 171450 h 280987"/>
                <a:gd name="connsiteX3" fmla="*/ 1140619 w 1193007"/>
                <a:gd name="connsiteY3" fmla="*/ 240506 h 280987"/>
                <a:gd name="connsiteX4" fmla="*/ 83344 w 1193007"/>
                <a:gd name="connsiteY4" fmla="*/ 280987 h 280987"/>
                <a:gd name="connsiteX5" fmla="*/ 0 w 1193007"/>
                <a:gd name="connsiteY5" fmla="*/ 219075 h 280987"/>
                <a:gd name="connsiteX6" fmla="*/ 7144 w 1193007"/>
                <a:gd name="connsiteY6" fmla="*/ 54768 h 280987"/>
                <a:gd name="connsiteX0" fmla="*/ 7144 w 1193007"/>
                <a:gd name="connsiteY0" fmla="*/ 54768 h 280987"/>
                <a:gd name="connsiteX1" fmla="*/ 1193007 w 1193007"/>
                <a:gd name="connsiteY1" fmla="*/ 0 h 280987"/>
                <a:gd name="connsiteX2" fmla="*/ 1188244 w 1193007"/>
                <a:gd name="connsiteY2" fmla="*/ 171450 h 280987"/>
                <a:gd name="connsiteX3" fmla="*/ 1123950 w 1193007"/>
                <a:gd name="connsiteY3" fmla="*/ 240506 h 280987"/>
                <a:gd name="connsiteX4" fmla="*/ 83344 w 1193007"/>
                <a:gd name="connsiteY4" fmla="*/ 280987 h 280987"/>
                <a:gd name="connsiteX5" fmla="*/ 0 w 1193007"/>
                <a:gd name="connsiteY5" fmla="*/ 219075 h 280987"/>
                <a:gd name="connsiteX6" fmla="*/ 7144 w 1193007"/>
                <a:gd name="connsiteY6" fmla="*/ 54768 h 280987"/>
                <a:gd name="connsiteX0" fmla="*/ 7144 w 1193007"/>
                <a:gd name="connsiteY0" fmla="*/ 54768 h 280987"/>
                <a:gd name="connsiteX1" fmla="*/ 1193007 w 1193007"/>
                <a:gd name="connsiteY1" fmla="*/ 0 h 280987"/>
                <a:gd name="connsiteX2" fmla="*/ 1188244 w 1193007"/>
                <a:gd name="connsiteY2" fmla="*/ 171450 h 280987"/>
                <a:gd name="connsiteX3" fmla="*/ 1123950 w 1193007"/>
                <a:gd name="connsiteY3" fmla="*/ 240506 h 280987"/>
                <a:gd name="connsiteX4" fmla="*/ 83344 w 1193007"/>
                <a:gd name="connsiteY4" fmla="*/ 280987 h 280987"/>
                <a:gd name="connsiteX5" fmla="*/ 0 w 1193007"/>
                <a:gd name="connsiteY5" fmla="*/ 219075 h 280987"/>
                <a:gd name="connsiteX6" fmla="*/ 7144 w 1193007"/>
                <a:gd name="connsiteY6" fmla="*/ 54768 h 280987"/>
                <a:gd name="connsiteX0" fmla="*/ 7144 w 1193007"/>
                <a:gd name="connsiteY0" fmla="*/ 57149 h 280987"/>
                <a:gd name="connsiteX1" fmla="*/ 1193007 w 1193007"/>
                <a:gd name="connsiteY1" fmla="*/ 0 h 280987"/>
                <a:gd name="connsiteX2" fmla="*/ 1188244 w 1193007"/>
                <a:gd name="connsiteY2" fmla="*/ 171450 h 280987"/>
                <a:gd name="connsiteX3" fmla="*/ 1123950 w 1193007"/>
                <a:gd name="connsiteY3" fmla="*/ 240506 h 280987"/>
                <a:gd name="connsiteX4" fmla="*/ 83344 w 1193007"/>
                <a:gd name="connsiteY4" fmla="*/ 280987 h 280987"/>
                <a:gd name="connsiteX5" fmla="*/ 0 w 1193007"/>
                <a:gd name="connsiteY5" fmla="*/ 219075 h 280987"/>
                <a:gd name="connsiteX6" fmla="*/ 7144 w 1193007"/>
                <a:gd name="connsiteY6" fmla="*/ 57149 h 280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3007" h="280987">
                  <a:moveTo>
                    <a:pt x="7144" y="57149"/>
                  </a:moveTo>
                  <a:lnTo>
                    <a:pt x="1193007" y="0"/>
                  </a:lnTo>
                  <a:lnTo>
                    <a:pt x="1188244" y="171450"/>
                  </a:lnTo>
                  <a:cubicBezTo>
                    <a:pt x="1181894" y="206375"/>
                    <a:pt x="1158875" y="229394"/>
                    <a:pt x="1123950" y="240506"/>
                  </a:cubicBezTo>
                  <a:lnTo>
                    <a:pt x="83344" y="280987"/>
                  </a:lnTo>
                  <a:cubicBezTo>
                    <a:pt x="62707" y="274637"/>
                    <a:pt x="15875" y="258762"/>
                    <a:pt x="0" y="219075"/>
                  </a:cubicBezTo>
                  <a:lnTo>
                    <a:pt x="7144" y="57149"/>
                  </a:lnTo>
                  <a:close/>
                </a:path>
              </a:pathLst>
            </a:custGeom>
            <a:solidFill>
              <a:srgbClr val="FEFF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6" name="Freeform 15375"/>
            <p:cNvSpPr/>
            <p:nvPr/>
          </p:nvSpPr>
          <p:spPr>
            <a:xfrm>
              <a:off x="5238751" y="2576513"/>
              <a:ext cx="1245393" cy="152400"/>
            </a:xfrm>
            <a:custGeom>
              <a:avLst/>
              <a:gdLst>
                <a:gd name="connsiteX0" fmla="*/ 0 w 1240631"/>
                <a:gd name="connsiteY0" fmla="*/ 50006 h 152400"/>
                <a:gd name="connsiteX1" fmla="*/ 1240631 w 1240631"/>
                <a:gd name="connsiteY1" fmla="*/ 0 h 152400"/>
                <a:gd name="connsiteX2" fmla="*/ 1162050 w 1240631"/>
                <a:gd name="connsiteY2" fmla="*/ 114300 h 152400"/>
                <a:gd name="connsiteX3" fmla="*/ 64293 w 1240631"/>
                <a:gd name="connsiteY3" fmla="*/ 152400 h 152400"/>
                <a:gd name="connsiteX4" fmla="*/ 0 w 1240631"/>
                <a:gd name="connsiteY4" fmla="*/ 50006 h 152400"/>
                <a:gd name="connsiteX0" fmla="*/ 0 w 1240631"/>
                <a:gd name="connsiteY0" fmla="*/ 50006 h 152400"/>
                <a:gd name="connsiteX1" fmla="*/ 1240631 w 1240631"/>
                <a:gd name="connsiteY1" fmla="*/ 0 h 152400"/>
                <a:gd name="connsiteX2" fmla="*/ 1162050 w 1240631"/>
                <a:gd name="connsiteY2" fmla="*/ 114300 h 152400"/>
                <a:gd name="connsiteX3" fmla="*/ 85724 w 1240631"/>
                <a:gd name="connsiteY3" fmla="*/ 152400 h 152400"/>
                <a:gd name="connsiteX4" fmla="*/ 0 w 1240631"/>
                <a:gd name="connsiteY4" fmla="*/ 50006 h 152400"/>
                <a:gd name="connsiteX0" fmla="*/ 0 w 1240631"/>
                <a:gd name="connsiteY0" fmla="*/ 50006 h 152400"/>
                <a:gd name="connsiteX1" fmla="*/ 1240631 w 1240631"/>
                <a:gd name="connsiteY1" fmla="*/ 0 h 152400"/>
                <a:gd name="connsiteX2" fmla="*/ 1162050 w 1240631"/>
                <a:gd name="connsiteY2" fmla="*/ 114300 h 152400"/>
                <a:gd name="connsiteX3" fmla="*/ 85724 w 1240631"/>
                <a:gd name="connsiteY3" fmla="*/ 152400 h 152400"/>
                <a:gd name="connsiteX4" fmla="*/ 0 w 1240631"/>
                <a:gd name="connsiteY4" fmla="*/ 50006 h 152400"/>
                <a:gd name="connsiteX0" fmla="*/ 0 w 1240631"/>
                <a:gd name="connsiteY0" fmla="*/ 50006 h 152400"/>
                <a:gd name="connsiteX1" fmla="*/ 1240631 w 1240631"/>
                <a:gd name="connsiteY1" fmla="*/ 0 h 152400"/>
                <a:gd name="connsiteX2" fmla="*/ 1162050 w 1240631"/>
                <a:gd name="connsiteY2" fmla="*/ 114300 h 152400"/>
                <a:gd name="connsiteX3" fmla="*/ 85724 w 1240631"/>
                <a:gd name="connsiteY3" fmla="*/ 152400 h 152400"/>
                <a:gd name="connsiteX4" fmla="*/ 0 w 1240631"/>
                <a:gd name="connsiteY4" fmla="*/ 50006 h 152400"/>
                <a:gd name="connsiteX0" fmla="*/ 0 w 1240631"/>
                <a:gd name="connsiteY0" fmla="*/ 50006 h 152400"/>
                <a:gd name="connsiteX1" fmla="*/ 1240631 w 1240631"/>
                <a:gd name="connsiteY1" fmla="*/ 0 h 152400"/>
                <a:gd name="connsiteX2" fmla="*/ 1162050 w 1240631"/>
                <a:gd name="connsiteY2" fmla="*/ 114300 h 152400"/>
                <a:gd name="connsiteX3" fmla="*/ 85724 w 1240631"/>
                <a:gd name="connsiteY3" fmla="*/ 152400 h 152400"/>
                <a:gd name="connsiteX4" fmla="*/ 0 w 1240631"/>
                <a:gd name="connsiteY4" fmla="*/ 50006 h 152400"/>
                <a:gd name="connsiteX0" fmla="*/ 0 w 1240631"/>
                <a:gd name="connsiteY0" fmla="*/ 50006 h 152400"/>
                <a:gd name="connsiteX1" fmla="*/ 1240631 w 1240631"/>
                <a:gd name="connsiteY1" fmla="*/ 0 h 152400"/>
                <a:gd name="connsiteX2" fmla="*/ 1162050 w 1240631"/>
                <a:gd name="connsiteY2" fmla="*/ 114300 h 152400"/>
                <a:gd name="connsiteX3" fmla="*/ 85724 w 1240631"/>
                <a:gd name="connsiteY3" fmla="*/ 152400 h 152400"/>
                <a:gd name="connsiteX4" fmla="*/ 0 w 1240631"/>
                <a:gd name="connsiteY4" fmla="*/ 50006 h 152400"/>
                <a:gd name="connsiteX0" fmla="*/ 0 w 1240631"/>
                <a:gd name="connsiteY0" fmla="*/ 50006 h 152400"/>
                <a:gd name="connsiteX1" fmla="*/ 1240631 w 1240631"/>
                <a:gd name="connsiteY1" fmla="*/ 0 h 152400"/>
                <a:gd name="connsiteX2" fmla="*/ 1147762 w 1240631"/>
                <a:gd name="connsiteY2" fmla="*/ 109537 h 152400"/>
                <a:gd name="connsiteX3" fmla="*/ 85724 w 1240631"/>
                <a:gd name="connsiteY3" fmla="*/ 152400 h 152400"/>
                <a:gd name="connsiteX4" fmla="*/ 0 w 1240631"/>
                <a:gd name="connsiteY4" fmla="*/ 50006 h 152400"/>
                <a:gd name="connsiteX0" fmla="*/ 0 w 1240631"/>
                <a:gd name="connsiteY0" fmla="*/ 50006 h 152400"/>
                <a:gd name="connsiteX1" fmla="*/ 1240631 w 1240631"/>
                <a:gd name="connsiteY1" fmla="*/ 0 h 152400"/>
                <a:gd name="connsiteX2" fmla="*/ 1147762 w 1240631"/>
                <a:gd name="connsiteY2" fmla="*/ 109537 h 152400"/>
                <a:gd name="connsiteX3" fmla="*/ 85724 w 1240631"/>
                <a:gd name="connsiteY3" fmla="*/ 152400 h 152400"/>
                <a:gd name="connsiteX4" fmla="*/ 0 w 1240631"/>
                <a:gd name="connsiteY4" fmla="*/ 50006 h 152400"/>
                <a:gd name="connsiteX0" fmla="*/ 0 w 1245393"/>
                <a:gd name="connsiteY0" fmla="*/ 61912 h 152400"/>
                <a:gd name="connsiteX1" fmla="*/ 1245393 w 1245393"/>
                <a:gd name="connsiteY1" fmla="*/ 0 h 152400"/>
                <a:gd name="connsiteX2" fmla="*/ 1152524 w 1245393"/>
                <a:gd name="connsiteY2" fmla="*/ 109537 h 152400"/>
                <a:gd name="connsiteX3" fmla="*/ 90486 w 1245393"/>
                <a:gd name="connsiteY3" fmla="*/ 152400 h 152400"/>
                <a:gd name="connsiteX4" fmla="*/ 0 w 1245393"/>
                <a:gd name="connsiteY4" fmla="*/ 61912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393" h="152400">
                  <a:moveTo>
                    <a:pt x="0" y="61912"/>
                  </a:moveTo>
                  <a:lnTo>
                    <a:pt x="1245393" y="0"/>
                  </a:lnTo>
                  <a:cubicBezTo>
                    <a:pt x="1245393" y="35719"/>
                    <a:pt x="1212056" y="73818"/>
                    <a:pt x="1152524" y="109537"/>
                  </a:cubicBezTo>
                  <a:lnTo>
                    <a:pt x="90486" y="152400"/>
                  </a:lnTo>
                  <a:cubicBezTo>
                    <a:pt x="21430" y="120650"/>
                    <a:pt x="7144" y="96043"/>
                    <a:pt x="0" y="61912"/>
                  </a:cubicBezTo>
                  <a:close/>
                </a:path>
              </a:pathLst>
            </a:custGeom>
            <a:solidFill>
              <a:srgbClr val="FEFF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7" name="Freeform 15376"/>
            <p:cNvSpPr/>
            <p:nvPr/>
          </p:nvSpPr>
          <p:spPr>
            <a:xfrm>
              <a:off x="5223834" y="2938463"/>
              <a:ext cx="1271257" cy="333375"/>
            </a:xfrm>
            <a:custGeom>
              <a:avLst/>
              <a:gdLst>
                <a:gd name="connsiteX0" fmla="*/ 83343 w 1269206"/>
                <a:gd name="connsiteY0" fmla="*/ 30956 h 333375"/>
                <a:gd name="connsiteX1" fmla="*/ 1200150 w 1269206"/>
                <a:gd name="connsiteY1" fmla="*/ 0 h 333375"/>
                <a:gd name="connsiteX2" fmla="*/ 1269206 w 1269206"/>
                <a:gd name="connsiteY2" fmla="*/ 135731 h 333375"/>
                <a:gd name="connsiteX3" fmla="*/ 1162050 w 1269206"/>
                <a:gd name="connsiteY3" fmla="*/ 273843 h 333375"/>
                <a:gd name="connsiteX4" fmla="*/ 114300 w 1269206"/>
                <a:gd name="connsiteY4" fmla="*/ 333375 h 333375"/>
                <a:gd name="connsiteX5" fmla="*/ 0 w 1269206"/>
                <a:gd name="connsiteY5" fmla="*/ 197643 h 333375"/>
                <a:gd name="connsiteX6" fmla="*/ 83343 w 1269206"/>
                <a:gd name="connsiteY6" fmla="*/ 30956 h 333375"/>
                <a:gd name="connsiteX0" fmla="*/ 118963 w 1304826"/>
                <a:gd name="connsiteY0" fmla="*/ 30956 h 333375"/>
                <a:gd name="connsiteX1" fmla="*/ 1235770 w 1304826"/>
                <a:gd name="connsiteY1" fmla="*/ 0 h 333375"/>
                <a:gd name="connsiteX2" fmla="*/ 1304826 w 1304826"/>
                <a:gd name="connsiteY2" fmla="*/ 135731 h 333375"/>
                <a:gd name="connsiteX3" fmla="*/ 1197670 w 1304826"/>
                <a:gd name="connsiteY3" fmla="*/ 273843 h 333375"/>
                <a:gd name="connsiteX4" fmla="*/ 149920 w 1304826"/>
                <a:gd name="connsiteY4" fmla="*/ 333375 h 333375"/>
                <a:gd name="connsiteX5" fmla="*/ 35620 w 1304826"/>
                <a:gd name="connsiteY5" fmla="*/ 197643 h 333375"/>
                <a:gd name="connsiteX6" fmla="*/ 118963 w 1304826"/>
                <a:gd name="connsiteY6" fmla="*/ 30956 h 333375"/>
                <a:gd name="connsiteX0" fmla="*/ 97353 w 1283216"/>
                <a:gd name="connsiteY0" fmla="*/ 30956 h 333375"/>
                <a:gd name="connsiteX1" fmla="*/ 1214160 w 1283216"/>
                <a:gd name="connsiteY1" fmla="*/ 0 h 333375"/>
                <a:gd name="connsiteX2" fmla="*/ 1283216 w 1283216"/>
                <a:gd name="connsiteY2" fmla="*/ 135731 h 333375"/>
                <a:gd name="connsiteX3" fmla="*/ 1176060 w 1283216"/>
                <a:gd name="connsiteY3" fmla="*/ 273843 h 333375"/>
                <a:gd name="connsiteX4" fmla="*/ 128310 w 1283216"/>
                <a:gd name="connsiteY4" fmla="*/ 333375 h 333375"/>
                <a:gd name="connsiteX5" fmla="*/ 14010 w 1283216"/>
                <a:gd name="connsiteY5" fmla="*/ 197643 h 333375"/>
                <a:gd name="connsiteX6" fmla="*/ 97353 w 1283216"/>
                <a:gd name="connsiteY6" fmla="*/ 30956 h 333375"/>
                <a:gd name="connsiteX0" fmla="*/ 83971 w 1269834"/>
                <a:gd name="connsiteY0" fmla="*/ 30956 h 333375"/>
                <a:gd name="connsiteX1" fmla="*/ 1200778 w 1269834"/>
                <a:gd name="connsiteY1" fmla="*/ 0 h 333375"/>
                <a:gd name="connsiteX2" fmla="*/ 1269834 w 1269834"/>
                <a:gd name="connsiteY2" fmla="*/ 135731 h 333375"/>
                <a:gd name="connsiteX3" fmla="*/ 1162678 w 1269834"/>
                <a:gd name="connsiteY3" fmla="*/ 273843 h 333375"/>
                <a:gd name="connsiteX4" fmla="*/ 114928 w 1269834"/>
                <a:gd name="connsiteY4" fmla="*/ 333375 h 333375"/>
                <a:gd name="connsiteX5" fmla="*/ 628 w 1269834"/>
                <a:gd name="connsiteY5" fmla="*/ 197643 h 333375"/>
                <a:gd name="connsiteX6" fmla="*/ 83971 w 1269834"/>
                <a:gd name="connsiteY6" fmla="*/ 30956 h 333375"/>
                <a:gd name="connsiteX0" fmla="*/ 83971 w 1313002"/>
                <a:gd name="connsiteY0" fmla="*/ 30956 h 333375"/>
                <a:gd name="connsiteX1" fmla="*/ 1200778 w 1313002"/>
                <a:gd name="connsiteY1" fmla="*/ 0 h 333375"/>
                <a:gd name="connsiteX2" fmla="*/ 1269834 w 1313002"/>
                <a:gd name="connsiteY2" fmla="*/ 135731 h 333375"/>
                <a:gd name="connsiteX3" fmla="*/ 1162678 w 1313002"/>
                <a:gd name="connsiteY3" fmla="*/ 273843 h 333375"/>
                <a:gd name="connsiteX4" fmla="*/ 114928 w 1313002"/>
                <a:gd name="connsiteY4" fmla="*/ 333375 h 333375"/>
                <a:gd name="connsiteX5" fmla="*/ 628 w 1313002"/>
                <a:gd name="connsiteY5" fmla="*/ 197643 h 333375"/>
                <a:gd name="connsiteX6" fmla="*/ 83971 w 1313002"/>
                <a:gd name="connsiteY6" fmla="*/ 30956 h 333375"/>
                <a:gd name="connsiteX0" fmla="*/ 83971 w 1286180"/>
                <a:gd name="connsiteY0" fmla="*/ 30956 h 333375"/>
                <a:gd name="connsiteX1" fmla="*/ 1200778 w 1286180"/>
                <a:gd name="connsiteY1" fmla="*/ 0 h 333375"/>
                <a:gd name="connsiteX2" fmla="*/ 1269834 w 1286180"/>
                <a:gd name="connsiteY2" fmla="*/ 135731 h 333375"/>
                <a:gd name="connsiteX3" fmla="*/ 1162678 w 1286180"/>
                <a:gd name="connsiteY3" fmla="*/ 273843 h 333375"/>
                <a:gd name="connsiteX4" fmla="*/ 114928 w 1286180"/>
                <a:gd name="connsiteY4" fmla="*/ 333375 h 333375"/>
                <a:gd name="connsiteX5" fmla="*/ 628 w 1286180"/>
                <a:gd name="connsiteY5" fmla="*/ 197643 h 333375"/>
                <a:gd name="connsiteX6" fmla="*/ 83971 w 1286180"/>
                <a:gd name="connsiteY6" fmla="*/ 30956 h 333375"/>
                <a:gd name="connsiteX0" fmla="*/ 83971 w 1271257"/>
                <a:gd name="connsiteY0" fmla="*/ 30956 h 333375"/>
                <a:gd name="connsiteX1" fmla="*/ 1200778 w 1271257"/>
                <a:gd name="connsiteY1" fmla="*/ 0 h 333375"/>
                <a:gd name="connsiteX2" fmla="*/ 1269834 w 1271257"/>
                <a:gd name="connsiteY2" fmla="*/ 135731 h 333375"/>
                <a:gd name="connsiteX3" fmla="*/ 1162678 w 1271257"/>
                <a:gd name="connsiteY3" fmla="*/ 273843 h 333375"/>
                <a:gd name="connsiteX4" fmla="*/ 114928 w 1271257"/>
                <a:gd name="connsiteY4" fmla="*/ 333375 h 333375"/>
                <a:gd name="connsiteX5" fmla="*/ 628 w 1271257"/>
                <a:gd name="connsiteY5" fmla="*/ 197643 h 333375"/>
                <a:gd name="connsiteX6" fmla="*/ 83971 w 1271257"/>
                <a:gd name="connsiteY6" fmla="*/ 30956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257" h="333375">
                  <a:moveTo>
                    <a:pt x="83971" y="30956"/>
                  </a:moveTo>
                  <a:lnTo>
                    <a:pt x="1200778" y="0"/>
                  </a:lnTo>
                  <a:cubicBezTo>
                    <a:pt x="1262691" y="19844"/>
                    <a:pt x="1276184" y="90091"/>
                    <a:pt x="1269834" y="135731"/>
                  </a:cubicBezTo>
                  <a:cubicBezTo>
                    <a:pt x="1263484" y="181371"/>
                    <a:pt x="1231337" y="255190"/>
                    <a:pt x="1162678" y="273843"/>
                  </a:cubicBezTo>
                  <a:lnTo>
                    <a:pt x="114928" y="333375"/>
                  </a:lnTo>
                  <a:cubicBezTo>
                    <a:pt x="54603" y="299244"/>
                    <a:pt x="5788" y="248046"/>
                    <a:pt x="628" y="197643"/>
                  </a:cubicBezTo>
                  <a:cubicBezTo>
                    <a:pt x="-4532" y="147240"/>
                    <a:pt x="22058" y="63897"/>
                    <a:pt x="83971" y="30956"/>
                  </a:cubicBezTo>
                  <a:close/>
                </a:path>
              </a:pathLst>
            </a:custGeom>
            <a:solidFill>
              <a:srgbClr val="FEFF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384" name="Group 15383"/>
          <p:cNvGrpSpPr/>
          <p:nvPr/>
        </p:nvGrpSpPr>
        <p:grpSpPr>
          <a:xfrm>
            <a:off x="1831975" y="4349750"/>
            <a:ext cx="1276350" cy="863600"/>
            <a:chOff x="1831975" y="4349750"/>
            <a:chExt cx="1276350" cy="863600"/>
          </a:xfrm>
          <a:solidFill>
            <a:srgbClr val="BF0000">
              <a:alpha val="30000"/>
            </a:srgbClr>
          </a:solidFill>
        </p:grpSpPr>
        <p:sp>
          <p:nvSpPr>
            <p:cNvPr id="15378" name="Freeform 15377"/>
            <p:cNvSpPr/>
            <p:nvPr/>
          </p:nvSpPr>
          <p:spPr>
            <a:xfrm>
              <a:off x="1831975" y="4552950"/>
              <a:ext cx="1276350" cy="660400"/>
            </a:xfrm>
            <a:custGeom>
              <a:avLst/>
              <a:gdLst>
                <a:gd name="connsiteX0" fmla="*/ 0 w 1276350"/>
                <a:gd name="connsiteY0" fmla="*/ 660400 h 660400"/>
                <a:gd name="connsiteX1" fmla="*/ 542925 w 1276350"/>
                <a:gd name="connsiteY1" fmla="*/ 654050 h 660400"/>
                <a:gd name="connsiteX2" fmla="*/ 1038225 w 1276350"/>
                <a:gd name="connsiteY2" fmla="*/ 619125 h 660400"/>
                <a:gd name="connsiteX3" fmla="*/ 1000125 w 1276350"/>
                <a:gd name="connsiteY3" fmla="*/ 568325 h 660400"/>
                <a:gd name="connsiteX4" fmla="*/ 1196975 w 1276350"/>
                <a:gd name="connsiteY4" fmla="*/ 504825 h 660400"/>
                <a:gd name="connsiteX5" fmla="*/ 1276350 w 1276350"/>
                <a:gd name="connsiteY5" fmla="*/ 469900 h 660400"/>
                <a:gd name="connsiteX6" fmla="*/ 1206500 w 1276350"/>
                <a:gd name="connsiteY6" fmla="*/ 365125 h 660400"/>
                <a:gd name="connsiteX7" fmla="*/ 1076325 w 1276350"/>
                <a:gd name="connsiteY7" fmla="*/ 355600 h 660400"/>
                <a:gd name="connsiteX8" fmla="*/ 1082675 w 1276350"/>
                <a:gd name="connsiteY8" fmla="*/ 314325 h 660400"/>
                <a:gd name="connsiteX9" fmla="*/ 1149350 w 1276350"/>
                <a:gd name="connsiteY9" fmla="*/ 330200 h 660400"/>
                <a:gd name="connsiteX10" fmla="*/ 1200150 w 1276350"/>
                <a:gd name="connsiteY10" fmla="*/ 260350 h 660400"/>
                <a:gd name="connsiteX11" fmla="*/ 1127125 w 1276350"/>
                <a:gd name="connsiteY11" fmla="*/ 171450 h 660400"/>
                <a:gd name="connsiteX12" fmla="*/ 1162050 w 1276350"/>
                <a:gd name="connsiteY12" fmla="*/ 123825 h 660400"/>
                <a:gd name="connsiteX13" fmla="*/ 1066800 w 1276350"/>
                <a:gd name="connsiteY13" fmla="*/ 171450 h 660400"/>
                <a:gd name="connsiteX14" fmla="*/ 952500 w 1276350"/>
                <a:gd name="connsiteY14" fmla="*/ 171450 h 660400"/>
                <a:gd name="connsiteX15" fmla="*/ 996950 w 1276350"/>
                <a:gd name="connsiteY15" fmla="*/ 244475 h 660400"/>
                <a:gd name="connsiteX16" fmla="*/ 927100 w 1276350"/>
                <a:gd name="connsiteY16" fmla="*/ 266700 h 660400"/>
                <a:gd name="connsiteX17" fmla="*/ 879475 w 1276350"/>
                <a:gd name="connsiteY17" fmla="*/ 247650 h 660400"/>
                <a:gd name="connsiteX18" fmla="*/ 898525 w 1276350"/>
                <a:gd name="connsiteY18" fmla="*/ 149225 h 660400"/>
                <a:gd name="connsiteX19" fmla="*/ 936625 w 1276350"/>
                <a:gd name="connsiteY19" fmla="*/ 123825 h 660400"/>
                <a:gd name="connsiteX20" fmla="*/ 879475 w 1276350"/>
                <a:gd name="connsiteY20" fmla="*/ 50800 h 660400"/>
                <a:gd name="connsiteX21" fmla="*/ 806450 w 1276350"/>
                <a:gd name="connsiteY21" fmla="*/ 41275 h 660400"/>
                <a:gd name="connsiteX22" fmla="*/ 847725 w 1276350"/>
                <a:gd name="connsiteY22" fmla="*/ 0 h 660400"/>
                <a:gd name="connsiteX23" fmla="*/ 701675 w 1276350"/>
                <a:gd name="connsiteY23" fmla="*/ 79375 h 660400"/>
                <a:gd name="connsiteX24" fmla="*/ 625475 w 1276350"/>
                <a:gd name="connsiteY24" fmla="*/ 66675 h 660400"/>
                <a:gd name="connsiteX25" fmla="*/ 685800 w 1276350"/>
                <a:gd name="connsiteY25" fmla="*/ 142875 h 660400"/>
                <a:gd name="connsiteX26" fmla="*/ 609600 w 1276350"/>
                <a:gd name="connsiteY26" fmla="*/ 130175 h 660400"/>
                <a:gd name="connsiteX27" fmla="*/ 441325 w 1276350"/>
                <a:gd name="connsiteY27" fmla="*/ 66675 h 660400"/>
                <a:gd name="connsiteX28" fmla="*/ 444500 w 1276350"/>
                <a:gd name="connsiteY28" fmla="*/ 0 h 660400"/>
                <a:gd name="connsiteX29" fmla="*/ 355600 w 1276350"/>
                <a:gd name="connsiteY29" fmla="*/ 76200 h 660400"/>
                <a:gd name="connsiteX30" fmla="*/ 247650 w 1276350"/>
                <a:gd name="connsiteY30" fmla="*/ 139700 h 660400"/>
                <a:gd name="connsiteX31" fmla="*/ 339725 w 1276350"/>
                <a:gd name="connsiteY31" fmla="*/ 139700 h 660400"/>
                <a:gd name="connsiteX32" fmla="*/ 339725 w 1276350"/>
                <a:gd name="connsiteY32" fmla="*/ 184150 h 660400"/>
                <a:gd name="connsiteX33" fmla="*/ 244475 w 1276350"/>
                <a:gd name="connsiteY33" fmla="*/ 171450 h 660400"/>
                <a:gd name="connsiteX34" fmla="*/ 231775 w 1276350"/>
                <a:gd name="connsiteY34" fmla="*/ 196850 h 660400"/>
                <a:gd name="connsiteX35" fmla="*/ 314325 w 1276350"/>
                <a:gd name="connsiteY35" fmla="*/ 222250 h 660400"/>
                <a:gd name="connsiteX36" fmla="*/ 203200 w 1276350"/>
                <a:gd name="connsiteY36" fmla="*/ 403225 h 660400"/>
                <a:gd name="connsiteX37" fmla="*/ 28575 w 1276350"/>
                <a:gd name="connsiteY37" fmla="*/ 539750 h 660400"/>
                <a:gd name="connsiteX38" fmla="*/ 0 w 1276350"/>
                <a:gd name="connsiteY38" fmla="*/ 660400 h 66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76350" h="660400">
                  <a:moveTo>
                    <a:pt x="0" y="660400"/>
                  </a:moveTo>
                  <a:lnTo>
                    <a:pt x="542925" y="654050"/>
                  </a:lnTo>
                  <a:lnTo>
                    <a:pt x="1038225" y="619125"/>
                  </a:lnTo>
                  <a:lnTo>
                    <a:pt x="1000125" y="568325"/>
                  </a:lnTo>
                  <a:lnTo>
                    <a:pt x="1196975" y="504825"/>
                  </a:lnTo>
                  <a:lnTo>
                    <a:pt x="1276350" y="469900"/>
                  </a:lnTo>
                  <a:lnTo>
                    <a:pt x="1206500" y="365125"/>
                  </a:lnTo>
                  <a:lnTo>
                    <a:pt x="1076325" y="355600"/>
                  </a:lnTo>
                  <a:lnTo>
                    <a:pt x="1082675" y="314325"/>
                  </a:lnTo>
                  <a:lnTo>
                    <a:pt x="1149350" y="330200"/>
                  </a:lnTo>
                  <a:lnTo>
                    <a:pt x="1200150" y="260350"/>
                  </a:lnTo>
                  <a:lnTo>
                    <a:pt x="1127125" y="171450"/>
                  </a:lnTo>
                  <a:lnTo>
                    <a:pt x="1162050" y="123825"/>
                  </a:lnTo>
                  <a:lnTo>
                    <a:pt x="1066800" y="171450"/>
                  </a:lnTo>
                  <a:lnTo>
                    <a:pt x="952500" y="171450"/>
                  </a:lnTo>
                  <a:lnTo>
                    <a:pt x="996950" y="244475"/>
                  </a:lnTo>
                  <a:lnTo>
                    <a:pt x="927100" y="266700"/>
                  </a:lnTo>
                  <a:lnTo>
                    <a:pt x="879475" y="247650"/>
                  </a:lnTo>
                  <a:lnTo>
                    <a:pt x="898525" y="149225"/>
                  </a:lnTo>
                  <a:lnTo>
                    <a:pt x="936625" y="123825"/>
                  </a:lnTo>
                  <a:lnTo>
                    <a:pt x="879475" y="50800"/>
                  </a:lnTo>
                  <a:lnTo>
                    <a:pt x="806450" y="41275"/>
                  </a:lnTo>
                  <a:lnTo>
                    <a:pt x="847725" y="0"/>
                  </a:lnTo>
                  <a:lnTo>
                    <a:pt x="701675" y="79375"/>
                  </a:lnTo>
                  <a:lnTo>
                    <a:pt x="625475" y="66675"/>
                  </a:lnTo>
                  <a:lnTo>
                    <a:pt x="685800" y="142875"/>
                  </a:lnTo>
                  <a:lnTo>
                    <a:pt x="609600" y="130175"/>
                  </a:lnTo>
                  <a:lnTo>
                    <a:pt x="441325" y="66675"/>
                  </a:lnTo>
                  <a:lnTo>
                    <a:pt x="444500" y="0"/>
                  </a:lnTo>
                  <a:lnTo>
                    <a:pt x="355600" y="76200"/>
                  </a:lnTo>
                  <a:lnTo>
                    <a:pt x="247650" y="139700"/>
                  </a:lnTo>
                  <a:lnTo>
                    <a:pt x="339725" y="139700"/>
                  </a:lnTo>
                  <a:lnTo>
                    <a:pt x="339725" y="184150"/>
                  </a:lnTo>
                  <a:lnTo>
                    <a:pt x="244475" y="171450"/>
                  </a:lnTo>
                  <a:lnTo>
                    <a:pt x="231775" y="196850"/>
                  </a:lnTo>
                  <a:lnTo>
                    <a:pt x="314325" y="222250"/>
                  </a:lnTo>
                  <a:lnTo>
                    <a:pt x="203200" y="403225"/>
                  </a:lnTo>
                  <a:lnTo>
                    <a:pt x="28575" y="539750"/>
                  </a:lnTo>
                  <a:lnTo>
                    <a:pt x="0" y="6604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9" name="Freeform 15378"/>
            <p:cNvSpPr/>
            <p:nvPr/>
          </p:nvSpPr>
          <p:spPr>
            <a:xfrm>
              <a:off x="2222500" y="4349750"/>
              <a:ext cx="469900" cy="234950"/>
            </a:xfrm>
            <a:custGeom>
              <a:avLst/>
              <a:gdLst>
                <a:gd name="connsiteX0" fmla="*/ 53975 w 469900"/>
                <a:gd name="connsiteY0" fmla="*/ 15875 h 234950"/>
                <a:gd name="connsiteX1" fmla="*/ 41275 w 469900"/>
                <a:gd name="connsiteY1" fmla="*/ 98425 h 234950"/>
                <a:gd name="connsiteX2" fmla="*/ 6350 w 469900"/>
                <a:gd name="connsiteY2" fmla="*/ 98425 h 234950"/>
                <a:gd name="connsiteX3" fmla="*/ 0 w 469900"/>
                <a:gd name="connsiteY3" fmla="*/ 234950 h 234950"/>
                <a:gd name="connsiteX4" fmla="*/ 447675 w 469900"/>
                <a:gd name="connsiteY4" fmla="*/ 219075 h 234950"/>
                <a:gd name="connsiteX5" fmla="*/ 469900 w 469900"/>
                <a:gd name="connsiteY5" fmla="*/ 66675 h 234950"/>
                <a:gd name="connsiteX6" fmla="*/ 434975 w 469900"/>
                <a:gd name="connsiteY6" fmla="*/ 63500 h 234950"/>
                <a:gd name="connsiteX7" fmla="*/ 444500 w 469900"/>
                <a:gd name="connsiteY7" fmla="*/ 0 h 234950"/>
                <a:gd name="connsiteX8" fmla="*/ 53975 w 469900"/>
                <a:gd name="connsiteY8" fmla="*/ 15875 h 23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900" h="234950">
                  <a:moveTo>
                    <a:pt x="53975" y="15875"/>
                  </a:moveTo>
                  <a:lnTo>
                    <a:pt x="41275" y="98425"/>
                  </a:lnTo>
                  <a:lnTo>
                    <a:pt x="6350" y="98425"/>
                  </a:lnTo>
                  <a:lnTo>
                    <a:pt x="0" y="234950"/>
                  </a:lnTo>
                  <a:lnTo>
                    <a:pt x="447675" y="219075"/>
                  </a:lnTo>
                  <a:lnTo>
                    <a:pt x="469900" y="66675"/>
                  </a:lnTo>
                  <a:lnTo>
                    <a:pt x="434975" y="63500"/>
                  </a:lnTo>
                  <a:lnTo>
                    <a:pt x="444500" y="0"/>
                  </a:lnTo>
                  <a:lnTo>
                    <a:pt x="53975" y="158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380" name="Group 15379"/>
          <p:cNvGrpSpPr/>
          <p:nvPr/>
        </p:nvGrpSpPr>
        <p:grpSpPr>
          <a:xfrm>
            <a:off x="1807371" y="1933575"/>
            <a:ext cx="1076320" cy="3305175"/>
            <a:chOff x="1807371" y="1933575"/>
            <a:chExt cx="1076320" cy="3305175"/>
          </a:xfrm>
        </p:grpSpPr>
        <p:cxnSp>
          <p:nvCxnSpPr>
            <p:cNvPr id="10" name="Straight Connector 9"/>
            <p:cNvCxnSpPr>
              <a:stCxn id="6" idx="0"/>
              <a:endCxn id="7" idx="0"/>
            </p:cNvCxnSpPr>
            <p:nvPr/>
          </p:nvCxnSpPr>
          <p:spPr>
            <a:xfrm flipH="1">
              <a:off x="1807371" y="1933575"/>
              <a:ext cx="992979" cy="3305175"/>
            </a:xfrm>
            <a:prstGeom prst="line">
              <a:avLst/>
            </a:prstGeom>
            <a:ln>
              <a:solidFill>
                <a:srgbClr val="497EBB"/>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357438" y="1938198"/>
              <a:ext cx="469103" cy="3269596"/>
            </a:xfrm>
            <a:prstGeom prst="line">
              <a:avLst/>
            </a:prstGeom>
            <a:ln>
              <a:solidFill>
                <a:srgbClr val="497EBB"/>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26541" y="1933575"/>
              <a:ext cx="57150" cy="3238500"/>
            </a:xfrm>
            <a:prstGeom prst="line">
              <a:avLst/>
            </a:prstGeom>
            <a:ln>
              <a:solidFill>
                <a:srgbClr val="497EBB"/>
              </a:solidFill>
            </a:ln>
          </p:spPr>
          <p:style>
            <a:lnRef idx="1">
              <a:schemeClr val="accent1"/>
            </a:lnRef>
            <a:fillRef idx="0">
              <a:schemeClr val="accent1"/>
            </a:fillRef>
            <a:effectRef idx="0">
              <a:schemeClr val="accent1"/>
            </a:effectRef>
            <a:fontRef idx="minor">
              <a:schemeClr val="tx1"/>
            </a:fontRef>
          </p:style>
        </p:cxnSp>
      </p:grpSp>
      <p:grpSp>
        <p:nvGrpSpPr>
          <p:cNvPr id="15381" name="Group 15380"/>
          <p:cNvGrpSpPr/>
          <p:nvPr/>
        </p:nvGrpSpPr>
        <p:grpSpPr>
          <a:xfrm>
            <a:off x="7005636" y="1685925"/>
            <a:ext cx="1084263" cy="3394074"/>
            <a:chOff x="7005636" y="1685925"/>
            <a:chExt cx="1084263" cy="3394074"/>
          </a:xfrm>
        </p:grpSpPr>
        <p:cxnSp>
          <p:nvCxnSpPr>
            <p:cNvPr id="19" name="Straight Connector 18"/>
            <p:cNvCxnSpPr/>
            <p:nvPr/>
          </p:nvCxnSpPr>
          <p:spPr>
            <a:xfrm flipH="1">
              <a:off x="7005636" y="1685925"/>
              <a:ext cx="300040" cy="3394074"/>
            </a:xfrm>
            <a:prstGeom prst="line">
              <a:avLst/>
            </a:prstGeom>
            <a:ln>
              <a:solidFill>
                <a:srgbClr val="497EBB"/>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323134" y="1685925"/>
              <a:ext cx="220666" cy="3369469"/>
            </a:xfrm>
            <a:prstGeom prst="line">
              <a:avLst/>
            </a:prstGeom>
            <a:ln>
              <a:solidFill>
                <a:srgbClr val="497EBB"/>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353299" y="1685925"/>
              <a:ext cx="736600" cy="3324223"/>
            </a:xfrm>
            <a:prstGeom prst="line">
              <a:avLst/>
            </a:prstGeom>
            <a:ln>
              <a:solidFill>
                <a:srgbClr val="497EBB"/>
              </a:solidFill>
            </a:ln>
          </p:spPr>
          <p:style>
            <a:lnRef idx="1">
              <a:schemeClr val="accent1"/>
            </a:lnRef>
            <a:fillRef idx="0">
              <a:schemeClr val="accent1"/>
            </a:fillRef>
            <a:effectRef idx="0">
              <a:schemeClr val="accent1"/>
            </a:effectRef>
            <a:fontRef idx="minor">
              <a:schemeClr val="tx1"/>
            </a:fontRef>
          </p:style>
        </p:cxnSp>
      </p:grpSp>
      <p:pic>
        <p:nvPicPr>
          <p:cNvPr id="2050" name="Picture 2" descr="C:\Users\Kris\Downloads\Punt gold scal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7766"/>
            <a:ext cx="9144000" cy="6062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250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cuments\Bolen\03 Museums 2014\Israel Museums\Rockefeller Museum\Iron Age II\Fertility pillar figurines, Iron Age, tb042403046.jpg"/>
          <p:cNvPicPr>
            <a:picLocks noChangeAspect="1" noChangeArrowheads="1"/>
          </p:cNvPicPr>
          <p:nvPr/>
        </p:nvPicPr>
        <p:blipFill rotWithShape="1">
          <a:blip r:embed="rId3">
            <a:extLst>
              <a:ext uri="{28A0092B-C50C-407E-A947-70E740481C1C}">
                <a14:useLocalDpi xmlns:a14="http://schemas.microsoft.com/office/drawing/2010/main" val="0"/>
              </a:ext>
            </a:extLst>
          </a:blip>
          <a:srcRect r="446"/>
          <a:stretch/>
        </p:blipFill>
        <p:spPr bwMode="auto">
          <a:xfrm>
            <a:off x="1" y="365760"/>
            <a:ext cx="9144000" cy="615391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p:cNvSpPr>
            <a:spLocks noGrp="1"/>
          </p:cNvSpPr>
          <p:nvPr>
            <p:ph type="body" sz="quarter" idx="10"/>
          </p:nvPr>
        </p:nvSpPr>
        <p:spPr/>
        <p:txBody>
          <a:bodyPr/>
          <a:lstStyle/>
          <a:p>
            <a:r>
              <a:rPr lang="en-US" dirty="0"/>
              <a:t>Pillar figurines, Iron Age II, circa 800–586 BC</a:t>
            </a:r>
          </a:p>
        </p:txBody>
      </p:sp>
      <p:sp>
        <p:nvSpPr>
          <p:cNvPr id="9" name="Text Placeholder 8"/>
          <p:cNvSpPr>
            <a:spLocks noGrp="1"/>
          </p:cNvSpPr>
          <p:nvPr>
            <p:ph type="body" sz="quarter" idx="12"/>
          </p:nvPr>
        </p:nvSpPr>
        <p:spPr/>
        <p:txBody>
          <a:bodyPr/>
          <a:lstStyle/>
          <a:p>
            <a:r>
              <a:rPr lang="en-US" dirty="0"/>
              <a:t>9:6</a:t>
            </a:r>
          </a:p>
        </p:txBody>
      </p:sp>
      <p:sp>
        <p:nvSpPr>
          <p:cNvPr id="4" name="Title 3"/>
          <p:cNvSpPr>
            <a:spLocks noGrp="1"/>
          </p:cNvSpPr>
          <p:nvPr>
            <p:ph type="title"/>
          </p:nvPr>
        </p:nvSpPr>
        <p:spPr/>
        <p:txBody>
          <a:bodyPr/>
          <a:lstStyle/>
          <a:p>
            <a:r>
              <a:rPr lang="en-US" dirty="0"/>
              <a:t>But if you or your sons turn away . . . and serve other gods and worship them</a:t>
            </a:r>
          </a:p>
        </p:txBody>
      </p:sp>
    </p:spTree>
    <p:extLst>
      <p:ext uri="{BB962C8B-B14F-4D97-AF65-F5344CB8AC3E}">
        <p14:creationId xmlns:p14="http://schemas.microsoft.com/office/powerpoint/2010/main" val="123939676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4E647F-B3C7-4DC4-B7C9-A88538EDC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30625"/>
            <a:ext cx="5943600" cy="5861876"/>
          </a:xfrm>
          <a:prstGeom prst="rect">
            <a:avLst/>
          </a:prstGeom>
        </p:spPr>
      </p:pic>
      <p:sp>
        <p:nvSpPr>
          <p:cNvPr id="7" name="Rectangle 6">
            <a:extLst>
              <a:ext uri="{FF2B5EF4-FFF2-40B4-BE49-F238E27FC236}">
                <a16:creationId xmlns:a16="http://schemas.microsoft.com/office/drawing/2014/main" id="{66CA1FA2-DF22-4C3E-82A3-9B007EF1222B}"/>
              </a:ext>
            </a:extLst>
          </p:cNvPr>
          <p:cNvSpPr/>
          <p:nvPr/>
        </p:nvSpPr>
        <p:spPr>
          <a:xfrm>
            <a:off x="685800" y="6019800"/>
            <a:ext cx="8039100" cy="5694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More than 3,400 slides in PowerPoint format. Available now from BiblePlaces.com.</a:t>
            </a:r>
          </a:p>
        </p:txBody>
      </p:sp>
    </p:spTree>
    <p:extLst>
      <p:ext uri="{BB962C8B-B14F-4D97-AF65-F5344CB8AC3E}">
        <p14:creationId xmlns:p14="http://schemas.microsoft.com/office/powerpoint/2010/main" val="2249069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cuments\Bolen\PCB size\British Museum-pcb\Assyria\Nimrud, Israelites deported from Astartu in Transjordan, reign of Tiglath-pileser III, adr180519406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0825"/>
            <a:ext cx="9144000" cy="635476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Israelites deported from </a:t>
            </a:r>
            <a:r>
              <a:rPr lang="en-US" dirty="0" err="1"/>
              <a:t>Astartu</a:t>
            </a:r>
            <a:r>
              <a:rPr lang="en-US" dirty="0"/>
              <a:t> in Transjordan, from Nimrud, 8th century BC</a:t>
            </a:r>
          </a:p>
        </p:txBody>
      </p:sp>
      <p:sp>
        <p:nvSpPr>
          <p:cNvPr id="3" name="Text Placeholder 2"/>
          <p:cNvSpPr>
            <a:spLocks noGrp="1"/>
          </p:cNvSpPr>
          <p:nvPr>
            <p:ph type="body" sz="quarter" idx="12"/>
          </p:nvPr>
        </p:nvSpPr>
        <p:spPr/>
        <p:txBody>
          <a:bodyPr/>
          <a:lstStyle/>
          <a:p>
            <a:r>
              <a:rPr lang="en-US" dirty="0"/>
              <a:t>9:7</a:t>
            </a:r>
          </a:p>
        </p:txBody>
      </p:sp>
      <p:sp>
        <p:nvSpPr>
          <p:cNvPr id="4" name="Title 3"/>
          <p:cNvSpPr>
            <a:spLocks noGrp="1"/>
          </p:cNvSpPr>
          <p:nvPr>
            <p:ph type="title"/>
          </p:nvPr>
        </p:nvSpPr>
        <p:spPr/>
        <p:txBody>
          <a:bodyPr/>
          <a:lstStyle/>
          <a:p>
            <a:r>
              <a:rPr lang="en-US" dirty="0"/>
              <a:t>Then I will cut off Israel from the land I have given them</a:t>
            </a:r>
          </a:p>
        </p:txBody>
      </p:sp>
    </p:spTree>
    <p:extLst>
      <p:ext uri="{BB962C8B-B14F-4D97-AF65-F5344CB8AC3E}">
        <p14:creationId xmlns:p14="http://schemas.microsoft.com/office/powerpoint/2010/main" val="975935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ris\Documents\Bolen\03 Museums 2014\UK Museums\British Museum\Assyria\Nineveh, Room 32, deportees and Assyrian soldiers in mountain region, reign of Sennacherib, tb112004285.jpg"/>
          <p:cNvPicPr>
            <a:picLocks noChangeAspect="1" noChangeArrowheads="1"/>
          </p:cNvPicPr>
          <p:nvPr/>
        </p:nvPicPr>
        <p:blipFill rotWithShape="1">
          <a:blip r:embed="rId3">
            <a:extLst>
              <a:ext uri="{28A0092B-C50C-407E-A947-70E740481C1C}">
                <a14:useLocalDpi xmlns:a14="http://schemas.microsoft.com/office/drawing/2010/main" val="0"/>
              </a:ext>
            </a:extLst>
          </a:blip>
          <a:srcRect l="5961" r="772"/>
          <a:stretch/>
        </p:blipFill>
        <p:spPr bwMode="auto">
          <a:xfrm>
            <a:off x="-1" y="-1"/>
            <a:ext cx="9144001" cy="651967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Deportees and Assyrian soldiers, from Nineveh, 7th century BC</a:t>
            </a:r>
          </a:p>
        </p:txBody>
      </p:sp>
      <p:sp>
        <p:nvSpPr>
          <p:cNvPr id="3" name="Text Placeholder 2"/>
          <p:cNvSpPr>
            <a:spLocks noGrp="1"/>
          </p:cNvSpPr>
          <p:nvPr>
            <p:ph type="body" sz="quarter" idx="12"/>
          </p:nvPr>
        </p:nvSpPr>
        <p:spPr/>
        <p:txBody>
          <a:bodyPr/>
          <a:lstStyle/>
          <a:p>
            <a:r>
              <a:rPr lang="en-US" dirty="0"/>
              <a:t>9:7</a:t>
            </a:r>
          </a:p>
        </p:txBody>
      </p:sp>
      <p:sp>
        <p:nvSpPr>
          <p:cNvPr id="4" name="Title 3"/>
          <p:cNvSpPr>
            <a:spLocks noGrp="1"/>
          </p:cNvSpPr>
          <p:nvPr>
            <p:ph type="title"/>
          </p:nvPr>
        </p:nvSpPr>
        <p:spPr/>
        <p:txBody>
          <a:bodyPr/>
          <a:lstStyle/>
          <a:p>
            <a:r>
              <a:rPr lang="en-US" dirty="0"/>
              <a:t>Then I will cut off Israel from the land I have given them</a:t>
            </a:r>
          </a:p>
        </p:txBody>
      </p:sp>
    </p:spTree>
    <p:extLst>
      <p:ext uri="{BB962C8B-B14F-4D97-AF65-F5344CB8AC3E}">
        <p14:creationId xmlns:p14="http://schemas.microsoft.com/office/powerpoint/2010/main" val="3171634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Kris\Documents\Bolen\01b PLBL, PCB size\04 Judah and the Dead Sea\Philistine Plain\Jabneh ruins on tell, tb0608043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Ruined building at Tel </a:t>
            </a:r>
            <a:r>
              <a:rPr lang="en-US" dirty="0" err="1"/>
              <a:t>Jabneh</a:t>
            </a:r>
            <a:endParaRPr lang="en-US" dirty="0"/>
          </a:p>
        </p:txBody>
      </p:sp>
      <p:sp>
        <p:nvSpPr>
          <p:cNvPr id="3" name="Text Placeholder 2"/>
          <p:cNvSpPr>
            <a:spLocks noGrp="1"/>
          </p:cNvSpPr>
          <p:nvPr>
            <p:ph type="body" sz="quarter" idx="12"/>
          </p:nvPr>
        </p:nvSpPr>
        <p:spPr/>
        <p:txBody>
          <a:bodyPr/>
          <a:lstStyle/>
          <a:p>
            <a:r>
              <a:rPr lang="en-US" dirty="0"/>
              <a:t>9:7</a:t>
            </a:r>
          </a:p>
        </p:txBody>
      </p:sp>
      <p:sp>
        <p:nvSpPr>
          <p:cNvPr id="4" name="Title 3"/>
          <p:cNvSpPr>
            <a:spLocks noGrp="1"/>
          </p:cNvSpPr>
          <p:nvPr>
            <p:ph type="title"/>
          </p:nvPr>
        </p:nvSpPr>
        <p:spPr/>
        <p:txBody>
          <a:bodyPr/>
          <a:lstStyle/>
          <a:p>
            <a:r>
              <a:rPr lang="en-US" dirty="0"/>
              <a:t>And the house I have consecrated for My name I will abandon</a:t>
            </a:r>
          </a:p>
        </p:txBody>
      </p:sp>
    </p:spTree>
    <p:extLst>
      <p:ext uri="{BB962C8B-B14F-4D97-AF65-F5344CB8AC3E}">
        <p14:creationId xmlns:p14="http://schemas.microsoft.com/office/powerpoint/2010/main" val="7259769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cuments\Bolen\03 Museums 2014\US Museums\Getty Villa\Fresco with two women, Roman, AD 1-75, tb082214838.jpg"/>
          <p:cNvPicPr>
            <a:picLocks noChangeAspect="1" noChangeArrowheads="1"/>
          </p:cNvPicPr>
          <p:nvPr/>
        </p:nvPicPr>
        <p:blipFill rotWithShape="1">
          <a:blip r:embed="rId3">
            <a:extLst>
              <a:ext uri="{28A0092B-C50C-407E-A947-70E740481C1C}">
                <a14:useLocalDpi xmlns:a14="http://schemas.microsoft.com/office/drawing/2010/main" val="0"/>
              </a:ext>
            </a:extLst>
          </a:blip>
          <a:srcRect b="40000"/>
          <a:stretch/>
        </p:blipFill>
        <p:spPr bwMode="auto">
          <a:xfrm>
            <a:off x="142875" y="0"/>
            <a:ext cx="88582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Fresco of two women, Roman, 1st century AD</a:t>
            </a:r>
          </a:p>
        </p:txBody>
      </p:sp>
      <p:sp>
        <p:nvSpPr>
          <p:cNvPr id="3" name="Text Placeholder 2"/>
          <p:cNvSpPr>
            <a:spLocks noGrp="1"/>
          </p:cNvSpPr>
          <p:nvPr>
            <p:ph type="body" sz="quarter" idx="12"/>
          </p:nvPr>
        </p:nvSpPr>
        <p:spPr/>
        <p:txBody>
          <a:bodyPr/>
          <a:lstStyle/>
          <a:p>
            <a:r>
              <a:rPr lang="en-US" dirty="0"/>
              <a:t>9:7</a:t>
            </a:r>
          </a:p>
        </p:txBody>
      </p:sp>
      <p:sp>
        <p:nvSpPr>
          <p:cNvPr id="4" name="Title 3"/>
          <p:cNvSpPr>
            <a:spLocks noGrp="1"/>
          </p:cNvSpPr>
          <p:nvPr>
            <p:ph type="title"/>
          </p:nvPr>
        </p:nvSpPr>
        <p:spPr/>
        <p:txBody>
          <a:bodyPr/>
          <a:lstStyle/>
          <a:p>
            <a:r>
              <a:rPr lang="en-US" dirty="0"/>
              <a:t>So Israel will become a proverb and a byword among all the nations</a:t>
            </a:r>
          </a:p>
        </p:txBody>
      </p:sp>
    </p:spTree>
    <p:extLst>
      <p:ext uri="{BB962C8B-B14F-4D97-AF65-F5344CB8AC3E}">
        <p14:creationId xmlns:p14="http://schemas.microsoft.com/office/powerpoint/2010/main" val="10556556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ris\Documents\Bolen\04 0Adds 2012\Israel2016\01 Galilee and the North\Golan Heights\Teetering wall at Umm el-Qanatir, tb053016912.jpg"/>
          <p:cNvPicPr>
            <a:picLocks noChangeAspect="1" noChangeArrowheads="1"/>
          </p:cNvPicPr>
          <p:nvPr/>
        </p:nvPicPr>
        <p:blipFill rotWithShape="1">
          <a:blip r:embed="rId3">
            <a:extLst>
              <a:ext uri="{28A0092B-C50C-407E-A947-70E740481C1C}">
                <a14:useLocalDpi xmlns:a14="http://schemas.microsoft.com/office/drawing/2010/main" val="0"/>
              </a:ext>
            </a:extLst>
          </a:blip>
          <a:srcRect r="1581"/>
          <a:stretch/>
        </p:blipFill>
        <p:spPr bwMode="auto">
          <a:xfrm>
            <a:off x="-1" y="369332"/>
            <a:ext cx="9144001"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Teetering wall at Umm el-</a:t>
            </a:r>
            <a:r>
              <a:rPr lang="en-US" dirty="0" err="1"/>
              <a:t>Qanatir</a:t>
            </a:r>
            <a:endParaRPr lang="en-US" dirty="0"/>
          </a:p>
        </p:txBody>
      </p:sp>
      <p:sp>
        <p:nvSpPr>
          <p:cNvPr id="3" name="Text Placeholder 2"/>
          <p:cNvSpPr>
            <a:spLocks noGrp="1"/>
          </p:cNvSpPr>
          <p:nvPr>
            <p:ph type="body" sz="quarter" idx="12"/>
          </p:nvPr>
        </p:nvSpPr>
        <p:spPr/>
        <p:txBody>
          <a:bodyPr/>
          <a:lstStyle/>
          <a:p>
            <a:r>
              <a:rPr lang="en-US" dirty="0"/>
              <a:t>9:8</a:t>
            </a:r>
          </a:p>
        </p:txBody>
      </p:sp>
      <p:sp>
        <p:nvSpPr>
          <p:cNvPr id="4" name="Title 3"/>
          <p:cNvSpPr>
            <a:spLocks noGrp="1"/>
          </p:cNvSpPr>
          <p:nvPr>
            <p:ph type="title"/>
          </p:nvPr>
        </p:nvSpPr>
        <p:spPr/>
        <p:txBody>
          <a:bodyPr/>
          <a:lstStyle/>
          <a:p>
            <a:r>
              <a:rPr lang="en-US" dirty="0"/>
              <a:t>And this house will become a heap of ruins, and everyone who passes by will be astonished</a:t>
            </a:r>
          </a:p>
        </p:txBody>
      </p:sp>
    </p:spTree>
    <p:extLst>
      <p:ext uri="{BB962C8B-B14F-4D97-AF65-F5344CB8AC3E}">
        <p14:creationId xmlns:p14="http://schemas.microsoft.com/office/powerpoint/2010/main" val="40720475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Fields in Egypt near the Great Bitter Lake</a:t>
            </a:r>
          </a:p>
        </p:txBody>
      </p:sp>
      <p:sp>
        <p:nvSpPr>
          <p:cNvPr id="3" name="Text Placeholder 2"/>
          <p:cNvSpPr>
            <a:spLocks noGrp="1"/>
          </p:cNvSpPr>
          <p:nvPr>
            <p:ph type="body" sz="quarter" idx="12"/>
          </p:nvPr>
        </p:nvSpPr>
        <p:spPr/>
        <p:txBody>
          <a:bodyPr/>
          <a:lstStyle/>
          <a:p>
            <a:r>
              <a:rPr lang="en-US" dirty="0"/>
              <a:t>9:9</a:t>
            </a:r>
          </a:p>
        </p:txBody>
      </p:sp>
      <p:sp>
        <p:nvSpPr>
          <p:cNvPr id="4" name="Title 3"/>
          <p:cNvSpPr>
            <a:spLocks noGrp="1"/>
          </p:cNvSpPr>
          <p:nvPr>
            <p:ph type="title"/>
          </p:nvPr>
        </p:nvSpPr>
        <p:spPr/>
        <p:txBody>
          <a:bodyPr/>
          <a:lstStyle/>
          <a:p>
            <a:r>
              <a:rPr lang="en-US" dirty="0"/>
              <a:t>Because they forsook Yahweh their God who brought their fathers out of the land of Egypt</a:t>
            </a:r>
          </a:p>
        </p:txBody>
      </p:sp>
      <p:pic>
        <p:nvPicPr>
          <p:cNvPr id="5" name="Picture 4" descr="Fields near Great Bitter Lake, tb010605522.jpg"/>
          <p:cNvPicPr>
            <a:picLocks noChangeAspect="1"/>
          </p:cNvPicPr>
          <p:nvPr/>
        </p:nvPicPr>
        <p:blipFill rotWithShape="1">
          <a:blip r:embed="rId3">
            <a:extLst>
              <a:ext uri="{28A0092B-C50C-407E-A947-70E740481C1C}">
                <a14:useLocalDpi xmlns:a14="http://schemas.microsoft.com/office/drawing/2010/main" val="0"/>
              </a:ext>
            </a:extLst>
          </a:blip>
          <a:srcRect r="943"/>
          <a:stretch/>
        </p:blipFill>
        <p:spPr>
          <a:xfrm>
            <a:off x="0" y="381000"/>
            <a:ext cx="9144000" cy="6138672"/>
          </a:xfrm>
          <a:prstGeom prst="rect">
            <a:avLst/>
          </a:prstGeom>
        </p:spPr>
      </p:pic>
    </p:spTree>
    <p:extLst>
      <p:ext uri="{BB962C8B-B14F-4D97-AF65-F5344CB8AC3E}">
        <p14:creationId xmlns:p14="http://schemas.microsoft.com/office/powerpoint/2010/main" val="233704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Kris\Downloads\2002.89_fu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5992" y="134704"/>
            <a:ext cx="4392017" cy="6666146"/>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Bronze statue of a female worshiper, from Crete, circa 1500 BC</a:t>
            </a:r>
          </a:p>
        </p:txBody>
      </p:sp>
      <p:sp>
        <p:nvSpPr>
          <p:cNvPr id="3" name="Text Placeholder 2"/>
          <p:cNvSpPr>
            <a:spLocks noGrp="1"/>
          </p:cNvSpPr>
          <p:nvPr>
            <p:ph type="body" sz="quarter" idx="12"/>
          </p:nvPr>
        </p:nvSpPr>
        <p:spPr/>
        <p:txBody>
          <a:bodyPr/>
          <a:lstStyle/>
          <a:p>
            <a:r>
              <a:rPr lang="en-US" dirty="0"/>
              <a:t>9:9</a:t>
            </a:r>
          </a:p>
        </p:txBody>
      </p:sp>
      <p:sp>
        <p:nvSpPr>
          <p:cNvPr id="4" name="Title 3"/>
          <p:cNvSpPr>
            <a:spLocks noGrp="1"/>
          </p:cNvSpPr>
          <p:nvPr>
            <p:ph type="title"/>
          </p:nvPr>
        </p:nvSpPr>
        <p:spPr/>
        <p:txBody>
          <a:bodyPr/>
          <a:lstStyle/>
          <a:p>
            <a:r>
              <a:rPr lang="en-US" dirty="0"/>
              <a:t>And they adopted other gods and worshiped and served them</a:t>
            </a:r>
          </a:p>
        </p:txBody>
      </p:sp>
    </p:spTree>
    <p:extLst>
      <p:ext uri="{BB962C8B-B14F-4D97-AF65-F5344CB8AC3E}">
        <p14:creationId xmlns:p14="http://schemas.microsoft.com/office/powerpoint/2010/main" val="2979145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2. Pane 1050-951.jpg"/>
          <p:cNvPicPr>
            <a:picLocks noChangeAspect="1"/>
          </p:cNvPicPr>
          <p:nvPr/>
        </p:nvPicPr>
        <p:blipFill rotWithShape="1">
          <a:blip r:embed="rId3" cstate="print">
            <a:extLst>
              <a:ext uri="{28A0092B-C50C-407E-A947-70E740481C1C}">
                <a14:useLocalDpi xmlns:a14="http://schemas.microsoft.com/office/drawing/2010/main" val="0"/>
              </a:ext>
            </a:extLst>
          </a:blip>
          <a:srcRect t="48864"/>
          <a:stretch/>
        </p:blipFill>
        <p:spPr>
          <a:xfrm>
            <a:off x="0" y="381000"/>
            <a:ext cx="9144000" cy="1580443"/>
          </a:xfrm>
          <a:prstGeom prst="rect">
            <a:avLst/>
          </a:prstGeom>
          <a:ln>
            <a:noFill/>
          </a:ln>
          <a:effectLst>
            <a:outerShdw blurRad="292100" dist="139700" dir="2700000" algn="tl" rotWithShape="0">
              <a:srgbClr val="333333">
                <a:alpha val="65000"/>
              </a:srgbClr>
            </a:outerShdw>
          </a:effectLst>
        </p:spPr>
      </p:pic>
      <p:sp>
        <p:nvSpPr>
          <p:cNvPr id="2" name="Text Placeholder 1"/>
          <p:cNvSpPr>
            <a:spLocks noGrp="1"/>
          </p:cNvSpPr>
          <p:nvPr>
            <p:ph type="body" sz="quarter" idx="10"/>
          </p:nvPr>
        </p:nvSpPr>
        <p:spPr/>
        <p:txBody>
          <a:bodyPr/>
          <a:lstStyle/>
          <a:p>
            <a:r>
              <a:rPr lang="en-US" dirty="0"/>
              <a:t>Regnal Chronology of the United Monarchy</a:t>
            </a:r>
          </a:p>
        </p:txBody>
      </p:sp>
      <p:sp>
        <p:nvSpPr>
          <p:cNvPr id="3" name="Text Placeholder 2"/>
          <p:cNvSpPr>
            <a:spLocks noGrp="1"/>
          </p:cNvSpPr>
          <p:nvPr>
            <p:ph type="body" sz="quarter" idx="12"/>
          </p:nvPr>
        </p:nvSpPr>
        <p:spPr/>
        <p:txBody>
          <a:bodyPr/>
          <a:lstStyle/>
          <a:p>
            <a:r>
              <a:rPr lang="en-US" dirty="0"/>
              <a:t>9:10</a:t>
            </a:r>
          </a:p>
        </p:txBody>
      </p:sp>
      <p:sp>
        <p:nvSpPr>
          <p:cNvPr id="4" name="Title 3"/>
          <p:cNvSpPr>
            <a:spLocks noGrp="1"/>
          </p:cNvSpPr>
          <p:nvPr>
            <p:ph type="title"/>
          </p:nvPr>
        </p:nvSpPr>
        <p:spPr/>
        <p:txBody>
          <a:bodyPr/>
          <a:lstStyle/>
          <a:p>
            <a:r>
              <a:rPr lang="en-US" dirty="0"/>
              <a:t>At the end of twenty years, Solomon had built . . . the house of Yahweh and the king’s house </a:t>
            </a:r>
          </a:p>
        </p:txBody>
      </p:sp>
      <p:pic>
        <p:nvPicPr>
          <p:cNvPr id="8" name="Picture 7" descr="Screen Shot 2016-01-18 at 3.47.45 P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19600"/>
            <a:ext cx="4292957" cy="1219200"/>
          </a:xfrm>
          <a:prstGeom prst="rect">
            <a:avLst/>
          </a:prstGeom>
          <a:ln>
            <a:noFill/>
          </a:ln>
          <a:effectLst>
            <a:outerShdw blurRad="292100" dist="139700" dir="2700000" algn="tl" rotWithShape="0">
              <a:srgbClr val="333333">
                <a:alpha val="65000"/>
              </a:srgbClr>
            </a:outerShdw>
          </a:effectLst>
        </p:spPr>
      </p:pic>
      <p:pic>
        <p:nvPicPr>
          <p:cNvPr id="11" name="Picture 10" descr="3. Pane 950-90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05000"/>
            <a:ext cx="9144000" cy="2427732"/>
          </a:xfrm>
          <a:prstGeom prst="rect">
            <a:avLst/>
          </a:prstGeom>
        </p:spPr>
      </p:pic>
      <p:pic>
        <p:nvPicPr>
          <p:cNvPr id="12" name="Picture 11" descr="Dynasties of Israel and Judah.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715000"/>
            <a:ext cx="6781363" cy="762000"/>
          </a:xfrm>
          <a:prstGeom prst="rect">
            <a:avLst/>
          </a:prstGeom>
        </p:spPr>
      </p:pic>
      <p:pic>
        <p:nvPicPr>
          <p:cNvPr id="13" name="Picture 12" descr="Screen Shot 2016-01-19 at 10.26.40 AM.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07599" y="4428595"/>
            <a:ext cx="2098001" cy="1210205"/>
          </a:xfrm>
          <a:prstGeom prst="rect">
            <a:avLst/>
          </a:prstGeom>
        </p:spPr>
      </p:pic>
      <p:pic>
        <p:nvPicPr>
          <p:cNvPr id="14" name="Picture 13" descr="Screen Shot 2016-01-19 at 10.26.04 AM.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8000" y="4419601"/>
            <a:ext cx="2234513" cy="2133599"/>
          </a:xfrm>
          <a:prstGeom prst="rect">
            <a:avLst/>
          </a:prstGeom>
        </p:spPr>
      </p:pic>
      <p:sp>
        <p:nvSpPr>
          <p:cNvPr id="15" name="Rectangle 14"/>
          <p:cNvSpPr/>
          <p:nvPr/>
        </p:nvSpPr>
        <p:spPr>
          <a:xfrm>
            <a:off x="7162800" y="381000"/>
            <a:ext cx="1676400" cy="1066800"/>
          </a:xfrm>
          <a:prstGeom prst="rect">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a:solidFill>
                <a:prstClr val="black"/>
              </a:solidFill>
              <a:latin typeface="Calibri"/>
            </a:endParaRPr>
          </a:p>
        </p:txBody>
      </p:sp>
      <p:sp>
        <p:nvSpPr>
          <p:cNvPr id="16" name="Rectangle 15"/>
          <p:cNvSpPr/>
          <p:nvPr/>
        </p:nvSpPr>
        <p:spPr>
          <a:xfrm>
            <a:off x="914400" y="2057400"/>
            <a:ext cx="762000" cy="1295400"/>
          </a:xfrm>
          <a:prstGeom prst="rect">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a:solidFill>
                <a:prstClr val="black"/>
              </a:solidFill>
              <a:latin typeface="Calibri"/>
            </a:endParaRPr>
          </a:p>
        </p:txBody>
      </p:sp>
    </p:spTree>
    <p:extLst>
      <p:ext uri="{BB962C8B-B14F-4D97-AF65-F5344CB8AC3E}">
        <p14:creationId xmlns:p14="http://schemas.microsoft.com/office/powerpoint/2010/main" val="1963265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Model of Jerusalem with Solomon’s temple and palace (from the east)</a:t>
            </a:r>
          </a:p>
        </p:txBody>
      </p:sp>
      <p:sp>
        <p:nvSpPr>
          <p:cNvPr id="3" name="Text Placeholder 2"/>
          <p:cNvSpPr>
            <a:spLocks noGrp="1"/>
          </p:cNvSpPr>
          <p:nvPr>
            <p:ph type="body" sz="quarter" idx="12"/>
          </p:nvPr>
        </p:nvSpPr>
        <p:spPr/>
        <p:txBody>
          <a:bodyPr/>
          <a:lstStyle/>
          <a:p>
            <a:r>
              <a:rPr lang="en-US" dirty="0"/>
              <a:t>9:1</a:t>
            </a:r>
          </a:p>
        </p:txBody>
      </p:sp>
      <p:sp>
        <p:nvSpPr>
          <p:cNvPr id="4" name="Title 3"/>
          <p:cNvSpPr>
            <a:spLocks noGrp="1"/>
          </p:cNvSpPr>
          <p:nvPr>
            <p:ph type="title"/>
          </p:nvPr>
        </p:nvSpPr>
        <p:spPr/>
        <p:txBody>
          <a:bodyPr/>
          <a:lstStyle/>
          <a:p>
            <a:r>
              <a:rPr lang="en-US" dirty="0"/>
              <a:t>When Solomon had finished the building of the house of Yahweh and the king’s house</a:t>
            </a:r>
          </a:p>
        </p:txBody>
      </p:sp>
      <p:pic>
        <p:nvPicPr>
          <p:cNvPr id="2050" name="Picture 2" descr="C:\Users\Kris\Documents\Bolen\Temple Mount on model of Jerusalem during Divided Monarchy, from east, mjb1904256983c.jpg"/>
          <p:cNvPicPr>
            <a:picLocks noChangeAspect="1" noChangeArrowheads="1"/>
          </p:cNvPicPr>
          <p:nvPr/>
        </p:nvPicPr>
        <p:blipFill rotWithShape="1">
          <a:blip r:embed="rId3">
            <a:extLst>
              <a:ext uri="{28A0092B-C50C-407E-A947-70E740481C1C}">
                <a14:useLocalDpi xmlns:a14="http://schemas.microsoft.com/office/drawing/2010/main" val="0"/>
              </a:ext>
            </a:extLst>
          </a:blip>
          <a:srcRect r="884"/>
          <a:stretch/>
        </p:blipFill>
        <p:spPr bwMode="auto">
          <a:xfrm>
            <a:off x="0" y="369332"/>
            <a:ext cx="9144000" cy="615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3052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Chronology of the known kings of Tyre</a:t>
            </a:r>
          </a:p>
        </p:txBody>
      </p:sp>
      <p:sp>
        <p:nvSpPr>
          <p:cNvPr id="3" name="Text Placeholder 2"/>
          <p:cNvSpPr>
            <a:spLocks noGrp="1"/>
          </p:cNvSpPr>
          <p:nvPr>
            <p:ph type="body" sz="quarter" idx="12"/>
          </p:nvPr>
        </p:nvSpPr>
        <p:spPr/>
        <p:txBody>
          <a:bodyPr/>
          <a:lstStyle/>
          <a:p>
            <a:r>
              <a:rPr lang="en-US" dirty="0"/>
              <a:t>9:11</a:t>
            </a:r>
          </a:p>
        </p:txBody>
      </p:sp>
      <p:sp>
        <p:nvSpPr>
          <p:cNvPr id="4" name="Title 3"/>
          <p:cNvSpPr>
            <a:spLocks noGrp="1"/>
          </p:cNvSpPr>
          <p:nvPr>
            <p:ph type="title"/>
          </p:nvPr>
        </p:nvSpPr>
        <p:spPr/>
        <p:txBody>
          <a:bodyPr/>
          <a:lstStyle/>
          <a:p>
            <a:r>
              <a:rPr lang="en-US" dirty="0"/>
              <a:t>Hiram the king of </a:t>
            </a:r>
            <a:r>
              <a:rPr lang="en-US" dirty="0" err="1"/>
              <a:t>Tyre</a:t>
            </a:r>
            <a:r>
              <a:rPr lang="en-US" dirty="0"/>
              <a:t> had furnished Solomon with cedar trees, cypress trees, and gold</a:t>
            </a:r>
          </a:p>
        </p:txBody>
      </p:sp>
      <p:pic>
        <p:nvPicPr>
          <p:cNvPr id="6" name="Picture 5" descr="Screen Shot 2016-01-0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9144000" cy="6062472"/>
          </a:xfrm>
          <a:prstGeom prst="rect">
            <a:avLst/>
          </a:prstGeom>
        </p:spPr>
      </p:pic>
    </p:spTree>
    <p:extLst>
      <p:ext uri="{BB962C8B-B14F-4D97-AF65-F5344CB8AC3E}">
        <p14:creationId xmlns:p14="http://schemas.microsoft.com/office/powerpoint/2010/main" val="14010599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E:\0Projects\Dalman aerial photos\sr\059 Tyre.jpg"/>
          <p:cNvPicPr preferRelativeResize="0">
            <a:picLocks noChangeAspect="1" noChangeArrowheads="1"/>
          </p:cNvPicPr>
          <p:nvPr>
            <p:custDataLst>
              <p:tags r:id="rId1"/>
            </p:custDataLst>
          </p:nvPr>
        </p:nvPicPr>
        <p:blipFill rotWithShape="1">
          <a:blip r:embed="rId4">
            <a:extLst>
              <a:ext uri="{28A0092B-C50C-407E-A947-70E740481C1C}">
                <a14:useLocalDpi xmlns:a14="http://schemas.microsoft.com/office/drawing/2010/main" val="0"/>
              </a:ext>
            </a:extLst>
          </a:blip>
          <a:srcRect l="2958" t="6297" r="4518" b="3278"/>
          <a:stretch/>
        </p:blipFill>
        <p:spPr bwMode="auto">
          <a:xfrm>
            <a:off x="1" y="369332"/>
            <a:ext cx="9144000" cy="615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10"/>
          </p:nvPr>
        </p:nvSpPr>
        <p:spPr/>
        <p:txBody>
          <a:bodyPr/>
          <a:lstStyle/>
          <a:p>
            <a:r>
              <a:rPr lang="nb-NO" dirty="0"/>
              <a:t>Tyre (aerial view from the east), 1925</a:t>
            </a:r>
            <a:endParaRPr lang="en-US" dirty="0"/>
          </a:p>
        </p:txBody>
      </p:sp>
      <p:sp>
        <p:nvSpPr>
          <p:cNvPr id="3" name="Text Placeholder 2"/>
          <p:cNvSpPr>
            <a:spLocks noGrp="1"/>
          </p:cNvSpPr>
          <p:nvPr>
            <p:ph type="body" sz="quarter" idx="12"/>
          </p:nvPr>
        </p:nvSpPr>
        <p:spPr/>
        <p:txBody>
          <a:bodyPr/>
          <a:lstStyle/>
          <a:p>
            <a:r>
              <a:rPr lang="en-US" dirty="0"/>
              <a:t>9:11</a:t>
            </a:r>
          </a:p>
        </p:txBody>
      </p:sp>
      <p:sp>
        <p:nvSpPr>
          <p:cNvPr id="4" name="Title 3"/>
          <p:cNvSpPr>
            <a:spLocks noGrp="1"/>
          </p:cNvSpPr>
          <p:nvPr>
            <p:ph type="title"/>
          </p:nvPr>
        </p:nvSpPr>
        <p:spPr/>
        <p:txBody>
          <a:bodyPr/>
          <a:lstStyle/>
          <a:p>
            <a:r>
              <a:rPr lang="en-US" dirty="0"/>
              <a:t>Hiram the king of </a:t>
            </a:r>
            <a:r>
              <a:rPr lang="en-US" dirty="0" err="1"/>
              <a:t>Tyre</a:t>
            </a:r>
            <a:r>
              <a:rPr lang="en-US" dirty="0"/>
              <a:t> had furnished Solomon with cedar trees, cypress trees, and gold</a:t>
            </a:r>
          </a:p>
        </p:txBody>
      </p:sp>
    </p:spTree>
    <p:extLst>
      <p:ext uri="{BB962C8B-B14F-4D97-AF65-F5344CB8AC3E}">
        <p14:creationId xmlns:p14="http://schemas.microsoft.com/office/powerpoint/2010/main" val="42501602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Kris\Downloads\tyr-193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
            <a:ext cx="9144000" cy="6477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nb-NO" dirty="0"/>
              <a:t>Tyre (from the south), circa 1934</a:t>
            </a:r>
            <a:endParaRPr lang="en-US" dirty="0"/>
          </a:p>
        </p:txBody>
      </p:sp>
      <p:sp>
        <p:nvSpPr>
          <p:cNvPr id="3" name="Text Placeholder 2"/>
          <p:cNvSpPr>
            <a:spLocks noGrp="1"/>
          </p:cNvSpPr>
          <p:nvPr>
            <p:ph type="body" sz="quarter" idx="12"/>
          </p:nvPr>
        </p:nvSpPr>
        <p:spPr/>
        <p:txBody>
          <a:bodyPr/>
          <a:lstStyle/>
          <a:p>
            <a:r>
              <a:rPr lang="en-US" dirty="0"/>
              <a:t>9:11</a:t>
            </a:r>
          </a:p>
        </p:txBody>
      </p:sp>
      <p:sp>
        <p:nvSpPr>
          <p:cNvPr id="4" name="Title 3"/>
          <p:cNvSpPr>
            <a:spLocks noGrp="1"/>
          </p:cNvSpPr>
          <p:nvPr>
            <p:ph type="title"/>
          </p:nvPr>
        </p:nvSpPr>
        <p:spPr/>
        <p:txBody>
          <a:bodyPr/>
          <a:lstStyle/>
          <a:p>
            <a:r>
              <a:rPr lang="en-US" dirty="0"/>
              <a:t>Hiram the king of Tyre had furnished Solomon with cedar trees, cypress trees, and gold</a:t>
            </a:r>
          </a:p>
        </p:txBody>
      </p:sp>
    </p:spTree>
    <p:extLst>
      <p:ext uri="{BB962C8B-B14F-4D97-AF65-F5344CB8AC3E}">
        <p14:creationId xmlns:p14="http://schemas.microsoft.com/office/powerpoint/2010/main" val="2558037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Cedar of Lebanon</a:t>
            </a:r>
          </a:p>
        </p:txBody>
      </p:sp>
      <p:sp>
        <p:nvSpPr>
          <p:cNvPr id="3" name="Text Placeholder 2"/>
          <p:cNvSpPr>
            <a:spLocks noGrp="1"/>
          </p:cNvSpPr>
          <p:nvPr>
            <p:ph type="body" sz="quarter" idx="12"/>
          </p:nvPr>
        </p:nvSpPr>
        <p:spPr/>
        <p:txBody>
          <a:bodyPr/>
          <a:lstStyle/>
          <a:p>
            <a:r>
              <a:rPr lang="en-US" dirty="0"/>
              <a:t>9:11</a:t>
            </a:r>
          </a:p>
        </p:txBody>
      </p:sp>
      <p:sp>
        <p:nvSpPr>
          <p:cNvPr id="4" name="Title 3"/>
          <p:cNvSpPr>
            <a:spLocks noGrp="1"/>
          </p:cNvSpPr>
          <p:nvPr>
            <p:ph type="title"/>
          </p:nvPr>
        </p:nvSpPr>
        <p:spPr/>
        <p:txBody>
          <a:bodyPr/>
          <a:lstStyle/>
          <a:p>
            <a:r>
              <a:rPr lang="en-US" dirty="0"/>
              <a:t>Hiram the king of Tyre had furnished Solomon with cedar trees, cypress trees, and gold</a:t>
            </a:r>
          </a:p>
        </p:txBody>
      </p:sp>
      <p:pic>
        <p:nvPicPr>
          <p:cNvPr id="5" name="Picture 4" descr="Cedar of Lebanon, adr090510667.jpg"/>
          <p:cNvPicPr>
            <a:picLocks noChangeAspect="1"/>
          </p:cNvPicPr>
          <p:nvPr/>
        </p:nvPicPr>
        <p:blipFill rotWithShape="1">
          <a:blip r:embed="rId3">
            <a:extLst>
              <a:ext uri="{28A0092B-C50C-407E-A947-70E740481C1C}">
                <a14:useLocalDpi xmlns:a14="http://schemas.microsoft.com/office/drawing/2010/main" val="0"/>
              </a:ext>
            </a:extLst>
          </a:blip>
          <a:srcRect l="1131"/>
          <a:stretch/>
        </p:blipFill>
        <p:spPr>
          <a:xfrm>
            <a:off x="0" y="369332"/>
            <a:ext cx="9144000" cy="6150340"/>
          </a:xfrm>
          <a:prstGeom prst="rect">
            <a:avLst/>
          </a:prstGeom>
        </p:spPr>
      </p:pic>
    </p:spTree>
    <p:extLst>
      <p:ext uri="{BB962C8B-B14F-4D97-AF65-F5344CB8AC3E}">
        <p14:creationId xmlns:p14="http://schemas.microsoft.com/office/powerpoint/2010/main" val="283700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Cedar of Lebanon</a:t>
            </a:r>
          </a:p>
        </p:txBody>
      </p:sp>
      <p:sp>
        <p:nvSpPr>
          <p:cNvPr id="3" name="Text Placeholder 2"/>
          <p:cNvSpPr>
            <a:spLocks noGrp="1"/>
          </p:cNvSpPr>
          <p:nvPr>
            <p:ph type="body" sz="quarter" idx="12"/>
          </p:nvPr>
        </p:nvSpPr>
        <p:spPr/>
        <p:txBody>
          <a:bodyPr/>
          <a:lstStyle/>
          <a:p>
            <a:r>
              <a:rPr lang="en-US" dirty="0"/>
              <a:t>9:11</a:t>
            </a:r>
          </a:p>
        </p:txBody>
      </p:sp>
      <p:sp>
        <p:nvSpPr>
          <p:cNvPr id="4" name="Title 3"/>
          <p:cNvSpPr>
            <a:spLocks noGrp="1"/>
          </p:cNvSpPr>
          <p:nvPr>
            <p:ph type="title"/>
          </p:nvPr>
        </p:nvSpPr>
        <p:spPr/>
        <p:txBody>
          <a:bodyPr/>
          <a:lstStyle/>
          <a:p>
            <a:r>
              <a:rPr lang="en-US" dirty="0"/>
              <a:t>Hiram the king of Tyre had furnished Solomon with cedar trees, cypress trees, and gold</a:t>
            </a:r>
          </a:p>
        </p:txBody>
      </p:sp>
      <p:pic>
        <p:nvPicPr>
          <p:cNvPr id="6" name="Picture 5" descr="Cedar of Lebanon, adr090510668.jpg"/>
          <p:cNvPicPr>
            <a:picLocks noChangeAspect="1"/>
          </p:cNvPicPr>
          <p:nvPr/>
        </p:nvPicPr>
        <p:blipFill rotWithShape="1">
          <a:blip r:embed="rId3">
            <a:extLst>
              <a:ext uri="{28A0092B-C50C-407E-A947-70E740481C1C}">
                <a14:useLocalDpi xmlns:a14="http://schemas.microsoft.com/office/drawing/2010/main" val="0"/>
              </a:ext>
            </a:extLst>
          </a:blip>
          <a:srcRect l="1131"/>
          <a:stretch/>
        </p:blipFill>
        <p:spPr>
          <a:xfrm>
            <a:off x="-1" y="369332"/>
            <a:ext cx="9144001" cy="6150340"/>
          </a:xfrm>
          <a:prstGeom prst="rect">
            <a:avLst/>
          </a:prstGeom>
        </p:spPr>
      </p:pic>
    </p:spTree>
    <p:extLst>
      <p:ext uri="{BB962C8B-B14F-4D97-AF65-F5344CB8AC3E}">
        <p14:creationId xmlns:p14="http://schemas.microsoft.com/office/powerpoint/2010/main" val="41862647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Kris\Documents\Bolen\04 0Adds 2012\08 Lebanon\Arz ar-Rab - The Cedars\Cedar of Lebanon ancient tree at Arz ar-Rab cedar forest, adr1307118168.jpg"/>
          <p:cNvPicPr>
            <a:picLocks noChangeAspect="1" noChangeArrowheads="1"/>
          </p:cNvPicPr>
          <p:nvPr/>
        </p:nvPicPr>
        <p:blipFill rotWithShape="1">
          <a:blip r:embed="rId3">
            <a:extLst>
              <a:ext uri="{28A0092B-C50C-407E-A947-70E740481C1C}">
                <a14:useLocalDpi xmlns:a14="http://schemas.microsoft.com/office/drawing/2010/main" val="0"/>
              </a:ext>
            </a:extLst>
          </a:blip>
          <a:srcRect l="1271"/>
          <a:stretch/>
        </p:blipFill>
        <p:spPr bwMode="auto">
          <a:xfrm>
            <a:off x="0" y="369332"/>
            <a:ext cx="9144000" cy="615033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Ancient cedar tree at </a:t>
            </a:r>
            <a:r>
              <a:rPr lang="en-US" dirty="0" err="1"/>
              <a:t>Arz</a:t>
            </a:r>
            <a:r>
              <a:rPr lang="en-US" dirty="0"/>
              <a:t> </a:t>
            </a:r>
            <a:r>
              <a:rPr lang="en-US" dirty="0" err="1"/>
              <a:t>ar-Rab</a:t>
            </a:r>
            <a:r>
              <a:rPr lang="en-US" dirty="0"/>
              <a:t> cedar forest</a:t>
            </a:r>
          </a:p>
        </p:txBody>
      </p:sp>
      <p:sp>
        <p:nvSpPr>
          <p:cNvPr id="3" name="Text Placeholder 2"/>
          <p:cNvSpPr>
            <a:spLocks noGrp="1"/>
          </p:cNvSpPr>
          <p:nvPr>
            <p:ph type="body" sz="quarter" idx="12"/>
          </p:nvPr>
        </p:nvSpPr>
        <p:spPr/>
        <p:txBody>
          <a:bodyPr/>
          <a:lstStyle/>
          <a:p>
            <a:r>
              <a:rPr lang="en-US" dirty="0"/>
              <a:t>9:11</a:t>
            </a:r>
          </a:p>
        </p:txBody>
      </p:sp>
      <p:sp>
        <p:nvSpPr>
          <p:cNvPr id="4" name="Title 3"/>
          <p:cNvSpPr>
            <a:spLocks noGrp="1"/>
          </p:cNvSpPr>
          <p:nvPr>
            <p:ph type="title"/>
          </p:nvPr>
        </p:nvSpPr>
        <p:spPr/>
        <p:txBody>
          <a:bodyPr/>
          <a:lstStyle/>
          <a:p>
            <a:r>
              <a:rPr lang="en-US" dirty="0"/>
              <a:t>Hiram the king of Tyre had furnished Solomon with cedar trees, cypress trees, and gold</a:t>
            </a:r>
          </a:p>
        </p:txBody>
      </p:sp>
    </p:spTree>
    <p:extLst>
      <p:ext uri="{BB962C8B-B14F-4D97-AF65-F5344CB8AC3E}">
        <p14:creationId xmlns:p14="http://schemas.microsoft.com/office/powerpoint/2010/main" val="8137490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Kris\Documents\Bolen\01b PLBL, PCB size\03 Jerusalem\West Jerusalem\Albright Institute, tb0102002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Cypress trees in front of the Albright Institute, Jerusalem</a:t>
            </a:r>
          </a:p>
        </p:txBody>
      </p:sp>
      <p:sp>
        <p:nvSpPr>
          <p:cNvPr id="3" name="Text Placeholder 2"/>
          <p:cNvSpPr>
            <a:spLocks noGrp="1"/>
          </p:cNvSpPr>
          <p:nvPr>
            <p:ph type="body" sz="quarter" idx="12"/>
          </p:nvPr>
        </p:nvSpPr>
        <p:spPr/>
        <p:txBody>
          <a:bodyPr/>
          <a:lstStyle/>
          <a:p>
            <a:r>
              <a:rPr lang="en-US" dirty="0"/>
              <a:t>9:11</a:t>
            </a:r>
          </a:p>
        </p:txBody>
      </p:sp>
      <p:sp>
        <p:nvSpPr>
          <p:cNvPr id="4" name="Title 3"/>
          <p:cNvSpPr>
            <a:spLocks noGrp="1"/>
          </p:cNvSpPr>
          <p:nvPr>
            <p:ph type="title"/>
          </p:nvPr>
        </p:nvSpPr>
        <p:spPr/>
        <p:txBody>
          <a:bodyPr/>
          <a:lstStyle/>
          <a:p>
            <a:r>
              <a:rPr lang="en-US" dirty="0"/>
              <a:t>Hiram the king of Tyre had furnished Solomon with cedar trees, cypress trees, and gold</a:t>
            </a:r>
          </a:p>
        </p:txBody>
      </p:sp>
    </p:spTree>
    <p:extLst>
      <p:ext uri="{BB962C8B-B14F-4D97-AF65-F5344CB8AC3E}">
        <p14:creationId xmlns:p14="http://schemas.microsoft.com/office/powerpoint/2010/main" val="7745771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Kris\Downloads\Phönizischer_Wacholder.jpg"/>
          <p:cNvPicPr>
            <a:picLocks noChangeAspect="1" noChangeArrowheads="1"/>
          </p:cNvPicPr>
          <p:nvPr/>
        </p:nvPicPr>
        <p:blipFill rotWithShape="1">
          <a:blip r:embed="rId3">
            <a:extLst>
              <a:ext uri="{28A0092B-C50C-407E-A947-70E740481C1C}">
                <a14:useLocalDpi xmlns:a14="http://schemas.microsoft.com/office/drawing/2010/main" val="0"/>
              </a:ext>
            </a:extLst>
          </a:blip>
          <a:srcRect r="1001"/>
          <a:stretch/>
        </p:blipFill>
        <p:spPr bwMode="auto">
          <a:xfrm>
            <a:off x="0" y="369332"/>
            <a:ext cx="9144000" cy="615033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i="1" dirty="0" err="1"/>
              <a:t>Juniperus</a:t>
            </a:r>
            <a:r>
              <a:rPr lang="en-US" i="1" dirty="0"/>
              <a:t> </a:t>
            </a:r>
            <a:r>
              <a:rPr lang="en-US" i="1" dirty="0" err="1"/>
              <a:t>phoenicea</a:t>
            </a:r>
            <a:r>
              <a:rPr lang="en-US" dirty="0"/>
              <a:t> on the island of El </a:t>
            </a:r>
            <a:r>
              <a:rPr lang="en-US" dirty="0" err="1"/>
              <a:t>Hierro</a:t>
            </a:r>
            <a:endParaRPr lang="en-US" dirty="0"/>
          </a:p>
        </p:txBody>
      </p:sp>
      <p:sp>
        <p:nvSpPr>
          <p:cNvPr id="3" name="Text Placeholder 2"/>
          <p:cNvSpPr>
            <a:spLocks noGrp="1"/>
          </p:cNvSpPr>
          <p:nvPr>
            <p:ph type="body" sz="quarter" idx="12"/>
          </p:nvPr>
        </p:nvSpPr>
        <p:spPr/>
        <p:txBody>
          <a:bodyPr/>
          <a:lstStyle/>
          <a:p>
            <a:r>
              <a:rPr lang="en-US" dirty="0"/>
              <a:t>9:11</a:t>
            </a:r>
          </a:p>
        </p:txBody>
      </p:sp>
      <p:sp>
        <p:nvSpPr>
          <p:cNvPr id="4" name="Title 3"/>
          <p:cNvSpPr>
            <a:spLocks noGrp="1"/>
          </p:cNvSpPr>
          <p:nvPr>
            <p:ph type="title"/>
          </p:nvPr>
        </p:nvSpPr>
        <p:spPr/>
        <p:txBody>
          <a:bodyPr/>
          <a:lstStyle/>
          <a:p>
            <a:r>
              <a:rPr lang="en-US" dirty="0"/>
              <a:t>Hiram the king of Tyre had furnished Solomon with cedar trees, cypress trees, and gold</a:t>
            </a:r>
          </a:p>
        </p:txBody>
      </p:sp>
    </p:spTree>
    <p:extLst>
      <p:ext uri="{BB962C8B-B14F-4D97-AF65-F5344CB8AC3E}">
        <p14:creationId xmlns:p14="http://schemas.microsoft.com/office/powerpoint/2010/main" val="11261690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stone&#10;&#10;Description automatically generated">
            <a:extLst>
              <a:ext uri="{FF2B5EF4-FFF2-40B4-BE49-F238E27FC236}">
                <a16:creationId xmlns:a16="http://schemas.microsoft.com/office/drawing/2014/main" id="{5E45C292-8A9C-4DB2-9555-32944D8A6DBD}"/>
              </a:ext>
            </a:extLst>
          </p:cNvPr>
          <p:cNvPicPr>
            <a:picLocks noChangeAspect="1"/>
          </p:cNvPicPr>
          <p:nvPr/>
        </p:nvPicPr>
        <p:blipFill rotWithShape="1">
          <a:blip r:embed="rId3">
            <a:extLst>
              <a:ext uri="{28A0092B-C50C-407E-A947-70E740481C1C}">
                <a14:useLocalDpi xmlns:a14="http://schemas.microsoft.com/office/drawing/2010/main" val="0"/>
              </a:ext>
            </a:extLst>
          </a:blip>
          <a:srcRect b="3672"/>
          <a:stretch/>
        </p:blipFill>
        <p:spPr>
          <a:xfrm>
            <a:off x="0" y="260604"/>
            <a:ext cx="9144000" cy="6597396"/>
          </a:xfrm>
          <a:prstGeom prst="rect">
            <a:avLst/>
          </a:prstGeom>
        </p:spPr>
      </p:pic>
      <p:sp>
        <p:nvSpPr>
          <p:cNvPr id="2" name="Text Placeholder 1"/>
          <p:cNvSpPr>
            <a:spLocks noGrp="1"/>
          </p:cNvSpPr>
          <p:nvPr>
            <p:ph type="body" sz="quarter" idx="10"/>
          </p:nvPr>
        </p:nvSpPr>
        <p:spPr/>
        <p:txBody>
          <a:bodyPr/>
          <a:lstStyle/>
          <a:p>
            <a:r>
              <a:rPr lang="en-US" dirty="0"/>
              <a:t>Assyrians transporting timber with ships, from the palace at Khorsabad, circa 710 BC</a:t>
            </a:r>
          </a:p>
        </p:txBody>
      </p:sp>
      <p:sp>
        <p:nvSpPr>
          <p:cNvPr id="3" name="Text Placeholder 2"/>
          <p:cNvSpPr>
            <a:spLocks noGrp="1"/>
          </p:cNvSpPr>
          <p:nvPr>
            <p:ph type="body" sz="quarter" idx="12"/>
          </p:nvPr>
        </p:nvSpPr>
        <p:spPr/>
        <p:txBody>
          <a:bodyPr/>
          <a:lstStyle/>
          <a:p>
            <a:r>
              <a:rPr lang="en-US" dirty="0"/>
              <a:t>9:11</a:t>
            </a:r>
          </a:p>
        </p:txBody>
      </p:sp>
      <p:sp>
        <p:nvSpPr>
          <p:cNvPr id="4" name="Title 3"/>
          <p:cNvSpPr>
            <a:spLocks noGrp="1"/>
          </p:cNvSpPr>
          <p:nvPr>
            <p:ph type="title"/>
          </p:nvPr>
        </p:nvSpPr>
        <p:spPr/>
        <p:txBody>
          <a:bodyPr/>
          <a:lstStyle/>
          <a:p>
            <a:r>
              <a:rPr lang="en-US" dirty="0"/>
              <a:t>Hiram the king of Tyre had furnished Solomon with cedar trees, cypress trees, and gold</a:t>
            </a:r>
          </a:p>
        </p:txBody>
      </p:sp>
    </p:spTree>
    <p:extLst>
      <p:ext uri="{BB962C8B-B14F-4D97-AF65-F5344CB8AC3E}">
        <p14:creationId xmlns:p14="http://schemas.microsoft.com/office/powerpoint/2010/main" val="9973407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A5B4E0-37CD-40B2-A663-2E6950AE7F78}"/>
              </a:ext>
            </a:extLst>
          </p:cNvPr>
          <p:cNvPicPr>
            <a:picLocks noChangeAspect="1"/>
          </p:cNvPicPr>
          <p:nvPr/>
        </p:nvPicPr>
        <p:blipFill rotWithShape="1">
          <a:blip r:embed="rId3">
            <a:extLst>
              <a:ext uri="{28A0092B-C50C-407E-A947-70E740481C1C}">
                <a14:useLocalDpi xmlns:a14="http://schemas.microsoft.com/office/drawing/2010/main" val="0"/>
              </a:ext>
            </a:extLst>
          </a:blip>
          <a:srcRect l="10201"/>
          <a:stretch/>
        </p:blipFill>
        <p:spPr>
          <a:xfrm>
            <a:off x="-1" y="369332"/>
            <a:ext cx="9144001" cy="6150340"/>
          </a:xfrm>
          <a:prstGeom prst="rect">
            <a:avLst/>
          </a:prstGeom>
        </p:spPr>
      </p:pic>
      <p:sp>
        <p:nvSpPr>
          <p:cNvPr id="2" name="Text Placeholder 1"/>
          <p:cNvSpPr>
            <a:spLocks noGrp="1"/>
          </p:cNvSpPr>
          <p:nvPr>
            <p:ph type="body" sz="quarter" idx="10"/>
          </p:nvPr>
        </p:nvSpPr>
        <p:spPr/>
        <p:txBody>
          <a:bodyPr/>
          <a:lstStyle/>
          <a:p>
            <a:r>
              <a:rPr lang="en-US" dirty="0"/>
              <a:t>Assyrians transporting timber with ships, from the palace at Khorsabad, circa 710 BC</a:t>
            </a:r>
          </a:p>
        </p:txBody>
      </p:sp>
      <p:sp>
        <p:nvSpPr>
          <p:cNvPr id="3" name="Text Placeholder 2"/>
          <p:cNvSpPr>
            <a:spLocks noGrp="1"/>
          </p:cNvSpPr>
          <p:nvPr>
            <p:ph type="body" sz="quarter" idx="12"/>
          </p:nvPr>
        </p:nvSpPr>
        <p:spPr/>
        <p:txBody>
          <a:bodyPr/>
          <a:lstStyle/>
          <a:p>
            <a:r>
              <a:rPr lang="en-US" dirty="0"/>
              <a:t>9:11</a:t>
            </a:r>
          </a:p>
        </p:txBody>
      </p:sp>
      <p:sp>
        <p:nvSpPr>
          <p:cNvPr id="4" name="Title 3"/>
          <p:cNvSpPr>
            <a:spLocks noGrp="1"/>
          </p:cNvSpPr>
          <p:nvPr>
            <p:ph type="title"/>
          </p:nvPr>
        </p:nvSpPr>
        <p:spPr/>
        <p:txBody>
          <a:bodyPr/>
          <a:lstStyle/>
          <a:p>
            <a:r>
              <a:rPr lang="en-US" dirty="0"/>
              <a:t>Hiram the king of Tyre had furnished Solomon with cedar trees, cypress trees, and gold</a:t>
            </a:r>
          </a:p>
        </p:txBody>
      </p:sp>
    </p:spTree>
    <p:extLst>
      <p:ext uri="{BB962C8B-B14F-4D97-AF65-F5344CB8AC3E}">
        <p14:creationId xmlns:p14="http://schemas.microsoft.com/office/powerpoint/2010/main" val="194522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Model of Jerusalem with Solomon’s temple and palace (from the east)</a:t>
            </a:r>
          </a:p>
        </p:txBody>
      </p:sp>
      <p:sp>
        <p:nvSpPr>
          <p:cNvPr id="3" name="Text Placeholder 2"/>
          <p:cNvSpPr>
            <a:spLocks noGrp="1"/>
          </p:cNvSpPr>
          <p:nvPr>
            <p:ph type="body" sz="quarter" idx="12"/>
          </p:nvPr>
        </p:nvSpPr>
        <p:spPr/>
        <p:txBody>
          <a:bodyPr/>
          <a:lstStyle/>
          <a:p>
            <a:r>
              <a:rPr lang="en-US" dirty="0"/>
              <a:t>9:1</a:t>
            </a:r>
          </a:p>
        </p:txBody>
      </p:sp>
      <p:sp>
        <p:nvSpPr>
          <p:cNvPr id="4" name="Title 3"/>
          <p:cNvSpPr>
            <a:spLocks noGrp="1"/>
          </p:cNvSpPr>
          <p:nvPr>
            <p:ph type="title"/>
          </p:nvPr>
        </p:nvSpPr>
        <p:spPr/>
        <p:txBody>
          <a:bodyPr/>
          <a:lstStyle/>
          <a:p>
            <a:r>
              <a:rPr lang="en-US" dirty="0"/>
              <a:t>When Solomon had finished the building of the house of Yahweh and the king’s house</a:t>
            </a:r>
          </a:p>
        </p:txBody>
      </p:sp>
      <p:pic>
        <p:nvPicPr>
          <p:cNvPr id="2050" name="Picture 2" descr="C:\Users\Kris\Documents\Bolen\Temple Mount on model of Jerusalem during Divided Monarchy, from east, mjb1904256983c.jpg"/>
          <p:cNvPicPr>
            <a:picLocks noChangeAspect="1" noChangeArrowheads="1"/>
          </p:cNvPicPr>
          <p:nvPr/>
        </p:nvPicPr>
        <p:blipFill rotWithShape="1">
          <a:blip r:embed="rId3">
            <a:extLst>
              <a:ext uri="{28A0092B-C50C-407E-A947-70E740481C1C}">
                <a14:useLocalDpi xmlns:a14="http://schemas.microsoft.com/office/drawing/2010/main" val="0"/>
              </a:ext>
            </a:extLst>
          </a:blip>
          <a:srcRect r="884"/>
          <a:stretch/>
        </p:blipFill>
        <p:spPr bwMode="auto">
          <a:xfrm>
            <a:off x="0" y="369332"/>
            <a:ext cx="9144000" cy="615034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6"/>
          <p:cNvSpPr txBox="1">
            <a:spLocks noChangeArrowheads="1"/>
          </p:cNvSpPr>
          <p:nvPr/>
        </p:nvSpPr>
        <p:spPr bwMode="auto">
          <a:xfrm>
            <a:off x="67632" y="923350"/>
            <a:ext cx="1496500"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City of David</a:t>
            </a:r>
          </a:p>
        </p:txBody>
      </p:sp>
      <p:sp>
        <p:nvSpPr>
          <p:cNvPr id="7" name="Line 9"/>
          <p:cNvSpPr>
            <a:spLocks noChangeShapeType="1"/>
          </p:cNvSpPr>
          <p:nvPr/>
        </p:nvSpPr>
        <p:spPr bwMode="auto">
          <a:xfrm flipH="1" flipV="1">
            <a:off x="6039423" y="3081181"/>
            <a:ext cx="292957" cy="750830"/>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Text Box 16"/>
          <p:cNvSpPr txBox="1">
            <a:spLocks noChangeArrowheads="1"/>
          </p:cNvSpPr>
          <p:nvPr/>
        </p:nvSpPr>
        <p:spPr bwMode="auto">
          <a:xfrm>
            <a:off x="2265183" y="841828"/>
            <a:ext cx="1769908"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Palace of David</a:t>
            </a:r>
          </a:p>
        </p:txBody>
      </p:sp>
      <p:sp>
        <p:nvSpPr>
          <p:cNvPr id="9" name="Text Box 16"/>
          <p:cNvSpPr txBox="1">
            <a:spLocks noChangeArrowheads="1"/>
          </p:cNvSpPr>
          <p:nvPr/>
        </p:nvSpPr>
        <p:spPr bwMode="auto">
          <a:xfrm>
            <a:off x="5881243" y="3912749"/>
            <a:ext cx="2192909"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Temple of Solomon</a:t>
            </a:r>
          </a:p>
        </p:txBody>
      </p:sp>
      <p:sp>
        <p:nvSpPr>
          <p:cNvPr id="10" name="Line 9"/>
          <p:cNvSpPr>
            <a:spLocks noChangeShapeType="1"/>
          </p:cNvSpPr>
          <p:nvPr/>
        </p:nvSpPr>
        <p:spPr bwMode="auto">
          <a:xfrm flipH="1">
            <a:off x="1672335" y="1123405"/>
            <a:ext cx="605538" cy="437237"/>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Text Box 16"/>
          <p:cNvSpPr txBox="1">
            <a:spLocks noChangeArrowheads="1"/>
          </p:cNvSpPr>
          <p:nvPr/>
        </p:nvSpPr>
        <p:spPr bwMode="auto">
          <a:xfrm>
            <a:off x="2555263" y="3832013"/>
            <a:ext cx="1189749" cy="707886"/>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Palace of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Solomon</a:t>
            </a:r>
          </a:p>
        </p:txBody>
      </p:sp>
      <p:sp>
        <p:nvSpPr>
          <p:cNvPr id="12" name="Line 9"/>
          <p:cNvSpPr>
            <a:spLocks noChangeShapeType="1"/>
          </p:cNvSpPr>
          <p:nvPr/>
        </p:nvSpPr>
        <p:spPr bwMode="auto">
          <a:xfrm flipV="1">
            <a:off x="3150137" y="3136047"/>
            <a:ext cx="203376" cy="695965"/>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 name="Text Box 16">
            <a:extLst>
              <a:ext uri="{FF2B5EF4-FFF2-40B4-BE49-F238E27FC236}">
                <a16:creationId xmlns:a16="http://schemas.microsoft.com/office/drawing/2014/main" id="{1D999449-9618-4546-9EE3-2194A9AD7ADC}"/>
              </a:ext>
            </a:extLst>
          </p:cNvPr>
          <p:cNvSpPr txBox="1">
            <a:spLocks noChangeArrowheads="1"/>
          </p:cNvSpPr>
          <p:nvPr/>
        </p:nvSpPr>
        <p:spPr bwMode="auto">
          <a:xfrm rot="2037560">
            <a:off x="470961" y="5565544"/>
            <a:ext cx="1560042"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Kidron Valley</a:t>
            </a:r>
          </a:p>
        </p:txBody>
      </p:sp>
    </p:spTree>
    <p:extLst>
      <p:ext uri="{BB962C8B-B14F-4D97-AF65-F5344CB8AC3E}">
        <p14:creationId xmlns:p14="http://schemas.microsoft.com/office/powerpoint/2010/main" val="31250480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fruit, stone&#10;&#10;Description automatically generated">
            <a:extLst>
              <a:ext uri="{FF2B5EF4-FFF2-40B4-BE49-F238E27FC236}">
                <a16:creationId xmlns:a16="http://schemas.microsoft.com/office/drawing/2014/main" id="{BC7E0A11-1004-4B33-8D4F-EA9E166AE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2044"/>
            <a:ext cx="9144000" cy="6153912"/>
          </a:xfrm>
          <a:prstGeom prst="rect">
            <a:avLst/>
          </a:prstGeom>
        </p:spPr>
      </p:pic>
      <p:sp>
        <p:nvSpPr>
          <p:cNvPr id="2" name="Text Placeholder 1"/>
          <p:cNvSpPr>
            <a:spLocks noGrp="1"/>
          </p:cNvSpPr>
          <p:nvPr>
            <p:ph type="body" sz="quarter" idx="10"/>
          </p:nvPr>
        </p:nvSpPr>
        <p:spPr/>
        <p:txBody>
          <a:bodyPr/>
          <a:lstStyle/>
          <a:p>
            <a:r>
              <a:rPr lang="en-US" dirty="0"/>
              <a:t>Assyrians transporting timber with ships, from the palace at Khorsabad, circa 710 BC</a:t>
            </a:r>
          </a:p>
        </p:txBody>
      </p:sp>
      <p:sp>
        <p:nvSpPr>
          <p:cNvPr id="3" name="Text Placeholder 2"/>
          <p:cNvSpPr>
            <a:spLocks noGrp="1"/>
          </p:cNvSpPr>
          <p:nvPr>
            <p:ph type="body" sz="quarter" idx="12"/>
          </p:nvPr>
        </p:nvSpPr>
        <p:spPr/>
        <p:txBody>
          <a:bodyPr/>
          <a:lstStyle/>
          <a:p>
            <a:r>
              <a:rPr lang="en-US" dirty="0"/>
              <a:t>9:11</a:t>
            </a:r>
          </a:p>
        </p:txBody>
      </p:sp>
      <p:sp>
        <p:nvSpPr>
          <p:cNvPr id="4" name="Title 3"/>
          <p:cNvSpPr>
            <a:spLocks noGrp="1"/>
          </p:cNvSpPr>
          <p:nvPr>
            <p:ph type="title"/>
          </p:nvPr>
        </p:nvSpPr>
        <p:spPr/>
        <p:txBody>
          <a:bodyPr/>
          <a:lstStyle/>
          <a:p>
            <a:r>
              <a:rPr lang="en-US" dirty="0"/>
              <a:t>Hiram the king of Tyre had furnished Solomon with cedar trees, cypress trees, and gold</a:t>
            </a:r>
          </a:p>
        </p:txBody>
      </p:sp>
    </p:spTree>
    <p:extLst>
      <p:ext uri="{BB962C8B-B14F-4D97-AF65-F5344CB8AC3E}">
        <p14:creationId xmlns:p14="http://schemas.microsoft.com/office/powerpoint/2010/main" val="35777669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ris\Documents\Bolen\PCB size\Louvre-pcb\Assyria\Relief of transporting cedars from Lebanon, from north facade of main courtyard at Khorsabad, tb0927194428.jpg"/>
          <p:cNvPicPr>
            <a:picLocks noChangeAspect="1" noChangeArrowheads="1"/>
          </p:cNvPicPr>
          <p:nvPr/>
        </p:nvPicPr>
        <p:blipFill rotWithShape="1">
          <a:blip r:embed="rId3">
            <a:extLst>
              <a:ext uri="{28A0092B-C50C-407E-A947-70E740481C1C}">
                <a14:useLocalDpi xmlns:a14="http://schemas.microsoft.com/office/drawing/2010/main" val="0"/>
              </a:ext>
            </a:extLst>
          </a:blip>
          <a:srcRect t="3766" b="1414"/>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Relief with a stack of hewn cedar logs, from the palace at Khorsabad, circa 710 BC</a:t>
            </a:r>
          </a:p>
        </p:txBody>
      </p:sp>
      <p:sp>
        <p:nvSpPr>
          <p:cNvPr id="3" name="Text Placeholder 2"/>
          <p:cNvSpPr>
            <a:spLocks noGrp="1"/>
          </p:cNvSpPr>
          <p:nvPr>
            <p:ph type="body" sz="quarter" idx="12"/>
          </p:nvPr>
        </p:nvSpPr>
        <p:spPr/>
        <p:txBody>
          <a:bodyPr/>
          <a:lstStyle/>
          <a:p>
            <a:r>
              <a:rPr lang="en-US" dirty="0"/>
              <a:t>9:11</a:t>
            </a:r>
          </a:p>
        </p:txBody>
      </p:sp>
      <p:sp>
        <p:nvSpPr>
          <p:cNvPr id="4" name="Title 3"/>
          <p:cNvSpPr>
            <a:spLocks noGrp="1"/>
          </p:cNvSpPr>
          <p:nvPr>
            <p:ph type="title"/>
          </p:nvPr>
        </p:nvSpPr>
        <p:spPr/>
        <p:txBody>
          <a:bodyPr/>
          <a:lstStyle/>
          <a:p>
            <a:r>
              <a:rPr lang="en-US" dirty="0"/>
              <a:t>Hiram the king of Tyre had furnished Solomon with cedar trees, cypress trees, and gold</a:t>
            </a:r>
          </a:p>
        </p:txBody>
      </p:sp>
    </p:spTree>
    <p:extLst>
      <p:ext uri="{BB962C8B-B14F-4D97-AF65-F5344CB8AC3E}">
        <p14:creationId xmlns:p14="http://schemas.microsoft.com/office/powerpoint/2010/main" val="582431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cuments\Bolen\04 0Adds 2012\19 Museum\US Museums\U of Pennsylvania Museum\Canaan and Ancient Israel\Beth Shean, gold foil, Iron IB, 1150-1000 BC, adr16052665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063"/>
            <a:ext cx="9144000" cy="661987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Sheet of gold foil, from Beth-</a:t>
            </a:r>
            <a:r>
              <a:rPr lang="en-US" dirty="0" err="1"/>
              <a:t>shean</a:t>
            </a:r>
            <a:r>
              <a:rPr lang="en-US" dirty="0"/>
              <a:t>, circa 1150–1000 BC</a:t>
            </a:r>
          </a:p>
        </p:txBody>
      </p:sp>
      <p:sp>
        <p:nvSpPr>
          <p:cNvPr id="3" name="Text Placeholder 2"/>
          <p:cNvSpPr>
            <a:spLocks noGrp="1"/>
          </p:cNvSpPr>
          <p:nvPr>
            <p:ph type="body" sz="quarter" idx="12"/>
          </p:nvPr>
        </p:nvSpPr>
        <p:spPr/>
        <p:txBody>
          <a:bodyPr/>
          <a:lstStyle/>
          <a:p>
            <a:r>
              <a:rPr lang="en-US" dirty="0"/>
              <a:t>9:11</a:t>
            </a:r>
          </a:p>
        </p:txBody>
      </p:sp>
      <p:sp>
        <p:nvSpPr>
          <p:cNvPr id="4" name="Title 3"/>
          <p:cNvSpPr>
            <a:spLocks noGrp="1"/>
          </p:cNvSpPr>
          <p:nvPr>
            <p:ph type="title"/>
          </p:nvPr>
        </p:nvSpPr>
        <p:spPr/>
        <p:txBody>
          <a:bodyPr/>
          <a:lstStyle/>
          <a:p>
            <a:r>
              <a:rPr lang="en-US" dirty="0"/>
              <a:t>Hiram the king of Tyre had furnished Solomon with cedar trees, cypress trees, and gold</a:t>
            </a:r>
          </a:p>
        </p:txBody>
      </p:sp>
    </p:spTree>
    <p:extLst>
      <p:ext uri="{BB962C8B-B14F-4D97-AF65-F5344CB8AC3E}">
        <p14:creationId xmlns:p14="http://schemas.microsoft.com/office/powerpoint/2010/main" val="34270453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ris\Downloads\1280px-Toutankamon-expo_18_1e-chap.JPG"/>
          <p:cNvPicPr>
            <a:picLocks noChangeAspect="1" noChangeArrowheads="1"/>
          </p:cNvPicPr>
          <p:nvPr/>
        </p:nvPicPr>
        <p:blipFill rotWithShape="1">
          <a:blip r:embed="rId3">
            <a:extLst>
              <a:ext uri="{28A0092B-C50C-407E-A947-70E740481C1C}">
                <a14:useLocalDpi xmlns:a14="http://schemas.microsoft.com/office/drawing/2010/main" val="0"/>
              </a:ext>
            </a:extLst>
          </a:blip>
          <a:srcRect l="1271" r="-1"/>
          <a:stretch/>
        </p:blipFill>
        <p:spPr bwMode="auto">
          <a:xfrm>
            <a:off x="0" y="369331"/>
            <a:ext cx="9144000" cy="615034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Interior of the outer shrine of Tutankhamun, 14th century BC</a:t>
            </a:r>
          </a:p>
        </p:txBody>
      </p:sp>
      <p:sp>
        <p:nvSpPr>
          <p:cNvPr id="3" name="Text Placeholder 2"/>
          <p:cNvSpPr>
            <a:spLocks noGrp="1"/>
          </p:cNvSpPr>
          <p:nvPr>
            <p:ph type="body" sz="quarter" idx="12"/>
          </p:nvPr>
        </p:nvSpPr>
        <p:spPr/>
        <p:txBody>
          <a:bodyPr/>
          <a:lstStyle/>
          <a:p>
            <a:r>
              <a:rPr lang="en-US" dirty="0"/>
              <a:t>9:11</a:t>
            </a:r>
          </a:p>
        </p:txBody>
      </p:sp>
      <p:sp>
        <p:nvSpPr>
          <p:cNvPr id="4" name="Title 3"/>
          <p:cNvSpPr>
            <a:spLocks noGrp="1"/>
          </p:cNvSpPr>
          <p:nvPr>
            <p:ph type="title"/>
          </p:nvPr>
        </p:nvSpPr>
        <p:spPr/>
        <p:txBody>
          <a:bodyPr/>
          <a:lstStyle/>
          <a:p>
            <a:r>
              <a:rPr lang="en-US" dirty="0"/>
              <a:t>Hiram the king of Tyre had furnished Solomon with cedar trees, cypress trees, and gold</a:t>
            </a:r>
          </a:p>
        </p:txBody>
      </p:sp>
    </p:spTree>
    <p:extLst>
      <p:ext uri="{BB962C8B-B14F-4D97-AF65-F5344CB8AC3E}">
        <p14:creationId xmlns:p14="http://schemas.microsoft.com/office/powerpoint/2010/main" val="22730498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sher street sign in Jerusalem, tb07240478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4122"/>
            <a:ext cx="9144000" cy="6080760"/>
          </a:xfrm>
          <a:prstGeom prst="rect">
            <a:avLst/>
          </a:prstGeom>
        </p:spPr>
      </p:pic>
      <p:sp>
        <p:nvSpPr>
          <p:cNvPr id="2" name="Text Placeholder 1"/>
          <p:cNvSpPr>
            <a:spLocks noGrp="1"/>
          </p:cNvSpPr>
          <p:nvPr>
            <p:ph type="body" sz="quarter" idx="10"/>
          </p:nvPr>
        </p:nvSpPr>
        <p:spPr/>
        <p:txBody>
          <a:bodyPr/>
          <a:lstStyle/>
          <a:p>
            <a:r>
              <a:rPr lang="en-US" dirty="0"/>
              <a:t>“Asher Street” sign in Jerusalem</a:t>
            </a:r>
          </a:p>
        </p:txBody>
      </p:sp>
      <p:sp>
        <p:nvSpPr>
          <p:cNvPr id="3" name="Text Placeholder 2"/>
          <p:cNvSpPr>
            <a:spLocks noGrp="1"/>
          </p:cNvSpPr>
          <p:nvPr>
            <p:ph type="body" sz="quarter" idx="12"/>
          </p:nvPr>
        </p:nvSpPr>
        <p:spPr/>
        <p:txBody>
          <a:bodyPr/>
          <a:lstStyle/>
          <a:p>
            <a:r>
              <a:rPr lang="en-US" dirty="0"/>
              <a:t>9:11</a:t>
            </a:r>
          </a:p>
        </p:txBody>
      </p:sp>
      <p:sp>
        <p:nvSpPr>
          <p:cNvPr id="4" name="Title 3"/>
          <p:cNvSpPr>
            <a:spLocks noGrp="1"/>
          </p:cNvSpPr>
          <p:nvPr>
            <p:ph type="title"/>
          </p:nvPr>
        </p:nvSpPr>
        <p:spPr/>
        <p:txBody>
          <a:bodyPr/>
          <a:lstStyle/>
          <a:p>
            <a:r>
              <a:rPr lang="en-US" dirty="0"/>
              <a:t>Then King Solomon gave Hiram twenty cities in the land of Galilee</a:t>
            </a:r>
          </a:p>
        </p:txBody>
      </p:sp>
    </p:spTree>
    <p:extLst>
      <p:ext uri="{BB962C8B-B14F-4D97-AF65-F5344CB8AC3E}">
        <p14:creationId xmlns:p14="http://schemas.microsoft.com/office/powerpoint/2010/main" val="6104385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Haifa and Plain of Asher from south, tb100505534-001.jpg"/>
          <p:cNvPicPr>
            <a:picLocks noChangeAspect="1"/>
          </p:cNvPicPr>
          <p:nvPr/>
        </p:nvPicPr>
        <p:blipFill rotWithShape="1">
          <a:blip r:embed="rId3">
            <a:extLst>
              <a:ext uri="{28A0092B-C50C-407E-A947-70E740481C1C}">
                <a14:useLocalDpi xmlns:a14="http://schemas.microsoft.com/office/drawing/2010/main" val="0"/>
              </a:ext>
            </a:extLst>
          </a:blip>
          <a:srcRect r="1131"/>
          <a:stretch/>
        </p:blipFill>
        <p:spPr>
          <a:xfrm>
            <a:off x="0" y="369332"/>
            <a:ext cx="9144000" cy="6150340"/>
          </a:xfrm>
          <a:prstGeom prst="rect">
            <a:avLst/>
          </a:prstGeom>
        </p:spPr>
      </p:pic>
      <p:sp>
        <p:nvSpPr>
          <p:cNvPr id="2" name="Text Placeholder 1"/>
          <p:cNvSpPr>
            <a:spLocks noGrp="1"/>
          </p:cNvSpPr>
          <p:nvPr>
            <p:ph type="body" sz="quarter" idx="10"/>
          </p:nvPr>
        </p:nvSpPr>
        <p:spPr/>
        <p:txBody>
          <a:bodyPr/>
          <a:lstStyle/>
          <a:p>
            <a:r>
              <a:rPr lang="en-US" dirty="0"/>
              <a:t>Haifa and Plain of Asher (from the south)</a:t>
            </a:r>
          </a:p>
        </p:txBody>
      </p:sp>
      <p:sp>
        <p:nvSpPr>
          <p:cNvPr id="3" name="Text Placeholder 2"/>
          <p:cNvSpPr>
            <a:spLocks noGrp="1"/>
          </p:cNvSpPr>
          <p:nvPr>
            <p:ph type="body" sz="quarter" idx="12"/>
          </p:nvPr>
        </p:nvSpPr>
        <p:spPr/>
        <p:txBody>
          <a:bodyPr/>
          <a:lstStyle/>
          <a:p>
            <a:r>
              <a:rPr lang="en-US" dirty="0"/>
              <a:t>9:11</a:t>
            </a:r>
          </a:p>
        </p:txBody>
      </p:sp>
      <p:sp>
        <p:nvSpPr>
          <p:cNvPr id="4" name="Title 3"/>
          <p:cNvSpPr>
            <a:spLocks noGrp="1"/>
          </p:cNvSpPr>
          <p:nvPr>
            <p:ph type="title"/>
          </p:nvPr>
        </p:nvSpPr>
        <p:spPr/>
        <p:txBody>
          <a:bodyPr/>
          <a:lstStyle/>
          <a:p>
            <a:r>
              <a:rPr lang="en-US" dirty="0"/>
              <a:t>Then King Solomon gave Hiram twenty cities in the land of Galilee</a:t>
            </a:r>
          </a:p>
        </p:txBody>
      </p:sp>
    </p:spTree>
    <p:extLst>
      <p:ext uri="{BB962C8B-B14F-4D97-AF65-F5344CB8AC3E}">
        <p14:creationId xmlns:p14="http://schemas.microsoft.com/office/powerpoint/2010/main" val="16534949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Haifa and Plain of Asher from south, tb100505534-001.jpg"/>
          <p:cNvPicPr>
            <a:picLocks noChangeAspect="1"/>
          </p:cNvPicPr>
          <p:nvPr/>
        </p:nvPicPr>
        <p:blipFill rotWithShape="1">
          <a:blip r:embed="rId3">
            <a:extLst>
              <a:ext uri="{28A0092B-C50C-407E-A947-70E740481C1C}">
                <a14:useLocalDpi xmlns:a14="http://schemas.microsoft.com/office/drawing/2010/main" val="0"/>
              </a:ext>
            </a:extLst>
          </a:blip>
          <a:srcRect r="1131"/>
          <a:stretch/>
        </p:blipFill>
        <p:spPr>
          <a:xfrm>
            <a:off x="0" y="369332"/>
            <a:ext cx="9144000" cy="6150340"/>
          </a:xfrm>
          <a:prstGeom prst="rect">
            <a:avLst/>
          </a:prstGeom>
        </p:spPr>
      </p:pic>
      <p:sp>
        <p:nvSpPr>
          <p:cNvPr id="2" name="Text Placeholder 1"/>
          <p:cNvSpPr>
            <a:spLocks noGrp="1"/>
          </p:cNvSpPr>
          <p:nvPr>
            <p:ph type="body" sz="quarter" idx="10"/>
          </p:nvPr>
        </p:nvSpPr>
        <p:spPr/>
        <p:txBody>
          <a:bodyPr/>
          <a:lstStyle/>
          <a:p>
            <a:r>
              <a:rPr lang="en-US" dirty="0"/>
              <a:t>Haifa and Plain of Asher (from the south)</a:t>
            </a:r>
          </a:p>
        </p:txBody>
      </p:sp>
      <p:sp>
        <p:nvSpPr>
          <p:cNvPr id="3" name="Text Placeholder 2"/>
          <p:cNvSpPr>
            <a:spLocks noGrp="1"/>
          </p:cNvSpPr>
          <p:nvPr>
            <p:ph type="body" sz="quarter" idx="12"/>
          </p:nvPr>
        </p:nvSpPr>
        <p:spPr/>
        <p:txBody>
          <a:bodyPr/>
          <a:lstStyle/>
          <a:p>
            <a:r>
              <a:rPr lang="en-US" dirty="0"/>
              <a:t>9:11</a:t>
            </a:r>
          </a:p>
        </p:txBody>
      </p:sp>
      <p:sp>
        <p:nvSpPr>
          <p:cNvPr id="4" name="Title 3"/>
          <p:cNvSpPr>
            <a:spLocks noGrp="1"/>
          </p:cNvSpPr>
          <p:nvPr>
            <p:ph type="title"/>
          </p:nvPr>
        </p:nvSpPr>
        <p:spPr/>
        <p:txBody>
          <a:bodyPr/>
          <a:lstStyle/>
          <a:p>
            <a:r>
              <a:rPr lang="en-US" dirty="0"/>
              <a:t>Then King Solomon gave Hiram twenty cities in the land of Galilee</a:t>
            </a:r>
          </a:p>
        </p:txBody>
      </p:sp>
      <p:sp>
        <p:nvSpPr>
          <p:cNvPr id="13" name="Line 8"/>
          <p:cNvSpPr>
            <a:spLocks noChangeShapeType="1"/>
          </p:cNvSpPr>
          <p:nvPr/>
        </p:nvSpPr>
        <p:spPr bwMode="auto">
          <a:xfrm flipH="1">
            <a:off x="3657600" y="3124200"/>
            <a:ext cx="76200" cy="4572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14" name="Text Box 15"/>
          <p:cNvSpPr txBox="1">
            <a:spLocks noChangeArrowheads="1"/>
          </p:cNvSpPr>
          <p:nvPr/>
        </p:nvSpPr>
        <p:spPr bwMode="auto">
          <a:xfrm>
            <a:off x="4953000" y="4672965"/>
            <a:ext cx="1468321"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Kishon</a:t>
            </a: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 River</a:t>
            </a:r>
          </a:p>
        </p:txBody>
      </p:sp>
      <p:sp>
        <p:nvSpPr>
          <p:cNvPr id="15" name="Text Box 15"/>
          <p:cNvSpPr txBox="1">
            <a:spLocks noChangeArrowheads="1"/>
          </p:cNvSpPr>
          <p:nvPr/>
        </p:nvSpPr>
        <p:spPr bwMode="auto">
          <a:xfrm>
            <a:off x="3431700" y="2743200"/>
            <a:ext cx="683100"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Acco</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16" name="Line 8"/>
          <p:cNvSpPr>
            <a:spLocks noChangeShapeType="1"/>
          </p:cNvSpPr>
          <p:nvPr/>
        </p:nvSpPr>
        <p:spPr bwMode="auto">
          <a:xfrm flipH="1">
            <a:off x="4800600" y="5053965"/>
            <a:ext cx="304800" cy="3048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17" name="Line 8"/>
          <p:cNvSpPr>
            <a:spLocks noChangeShapeType="1"/>
          </p:cNvSpPr>
          <p:nvPr/>
        </p:nvSpPr>
        <p:spPr bwMode="auto">
          <a:xfrm>
            <a:off x="2133600" y="3124200"/>
            <a:ext cx="459900" cy="2286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18" name="Text Box 15"/>
          <p:cNvSpPr txBox="1">
            <a:spLocks noChangeArrowheads="1"/>
          </p:cNvSpPr>
          <p:nvPr/>
        </p:nvSpPr>
        <p:spPr bwMode="auto">
          <a:xfrm>
            <a:off x="533400" y="2819400"/>
            <a:ext cx="1643524"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Rosh </a:t>
            </a: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HaNiqra</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19" name="Text Box 15"/>
          <p:cNvSpPr txBox="1">
            <a:spLocks noChangeArrowheads="1"/>
          </p:cNvSpPr>
          <p:nvPr/>
        </p:nvSpPr>
        <p:spPr bwMode="auto">
          <a:xfrm>
            <a:off x="3590925" y="3901440"/>
            <a:ext cx="1425490"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Bay of Haifa</a:t>
            </a:r>
          </a:p>
        </p:txBody>
      </p:sp>
    </p:spTree>
    <p:extLst>
      <p:ext uri="{BB962C8B-B14F-4D97-AF65-F5344CB8AC3E}">
        <p14:creationId xmlns:p14="http://schemas.microsoft.com/office/powerpoint/2010/main" val="23145387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ifa and bay, seen from Mount Carmel, mat05576.jpg"/>
          <p:cNvPicPr>
            <a:picLocks noChangeAspect="1"/>
          </p:cNvPicPr>
          <p:nvPr/>
        </p:nvPicPr>
        <p:blipFill rotWithShape="1">
          <a:blip r:embed="rId3">
            <a:extLst>
              <a:ext uri="{28A0092B-C50C-407E-A947-70E740481C1C}">
                <a14:useLocalDpi xmlns:a14="http://schemas.microsoft.com/office/drawing/2010/main" val="0"/>
              </a:ext>
            </a:extLst>
          </a:blip>
          <a:srcRect b="23253"/>
          <a:stretch/>
        </p:blipFill>
        <p:spPr>
          <a:xfrm>
            <a:off x="0" y="-1"/>
            <a:ext cx="9144000" cy="6729985"/>
          </a:xfrm>
          <a:prstGeom prst="rect">
            <a:avLst/>
          </a:prstGeom>
        </p:spPr>
      </p:pic>
      <p:sp>
        <p:nvSpPr>
          <p:cNvPr id="2" name="Text Placeholder 1"/>
          <p:cNvSpPr>
            <a:spLocks noGrp="1"/>
          </p:cNvSpPr>
          <p:nvPr>
            <p:ph type="body" sz="quarter" idx="10"/>
          </p:nvPr>
        </p:nvSpPr>
        <p:spPr/>
        <p:txBody>
          <a:bodyPr/>
          <a:lstStyle/>
          <a:p>
            <a:r>
              <a:rPr lang="en-US" dirty="0"/>
              <a:t>Haifa and the Bay of Haifa, near Tell Abu Hawam</a:t>
            </a:r>
          </a:p>
        </p:txBody>
      </p:sp>
      <p:sp>
        <p:nvSpPr>
          <p:cNvPr id="3" name="Text Placeholder 2"/>
          <p:cNvSpPr>
            <a:spLocks noGrp="1"/>
          </p:cNvSpPr>
          <p:nvPr>
            <p:ph type="body" sz="quarter" idx="12"/>
          </p:nvPr>
        </p:nvSpPr>
        <p:spPr/>
        <p:txBody>
          <a:bodyPr/>
          <a:lstStyle/>
          <a:p>
            <a:r>
              <a:rPr lang="en-US" dirty="0"/>
              <a:t>9:11</a:t>
            </a:r>
          </a:p>
        </p:txBody>
      </p:sp>
      <p:sp>
        <p:nvSpPr>
          <p:cNvPr id="4" name="Title 3"/>
          <p:cNvSpPr>
            <a:spLocks noGrp="1"/>
          </p:cNvSpPr>
          <p:nvPr>
            <p:ph type="title"/>
          </p:nvPr>
        </p:nvSpPr>
        <p:spPr/>
        <p:txBody>
          <a:bodyPr/>
          <a:lstStyle/>
          <a:p>
            <a:r>
              <a:rPr lang="en-US" dirty="0"/>
              <a:t>Then King Solomon gave Hiram twenty cities in the land of Galilee</a:t>
            </a:r>
          </a:p>
        </p:txBody>
      </p:sp>
    </p:spTree>
    <p:extLst>
      <p:ext uri="{BB962C8B-B14F-4D97-AF65-F5344CB8AC3E}">
        <p14:creationId xmlns:p14="http://schemas.microsoft.com/office/powerpoint/2010/main" val="20149095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arge body of water with a city in the background&#10;&#10;Description automatically generated">
            <a:extLst>
              <a:ext uri="{FF2B5EF4-FFF2-40B4-BE49-F238E27FC236}">
                <a16:creationId xmlns:a16="http://schemas.microsoft.com/office/drawing/2014/main" id="{B92A22F3-A059-42B3-AEA4-81739DE2CE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9332"/>
            <a:ext cx="9144000" cy="6227064"/>
          </a:xfrm>
          <a:prstGeom prst="rect">
            <a:avLst/>
          </a:prstGeom>
        </p:spPr>
      </p:pic>
      <p:sp>
        <p:nvSpPr>
          <p:cNvPr id="2" name="Text Placeholder 1"/>
          <p:cNvSpPr>
            <a:spLocks noGrp="1"/>
          </p:cNvSpPr>
          <p:nvPr>
            <p:ph type="body" sz="quarter" idx="10"/>
          </p:nvPr>
        </p:nvSpPr>
        <p:spPr/>
        <p:txBody>
          <a:bodyPr/>
          <a:lstStyle/>
          <a:p>
            <a:r>
              <a:rPr lang="en-US" dirty="0"/>
              <a:t>Old city of Acre and Tel Acco, possible location of Ummah (aerial view from the west)</a:t>
            </a:r>
          </a:p>
        </p:txBody>
      </p:sp>
      <p:sp>
        <p:nvSpPr>
          <p:cNvPr id="3" name="Text Placeholder 2"/>
          <p:cNvSpPr>
            <a:spLocks noGrp="1"/>
          </p:cNvSpPr>
          <p:nvPr>
            <p:ph type="body" sz="quarter" idx="12"/>
          </p:nvPr>
        </p:nvSpPr>
        <p:spPr/>
        <p:txBody>
          <a:bodyPr/>
          <a:lstStyle/>
          <a:p>
            <a:r>
              <a:rPr lang="en-US" dirty="0"/>
              <a:t>9:11</a:t>
            </a:r>
          </a:p>
        </p:txBody>
      </p:sp>
      <p:sp>
        <p:nvSpPr>
          <p:cNvPr id="4" name="Title 3"/>
          <p:cNvSpPr>
            <a:spLocks noGrp="1"/>
          </p:cNvSpPr>
          <p:nvPr>
            <p:ph type="title"/>
          </p:nvPr>
        </p:nvSpPr>
        <p:spPr/>
        <p:txBody>
          <a:bodyPr/>
          <a:lstStyle/>
          <a:p>
            <a:r>
              <a:rPr lang="en-US" dirty="0"/>
              <a:t>Then King Solomon gave Hiram twenty cities in the land of Galilee</a:t>
            </a:r>
          </a:p>
        </p:txBody>
      </p:sp>
    </p:spTree>
    <p:extLst>
      <p:ext uri="{BB962C8B-B14F-4D97-AF65-F5344CB8AC3E}">
        <p14:creationId xmlns:p14="http://schemas.microsoft.com/office/powerpoint/2010/main" val="8641705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body of water with a city in the background&#10;&#10;Description automatically generated">
            <a:extLst>
              <a:ext uri="{FF2B5EF4-FFF2-40B4-BE49-F238E27FC236}">
                <a16:creationId xmlns:a16="http://schemas.microsoft.com/office/drawing/2014/main" id="{21127071-2097-4677-B090-BEE3596CE7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9332"/>
            <a:ext cx="9144000" cy="6227064"/>
          </a:xfrm>
          <a:prstGeom prst="rect">
            <a:avLst/>
          </a:prstGeom>
        </p:spPr>
      </p:pic>
      <p:sp>
        <p:nvSpPr>
          <p:cNvPr id="2" name="Text Placeholder 1"/>
          <p:cNvSpPr>
            <a:spLocks noGrp="1"/>
          </p:cNvSpPr>
          <p:nvPr>
            <p:ph type="body" sz="quarter" idx="10"/>
          </p:nvPr>
        </p:nvSpPr>
        <p:spPr/>
        <p:txBody>
          <a:bodyPr/>
          <a:lstStyle/>
          <a:p>
            <a:r>
              <a:rPr lang="en-US" dirty="0"/>
              <a:t>Old city of Acre and Tel Acco, possible location of Ummah (aerial view from the west)</a:t>
            </a:r>
          </a:p>
        </p:txBody>
      </p:sp>
      <p:sp>
        <p:nvSpPr>
          <p:cNvPr id="3" name="Text Placeholder 2"/>
          <p:cNvSpPr>
            <a:spLocks noGrp="1"/>
          </p:cNvSpPr>
          <p:nvPr>
            <p:ph type="body" sz="quarter" idx="12"/>
          </p:nvPr>
        </p:nvSpPr>
        <p:spPr/>
        <p:txBody>
          <a:bodyPr/>
          <a:lstStyle/>
          <a:p>
            <a:r>
              <a:rPr lang="en-US" dirty="0"/>
              <a:t>9:11</a:t>
            </a:r>
          </a:p>
        </p:txBody>
      </p:sp>
      <p:sp>
        <p:nvSpPr>
          <p:cNvPr id="4" name="Title 3"/>
          <p:cNvSpPr>
            <a:spLocks noGrp="1"/>
          </p:cNvSpPr>
          <p:nvPr>
            <p:ph type="title"/>
          </p:nvPr>
        </p:nvSpPr>
        <p:spPr/>
        <p:txBody>
          <a:bodyPr/>
          <a:lstStyle/>
          <a:p>
            <a:r>
              <a:rPr lang="en-US" dirty="0"/>
              <a:t>Then King Solomon gave Hiram twenty cities in the land of Galilee</a:t>
            </a:r>
          </a:p>
        </p:txBody>
      </p:sp>
      <p:sp>
        <p:nvSpPr>
          <p:cNvPr id="7" name="Text Box 16"/>
          <p:cNvSpPr txBox="1">
            <a:spLocks noChangeArrowheads="1"/>
          </p:cNvSpPr>
          <p:nvPr/>
        </p:nvSpPr>
        <p:spPr bwMode="auto">
          <a:xfrm>
            <a:off x="7326104" y="1352550"/>
            <a:ext cx="1056701" cy="400110"/>
          </a:xfrm>
          <a:prstGeom prst="rect">
            <a:avLst/>
          </a:prstGeom>
          <a:noFill/>
          <a:ln w="9525">
            <a:noFill/>
            <a:miter lim="800000"/>
            <a:headEnd/>
            <a:tailEnd/>
          </a:ln>
          <a:effectLst/>
        </p:spPr>
        <p:txBody>
          <a:bodyPr wrap="none">
            <a:spAutoFit/>
          </a:bodyPr>
          <a:lstStyle/>
          <a:p>
            <a:pPr lvl="0" algn="ctr">
              <a:defRPr/>
            </a:pPr>
            <a:r>
              <a:rPr lang="en-US" sz="2000" kern="0">
                <a:solidFill>
                  <a:srgbClr val="FFFFFF"/>
                </a:solidFill>
                <a:effectLst>
                  <a:glow rad="76200">
                    <a:srgbClr val="000000">
                      <a:alpha val="60000"/>
                    </a:srgbClr>
                  </a:glow>
                </a:effectLst>
                <a:latin typeface="Calibri" pitchFamily="34" charset="0"/>
                <a:cs typeface="Calibri" pitchFamily="34" charset="0"/>
              </a:rPr>
              <a:t>Tel Acco</a:t>
            </a:r>
            <a:endParaRPr kumimoji="0" lang="en-US" sz="2000" b="0" i="0" u="none" strike="noStrike" kern="0" cap="none" spc="0" normalizeH="0" baseline="0" noProof="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8" name="Text Box 16"/>
          <p:cNvSpPr txBox="1">
            <a:spLocks noChangeArrowheads="1"/>
          </p:cNvSpPr>
          <p:nvPr/>
        </p:nvSpPr>
        <p:spPr bwMode="auto">
          <a:xfrm>
            <a:off x="3592285" y="2000250"/>
            <a:ext cx="1326054" cy="400110"/>
          </a:xfrm>
          <a:prstGeom prst="rect">
            <a:avLst/>
          </a:prstGeom>
          <a:noFill/>
          <a:ln w="9525">
            <a:noFill/>
            <a:miter lim="800000"/>
            <a:headEnd/>
            <a:tailEnd/>
          </a:ln>
          <a:effectLst/>
        </p:spPr>
        <p:txBody>
          <a:bodyPr wrap="none">
            <a:spAutoFit/>
          </a:bodyPr>
          <a:lstStyle/>
          <a:p>
            <a:pPr lvl="0" algn="ctr">
              <a:defRPr/>
            </a:pPr>
            <a:r>
              <a:rPr lang="en-US" sz="2000" kern="0" dirty="0">
                <a:solidFill>
                  <a:srgbClr val="FFFFFF"/>
                </a:solidFill>
                <a:effectLst>
                  <a:glow rad="76200">
                    <a:srgbClr val="000000">
                      <a:alpha val="60000"/>
                    </a:srgbClr>
                  </a:glow>
                </a:effectLst>
                <a:latin typeface="Calibri" pitchFamily="34" charset="0"/>
                <a:cs typeface="Calibri" pitchFamily="34" charset="0"/>
              </a:rPr>
              <a:t>Acre/’</a:t>
            </a:r>
            <a:r>
              <a:rPr lang="en-US" sz="2000" kern="0" dirty="0" err="1">
                <a:solidFill>
                  <a:srgbClr val="FFFFFF"/>
                </a:solidFill>
                <a:effectLst>
                  <a:glow rad="76200">
                    <a:srgbClr val="000000">
                      <a:alpha val="60000"/>
                    </a:srgbClr>
                  </a:glow>
                </a:effectLst>
                <a:latin typeface="Calibri" pitchFamily="34" charset="0"/>
                <a:cs typeface="Calibri" pitchFamily="34" charset="0"/>
              </a:rPr>
              <a:t>Akka</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10" name="Line 1030"/>
          <p:cNvSpPr>
            <a:spLocks noChangeShapeType="1"/>
          </p:cNvSpPr>
          <p:nvPr/>
        </p:nvSpPr>
        <p:spPr bwMode="auto">
          <a:xfrm flipH="1" flipV="1">
            <a:off x="7163621" y="794354"/>
            <a:ext cx="378465" cy="558195"/>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2610154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table, building, sitting&#10;&#10;Description automatically generated">
            <a:extLst>
              <a:ext uri="{FF2B5EF4-FFF2-40B4-BE49-F238E27FC236}">
                <a16:creationId xmlns:a16="http://schemas.microsoft.com/office/drawing/2014/main" id="{47EFE0AC-5A33-0D44-BFEA-81896D991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713" y="281185"/>
            <a:ext cx="8410575" cy="6389700"/>
          </a:xfrm>
          <a:prstGeom prst="rect">
            <a:avLst/>
          </a:prstGeom>
        </p:spPr>
      </p:pic>
      <p:sp>
        <p:nvSpPr>
          <p:cNvPr id="2" name="Text Placeholder 1"/>
          <p:cNvSpPr>
            <a:spLocks noGrp="1"/>
          </p:cNvSpPr>
          <p:nvPr>
            <p:ph type="body" sz="quarter" idx="10"/>
          </p:nvPr>
        </p:nvSpPr>
        <p:spPr/>
        <p:txBody>
          <a:bodyPr/>
          <a:lstStyle/>
          <a:p>
            <a:r>
              <a:rPr lang="en-US" dirty="0"/>
              <a:t>Model of Solomon’s Temple</a:t>
            </a:r>
          </a:p>
        </p:txBody>
      </p:sp>
      <p:sp>
        <p:nvSpPr>
          <p:cNvPr id="5" name="Text Placeholder 2"/>
          <p:cNvSpPr>
            <a:spLocks noGrp="1"/>
          </p:cNvSpPr>
          <p:nvPr>
            <p:ph type="body" sz="quarter" idx="12"/>
          </p:nvPr>
        </p:nvSpPr>
        <p:spPr/>
        <p:txBody>
          <a:bodyPr/>
          <a:lstStyle/>
          <a:p>
            <a:r>
              <a:rPr lang="en-US" dirty="0"/>
              <a:t>9:1</a:t>
            </a:r>
          </a:p>
        </p:txBody>
      </p:sp>
      <p:sp>
        <p:nvSpPr>
          <p:cNvPr id="6" name="Title 3"/>
          <p:cNvSpPr>
            <a:spLocks noGrp="1"/>
          </p:cNvSpPr>
          <p:nvPr>
            <p:ph type="title"/>
          </p:nvPr>
        </p:nvSpPr>
        <p:spPr/>
        <p:txBody>
          <a:bodyPr/>
          <a:lstStyle/>
          <a:p>
            <a:r>
              <a:rPr lang="en-US" dirty="0"/>
              <a:t>When Solomon had finished the building of the house of Yahweh and the king’s house</a:t>
            </a:r>
          </a:p>
        </p:txBody>
      </p:sp>
    </p:spTree>
    <p:extLst>
      <p:ext uri="{BB962C8B-B14F-4D97-AF65-F5344CB8AC3E}">
        <p14:creationId xmlns:p14="http://schemas.microsoft.com/office/powerpoint/2010/main" val="14135882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chzib tell, tb100905729.jpg"/>
          <p:cNvPicPr>
            <a:picLocks noChangeAspect="1"/>
          </p:cNvPicPr>
          <p:nvPr/>
        </p:nvPicPr>
        <p:blipFill rotWithShape="1">
          <a:blip r:embed="rId3">
            <a:extLst>
              <a:ext uri="{28A0092B-C50C-407E-A947-70E740481C1C}">
                <a14:useLocalDpi xmlns:a14="http://schemas.microsoft.com/office/drawing/2010/main" val="0"/>
              </a:ext>
            </a:extLst>
          </a:blip>
          <a:srcRect r="1131"/>
          <a:stretch/>
        </p:blipFill>
        <p:spPr>
          <a:xfrm>
            <a:off x="0" y="369332"/>
            <a:ext cx="9144000" cy="6150340"/>
          </a:xfrm>
          <a:prstGeom prst="rect">
            <a:avLst/>
          </a:prstGeom>
        </p:spPr>
      </p:pic>
      <p:sp>
        <p:nvSpPr>
          <p:cNvPr id="2" name="Text Placeholder 1"/>
          <p:cNvSpPr>
            <a:spLocks noGrp="1"/>
          </p:cNvSpPr>
          <p:nvPr>
            <p:ph type="body" sz="quarter" idx="10"/>
          </p:nvPr>
        </p:nvSpPr>
        <p:spPr/>
        <p:txBody>
          <a:bodyPr/>
          <a:lstStyle/>
          <a:p>
            <a:r>
              <a:rPr lang="nl-NL" dirty="0"/>
              <a:t>Tell Achzib in the allotment of Asher</a:t>
            </a:r>
            <a:endParaRPr lang="en-US" dirty="0"/>
          </a:p>
        </p:txBody>
      </p:sp>
      <p:sp>
        <p:nvSpPr>
          <p:cNvPr id="3" name="Text Placeholder 2"/>
          <p:cNvSpPr>
            <a:spLocks noGrp="1"/>
          </p:cNvSpPr>
          <p:nvPr>
            <p:ph type="body" sz="quarter" idx="12"/>
          </p:nvPr>
        </p:nvSpPr>
        <p:spPr/>
        <p:txBody>
          <a:bodyPr/>
          <a:lstStyle/>
          <a:p>
            <a:r>
              <a:rPr lang="en-US" dirty="0"/>
              <a:t>9:12</a:t>
            </a:r>
          </a:p>
        </p:txBody>
      </p:sp>
      <p:sp>
        <p:nvSpPr>
          <p:cNvPr id="4" name="Title 3"/>
          <p:cNvSpPr>
            <a:spLocks noGrp="1"/>
          </p:cNvSpPr>
          <p:nvPr>
            <p:ph type="title"/>
          </p:nvPr>
        </p:nvSpPr>
        <p:spPr/>
        <p:txBody>
          <a:bodyPr/>
          <a:lstStyle/>
          <a:p>
            <a:r>
              <a:rPr lang="en-US" dirty="0"/>
              <a:t>Then Hiram came out from Tyre to see the cities</a:t>
            </a:r>
          </a:p>
        </p:txBody>
      </p:sp>
    </p:spTree>
    <p:extLst>
      <p:ext uri="{BB962C8B-B14F-4D97-AF65-F5344CB8AC3E}">
        <p14:creationId xmlns:p14="http://schemas.microsoft.com/office/powerpoint/2010/main" val="11945783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A0AA80-FA55-4294-9D79-833E73170A73}"/>
              </a:ext>
            </a:extLst>
          </p:cNvPr>
          <p:cNvPicPr>
            <a:picLocks noChangeAspect="1"/>
          </p:cNvPicPr>
          <p:nvPr/>
        </p:nvPicPr>
        <p:blipFill rotWithShape="1">
          <a:blip r:embed="rId3">
            <a:extLst>
              <a:ext uri="{28A0092B-C50C-407E-A947-70E740481C1C}">
                <a14:useLocalDpi xmlns:a14="http://schemas.microsoft.com/office/drawing/2010/main" val="0"/>
              </a:ext>
            </a:extLst>
          </a:blip>
          <a:srcRect r="982"/>
          <a:stretch/>
        </p:blipFill>
        <p:spPr>
          <a:xfrm>
            <a:off x="-1" y="369332"/>
            <a:ext cx="9144001" cy="6150340"/>
          </a:xfrm>
          <a:prstGeom prst="rect">
            <a:avLst/>
          </a:prstGeom>
        </p:spPr>
      </p:pic>
      <p:sp>
        <p:nvSpPr>
          <p:cNvPr id="2" name="Text Placeholder 1"/>
          <p:cNvSpPr>
            <a:spLocks noGrp="1"/>
          </p:cNvSpPr>
          <p:nvPr>
            <p:ph type="body" sz="quarter" idx="10"/>
          </p:nvPr>
        </p:nvSpPr>
        <p:spPr/>
        <p:txBody>
          <a:bodyPr/>
          <a:lstStyle/>
          <a:p>
            <a:r>
              <a:rPr lang="en-US"/>
              <a:t>Aphek, modern Tell </a:t>
            </a:r>
            <a:r>
              <a:rPr lang="en-US" err="1"/>
              <a:t>Kurdanah</a:t>
            </a:r>
            <a:r>
              <a:rPr lang="en-US"/>
              <a:t> (from the southeast)</a:t>
            </a:r>
          </a:p>
        </p:txBody>
      </p:sp>
      <p:sp>
        <p:nvSpPr>
          <p:cNvPr id="3" name="Text Placeholder 2"/>
          <p:cNvSpPr>
            <a:spLocks noGrp="1"/>
          </p:cNvSpPr>
          <p:nvPr>
            <p:ph type="body" sz="quarter" idx="12"/>
          </p:nvPr>
        </p:nvSpPr>
        <p:spPr/>
        <p:txBody>
          <a:bodyPr/>
          <a:lstStyle/>
          <a:p>
            <a:r>
              <a:rPr lang="en-US" dirty="0"/>
              <a:t>9:12</a:t>
            </a:r>
          </a:p>
        </p:txBody>
      </p:sp>
      <p:sp>
        <p:nvSpPr>
          <p:cNvPr id="4" name="Title 3"/>
          <p:cNvSpPr>
            <a:spLocks noGrp="1"/>
          </p:cNvSpPr>
          <p:nvPr>
            <p:ph type="title"/>
          </p:nvPr>
        </p:nvSpPr>
        <p:spPr/>
        <p:txBody>
          <a:bodyPr/>
          <a:lstStyle/>
          <a:p>
            <a:r>
              <a:rPr lang="en-US" dirty="0"/>
              <a:t>Then Hiram came out from Tyre to see the cities</a:t>
            </a:r>
          </a:p>
        </p:txBody>
      </p:sp>
    </p:spTree>
    <p:extLst>
      <p:ext uri="{BB962C8B-B14F-4D97-AF65-F5344CB8AC3E}">
        <p14:creationId xmlns:p14="http://schemas.microsoft.com/office/powerpoint/2010/main" val="35451673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87FBDE-CA93-4F28-BE0A-44DE3AF31DA5}"/>
              </a:ext>
            </a:extLst>
          </p:cNvPr>
          <p:cNvPicPr>
            <a:picLocks noChangeAspect="1"/>
          </p:cNvPicPr>
          <p:nvPr/>
        </p:nvPicPr>
        <p:blipFill rotWithShape="1">
          <a:blip r:embed="rId3">
            <a:extLst>
              <a:ext uri="{28A0092B-C50C-407E-A947-70E740481C1C}">
                <a14:useLocalDpi xmlns:a14="http://schemas.microsoft.com/office/drawing/2010/main" val="0"/>
              </a:ext>
            </a:extLst>
          </a:blip>
          <a:srcRect r="1577"/>
          <a:stretch/>
        </p:blipFill>
        <p:spPr>
          <a:xfrm>
            <a:off x="-1" y="369332"/>
            <a:ext cx="9144001" cy="6150340"/>
          </a:xfrm>
          <a:prstGeom prst="rect">
            <a:avLst/>
          </a:prstGeom>
        </p:spPr>
      </p:pic>
      <p:sp>
        <p:nvSpPr>
          <p:cNvPr id="2" name="Text Placeholder 1"/>
          <p:cNvSpPr>
            <a:spLocks noGrp="1"/>
          </p:cNvSpPr>
          <p:nvPr>
            <p:ph type="body" sz="quarter" idx="10"/>
          </p:nvPr>
        </p:nvSpPr>
        <p:spPr/>
        <p:txBody>
          <a:bodyPr/>
          <a:lstStyle/>
          <a:p>
            <a:r>
              <a:rPr lang="en-US"/>
              <a:t>Tell el-Bir el-</a:t>
            </a:r>
            <a:r>
              <a:rPr lang="en-US" err="1"/>
              <a:t>Gharbi</a:t>
            </a:r>
            <a:r>
              <a:rPr lang="en-US"/>
              <a:t> (Tel </a:t>
            </a:r>
            <a:r>
              <a:rPr lang="en-US" err="1"/>
              <a:t>Bira</a:t>
            </a:r>
            <a:r>
              <a:rPr lang="en-US"/>
              <a:t>), ancient Rehob (from the south)</a:t>
            </a:r>
          </a:p>
        </p:txBody>
      </p:sp>
      <p:sp>
        <p:nvSpPr>
          <p:cNvPr id="3" name="Text Placeholder 2"/>
          <p:cNvSpPr>
            <a:spLocks noGrp="1"/>
          </p:cNvSpPr>
          <p:nvPr>
            <p:ph type="body" sz="quarter" idx="12"/>
          </p:nvPr>
        </p:nvSpPr>
        <p:spPr/>
        <p:txBody>
          <a:bodyPr/>
          <a:lstStyle/>
          <a:p>
            <a:r>
              <a:rPr lang="en-US" dirty="0"/>
              <a:t>9:12</a:t>
            </a:r>
          </a:p>
        </p:txBody>
      </p:sp>
      <p:sp>
        <p:nvSpPr>
          <p:cNvPr id="4" name="Title 3"/>
          <p:cNvSpPr>
            <a:spLocks noGrp="1"/>
          </p:cNvSpPr>
          <p:nvPr>
            <p:ph type="title"/>
          </p:nvPr>
        </p:nvSpPr>
        <p:spPr/>
        <p:txBody>
          <a:bodyPr/>
          <a:lstStyle/>
          <a:p>
            <a:r>
              <a:rPr lang="en-US" dirty="0"/>
              <a:t>Then Hiram came out from Tyre to see the cities</a:t>
            </a:r>
          </a:p>
        </p:txBody>
      </p:sp>
    </p:spTree>
    <p:extLst>
      <p:ext uri="{BB962C8B-B14F-4D97-AF65-F5344CB8AC3E}">
        <p14:creationId xmlns:p14="http://schemas.microsoft.com/office/powerpoint/2010/main" val="40930117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Round marble relief with portraits of Silenus and a satyr, circa AD 100</a:t>
            </a:r>
          </a:p>
        </p:txBody>
      </p:sp>
      <p:sp>
        <p:nvSpPr>
          <p:cNvPr id="3" name="Text Placeholder 2"/>
          <p:cNvSpPr>
            <a:spLocks noGrp="1"/>
          </p:cNvSpPr>
          <p:nvPr>
            <p:ph type="body" sz="quarter" idx="12"/>
          </p:nvPr>
        </p:nvSpPr>
        <p:spPr/>
        <p:txBody>
          <a:bodyPr/>
          <a:lstStyle/>
          <a:p>
            <a:r>
              <a:rPr lang="en-US" dirty="0"/>
              <a:t>9:12</a:t>
            </a:r>
          </a:p>
        </p:txBody>
      </p:sp>
      <p:sp>
        <p:nvSpPr>
          <p:cNvPr id="4" name="Title 3"/>
          <p:cNvSpPr>
            <a:spLocks noGrp="1"/>
          </p:cNvSpPr>
          <p:nvPr>
            <p:ph type="title"/>
          </p:nvPr>
        </p:nvSpPr>
        <p:spPr/>
        <p:txBody>
          <a:bodyPr/>
          <a:lstStyle/>
          <a:p>
            <a:r>
              <a:rPr lang="en-US" dirty="0"/>
              <a:t>Then Hiram came out from Tyre to see the cities . . . but they did not please him</a:t>
            </a:r>
          </a:p>
        </p:txBody>
      </p:sp>
      <p:pic>
        <p:nvPicPr>
          <p:cNvPr id="1026" name="Picture 2" descr="C:\Users\Kris\Documents\Bolen\PCB size\France Museums\Nimes Museum-pcb\Round marble relief with portraits of Silenus and satyr, late 1st c-2nd c AD, tb092019526.jpg"/>
          <p:cNvPicPr>
            <a:picLocks noChangeAspect="1" noChangeArrowheads="1"/>
          </p:cNvPicPr>
          <p:nvPr/>
        </p:nvPicPr>
        <p:blipFill rotWithShape="1">
          <a:blip r:embed="rId3">
            <a:extLst>
              <a:ext uri="{28A0092B-C50C-407E-A947-70E740481C1C}">
                <a14:useLocalDpi xmlns:a14="http://schemas.microsoft.com/office/drawing/2010/main" val="0"/>
              </a:ext>
            </a:extLst>
          </a:blip>
          <a:srcRect l="832"/>
          <a:stretch/>
        </p:blipFill>
        <p:spPr bwMode="auto">
          <a:xfrm>
            <a:off x="0" y="369333"/>
            <a:ext cx="9144000" cy="615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7951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Kabul and coastal plain from Horvat Rosh Zayit, possibly biblical </a:t>
            </a:r>
            <a:r>
              <a:rPr lang="en-US" dirty="0" err="1"/>
              <a:t>Cabul</a:t>
            </a:r>
            <a:endParaRPr lang="en-US" dirty="0"/>
          </a:p>
        </p:txBody>
      </p:sp>
      <p:sp>
        <p:nvSpPr>
          <p:cNvPr id="3" name="Text Placeholder 2"/>
          <p:cNvSpPr>
            <a:spLocks noGrp="1"/>
          </p:cNvSpPr>
          <p:nvPr>
            <p:ph type="body" sz="quarter" idx="12"/>
          </p:nvPr>
        </p:nvSpPr>
        <p:spPr/>
        <p:txBody>
          <a:bodyPr/>
          <a:lstStyle/>
          <a:p>
            <a:r>
              <a:rPr lang="en-US" dirty="0"/>
              <a:t>9:13</a:t>
            </a:r>
          </a:p>
        </p:txBody>
      </p:sp>
      <p:sp>
        <p:nvSpPr>
          <p:cNvPr id="4" name="Title 3"/>
          <p:cNvSpPr>
            <a:spLocks noGrp="1"/>
          </p:cNvSpPr>
          <p:nvPr>
            <p:ph type="title"/>
          </p:nvPr>
        </p:nvSpPr>
        <p:spPr/>
        <p:txBody>
          <a:bodyPr/>
          <a:lstStyle/>
          <a:p>
            <a:r>
              <a:rPr lang="en-US" dirty="0"/>
              <a:t>So they are called the land of </a:t>
            </a:r>
            <a:r>
              <a:rPr lang="en-US" dirty="0" err="1"/>
              <a:t>Cabul</a:t>
            </a:r>
            <a:r>
              <a:rPr lang="en-US" dirty="0"/>
              <a:t> to this day</a:t>
            </a:r>
          </a:p>
        </p:txBody>
      </p:sp>
      <p:pic>
        <p:nvPicPr>
          <p:cNvPr id="8" name="Picture 7">
            <a:extLst>
              <a:ext uri="{FF2B5EF4-FFF2-40B4-BE49-F238E27FC236}">
                <a16:creationId xmlns:a16="http://schemas.microsoft.com/office/drawing/2014/main" id="{E29AC1A7-F53E-48D8-B55B-C3D1EA3FCE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95628"/>
            <a:ext cx="9144000" cy="3666744"/>
          </a:xfrm>
          <a:prstGeom prst="rect">
            <a:avLst/>
          </a:prstGeom>
        </p:spPr>
      </p:pic>
    </p:spTree>
    <p:extLst>
      <p:ext uri="{BB962C8B-B14F-4D97-AF65-F5344CB8AC3E}">
        <p14:creationId xmlns:p14="http://schemas.microsoft.com/office/powerpoint/2010/main" val="30501955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E17497-1110-434B-9FDF-B25B080A95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3192"/>
            <a:ext cx="9144000" cy="6071616"/>
          </a:xfrm>
          <a:prstGeom prst="rect">
            <a:avLst/>
          </a:prstGeom>
        </p:spPr>
      </p:pic>
      <p:sp>
        <p:nvSpPr>
          <p:cNvPr id="2" name="Text Placeholder 1"/>
          <p:cNvSpPr>
            <a:spLocks noGrp="1"/>
          </p:cNvSpPr>
          <p:nvPr>
            <p:ph type="body" sz="quarter" idx="10"/>
          </p:nvPr>
        </p:nvSpPr>
        <p:spPr/>
        <p:txBody>
          <a:bodyPr/>
          <a:lstStyle/>
          <a:p>
            <a:r>
              <a:rPr lang="en-US" dirty="0"/>
              <a:t>Israelite four-room house with olive press at Horvat Rosh Zayit, possibly biblical </a:t>
            </a:r>
            <a:r>
              <a:rPr lang="en-US" dirty="0" err="1"/>
              <a:t>Cabul</a:t>
            </a:r>
            <a:endParaRPr lang="en-US" dirty="0"/>
          </a:p>
        </p:txBody>
      </p:sp>
      <p:sp>
        <p:nvSpPr>
          <p:cNvPr id="3" name="Text Placeholder 2"/>
          <p:cNvSpPr>
            <a:spLocks noGrp="1"/>
          </p:cNvSpPr>
          <p:nvPr>
            <p:ph type="body" sz="quarter" idx="12"/>
          </p:nvPr>
        </p:nvSpPr>
        <p:spPr/>
        <p:txBody>
          <a:bodyPr/>
          <a:lstStyle/>
          <a:p>
            <a:r>
              <a:rPr lang="en-US" dirty="0"/>
              <a:t>9:13</a:t>
            </a:r>
          </a:p>
        </p:txBody>
      </p:sp>
      <p:sp>
        <p:nvSpPr>
          <p:cNvPr id="4" name="Title 3"/>
          <p:cNvSpPr>
            <a:spLocks noGrp="1"/>
          </p:cNvSpPr>
          <p:nvPr>
            <p:ph type="title"/>
          </p:nvPr>
        </p:nvSpPr>
        <p:spPr/>
        <p:txBody>
          <a:bodyPr/>
          <a:lstStyle/>
          <a:p>
            <a:r>
              <a:rPr lang="en-US" dirty="0"/>
              <a:t>So they are called the land of </a:t>
            </a:r>
            <a:r>
              <a:rPr lang="en-US" dirty="0" err="1"/>
              <a:t>Cabul</a:t>
            </a:r>
            <a:r>
              <a:rPr lang="en-US" dirty="0"/>
              <a:t> to this day</a:t>
            </a:r>
          </a:p>
        </p:txBody>
      </p:sp>
    </p:spTree>
    <p:extLst>
      <p:ext uri="{BB962C8B-B14F-4D97-AF65-F5344CB8AC3E}">
        <p14:creationId xmlns:p14="http://schemas.microsoft.com/office/powerpoint/2010/main" val="10017369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C0484F-76EF-4BE5-87A7-CEF6E1EED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3192"/>
            <a:ext cx="9144000" cy="6071616"/>
          </a:xfrm>
          <a:prstGeom prst="rect">
            <a:avLst/>
          </a:prstGeom>
        </p:spPr>
      </p:pic>
      <p:sp>
        <p:nvSpPr>
          <p:cNvPr id="2" name="Text Placeholder 1"/>
          <p:cNvSpPr>
            <a:spLocks noGrp="1"/>
          </p:cNvSpPr>
          <p:nvPr>
            <p:ph type="body" sz="quarter" idx="10"/>
          </p:nvPr>
        </p:nvSpPr>
        <p:spPr/>
        <p:txBody>
          <a:bodyPr/>
          <a:lstStyle/>
          <a:p>
            <a:r>
              <a:rPr lang="en-US" dirty="0"/>
              <a:t>Phoenician fortress at Horvat Rosh Zayit, possibly biblical </a:t>
            </a:r>
            <a:r>
              <a:rPr lang="en-US" dirty="0" err="1"/>
              <a:t>Cabul</a:t>
            </a:r>
            <a:endParaRPr lang="en-US" dirty="0"/>
          </a:p>
        </p:txBody>
      </p:sp>
      <p:sp>
        <p:nvSpPr>
          <p:cNvPr id="3" name="Text Placeholder 2"/>
          <p:cNvSpPr>
            <a:spLocks noGrp="1"/>
          </p:cNvSpPr>
          <p:nvPr>
            <p:ph type="body" sz="quarter" idx="12"/>
          </p:nvPr>
        </p:nvSpPr>
        <p:spPr/>
        <p:txBody>
          <a:bodyPr/>
          <a:lstStyle/>
          <a:p>
            <a:r>
              <a:rPr lang="en-US" dirty="0"/>
              <a:t>9:13</a:t>
            </a:r>
          </a:p>
        </p:txBody>
      </p:sp>
      <p:sp>
        <p:nvSpPr>
          <p:cNvPr id="4" name="Title 3"/>
          <p:cNvSpPr>
            <a:spLocks noGrp="1"/>
          </p:cNvSpPr>
          <p:nvPr>
            <p:ph type="title"/>
          </p:nvPr>
        </p:nvSpPr>
        <p:spPr/>
        <p:txBody>
          <a:bodyPr/>
          <a:lstStyle/>
          <a:p>
            <a:r>
              <a:rPr lang="en-US" dirty="0"/>
              <a:t>So they are called the land of </a:t>
            </a:r>
            <a:r>
              <a:rPr lang="en-US" dirty="0" err="1"/>
              <a:t>Cabul</a:t>
            </a:r>
            <a:r>
              <a:rPr lang="en-US" dirty="0"/>
              <a:t> to this day</a:t>
            </a:r>
          </a:p>
        </p:txBody>
      </p:sp>
    </p:spTree>
    <p:extLst>
      <p:ext uri="{BB962C8B-B14F-4D97-AF65-F5344CB8AC3E}">
        <p14:creationId xmlns:p14="http://schemas.microsoft.com/office/powerpoint/2010/main" val="14398314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Bronze lion weight, about one Babylonian talent, from </a:t>
            </a:r>
            <a:r>
              <a:rPr lang="en-US" dirty="0" err="1"/>
              <a:t>Abydus</a:t>
            </a:r>
            <a:r>
              <a:rPr lang="en-US" dirty="0"/>
              <a:t> near Troy, circa 450 BC</a:t>
            </a:r>
          </a:p>
        </p:txBody>
      </p:sp>
      <p:sp>
        <p:nvSpPr>
          <p:cNvPr id="3" name="Text Placeholder 2"/>
          <p:cNvSpPr>
            <a:spLocks noGrp="1"/>
          </p:cNvSpPr>
          <p:nvPr>
            <p:ph type="body" sz="quarter" idx="12"/>
          </p:nvPr>
        </p:nvSpPr>
        <p:spPr/>
        <p:txBody>
          <a:bodyPr/>
          <a:lstStyle/>
          <a:p>
            <a:r>
              <a:rPr lang="en-US" dirty="0"/>
              <a:t>9:14</a:t>
            </a:r>
          </a:p>
        </p:txBody>
      </p:sp>
      <p:sp>
        <p:nvSpPr>
          <p:cNvPr id="4" name="Title 3"/>
          <p:cNvSpPr>
            <a:spLocks noGrp="1"/>
          </p:cNvSpPr>
          <p:nvPr>
            <p:ph type="title"/>
          </p:nvPr>
        </p:nvSpPr>
        <p:spPr/>
        <p:txBody>
          <a:bodyPr/>
          <a:lstStyle/>
          <a:p>
            <a:r>
              <a:rPr lang="en-US" dirty="0"/>
              <a:t>Hiram sent to the king 120 talents of gold</a:t>
            </a:r>
          </a:p>
        </p:txBody>
      </p:sp>
      <p:pic>
        <p:nvPicPr>
          <p:cNvPr id="7170" name="Picture 2" descr="C:\Users\Kris\Documents\Bolen\PCB size\British Museum 2019-pcb\Persia\Lion weight with Aramaic inscription, ca one Babylonian talent, from Abydus near Troy, mid 6th-4th c BC, tb09291969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5463"/>
            <a:ext cx="9144000" cy="580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4158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PLBLsr\Salle XIII, Bas-reliefs 1, 2, 3, weighing talents, nypl1534838.jpg"/>
          <p:cNvPicPr>
            <a:picLocks noChangeAspect="1" noChangeArrowheads="1"/>
          </p:cNvPicPr>
          <p:nvPr/>
        </p:nvPicPr>
        <p:blipFill rotWithShape="1">
          <a:blip r:embed="rId3">
            <a:extLst>
              <a:ext uri="{28A0092B-C50C-407E-A947-70E740481C1C}">
                <a14:useLocalDpi xmlns:a14="http://schemas.microsoft.com/office/drawing/2010/main" val="0"/>
              </a:ext>
            </a:extLst>
          </a:blip>
          <a:srcRect t="2233" b="223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Relief of two Neo-Assyrian officials weighing talents of precious metal, from Khorsabad (sketch)</a:t>
            </a:r>
          </a:p>
        </p:txBody>
      </p:sp>
      <p:sp>
        <p:nvSpPr>
          <p:cNvPr id="3" name="Text Placeholder 2"/>
          <p:cNvSpPr>
            <a:spLocks noGrp="1"/>
          </p:cNvSpPr>
          <p:nvPr>
            <p:ph type="body" sz="quarter" idx="12"/>
          </p:nvPr>
        </p:nvSpPr>
        <p:spPr/>
        <p:txBody>
          <a:bodyPr/>
          <a:lstStyle/>
          <a:p>
            <a:r>
              <a:rPr lang="en-US" dirty="0"/>
              <a:t>9:14</a:t>
            </a:r>
          </a:p>
        </p:txBody>
      </p:sp>
      <p:sp>
        <p:nvSpPr>
          <p:cNvPr id="4" name="Title 3"/>
          <p:cNvSpPr>
            <a:spLocks noGrp="1"/>
          </p:cNvSpPr>
          <p:nvPr>
            <p:ph type="title"/>
          </p:nvPr>
        </p:nvSpPr>
        <p:spPr/>
        <p:txBody>
          <a:bodyPr/>
          <a:lstStyle/>
          <a:p>
            <a:r>
              <a:rPr lang="en-US" dirty="0"/>
              <a:t>Hiram sent to the king 120 talents of gold</a:t>
            </a:r>
          </a:p>
        </p:txBody>
      </p:sp>
    </p:spTree>
    <p:extLst>
      <p:ext uri="{BB962C8B-B14F-4D97-AF65-F5344CB8AC3E}">
        <p14:creationId xmlns:p14="http://schemas.microsoft.com/office/powerpoint/2010/main" val="7972633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4AAACC-4EB3-43D1-A4BA-20DF21A6E0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
            <a:ext cx="9144000" cy="6172200"/>
          </a:xfrm>
          <a:prstGeom prst="rect">
            <a:avLst/>
          </a:prstGeom>
        </p:spPr>
      </p:pic>
      <p:sp>
        <p:nvSpPr>
          <p:cNvPr id="2" name="Text Placeholder 1"/>
          <p:cNvSpPr>
            <a:spLocks noGrp="1"/>
          </p:cNvSpPr>
          <p:nvPr>
            <p:ph type="body" sz="quarter" idx="10"/>
          </p:nvPr>
        </p:nvSpPr>
        <p:spPr/>
        <p:txBody>
          <a:bodyPr/>
          <a:lstStyle/>
          <a:p>
            <a:r>
              <a:rPr lang="en-US" dirty="0"/>
              <a:t>Prisoners of war hauling a sledge, from Nineveh, reign of Sennacherib, circa 700 BC</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And this is the account of the forced labor that Solomon raised</a:t>
            </a:r>
          </a:p>
        </p:txBody>
      </p:sp>
    </p:spTree>
    <p:extLst>
      <p:ext uri="{BB962C8B-B14F-4D97-AF65-F5344CB8AC3E}">
        <p14:creationId xmlns:p14="http://schemas.microsoft.com/office/powerpoint/2010/main" val="4133446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Gibeon and Nebi Samwil (aerial view from the south)</a:t>
            </a:r>
          </a:p>
        </p:txBody>
      </p:sp>
      <p:sp>
        <p:nvSpPr>
          <p:cNvPr id="3" name="Text Placeholder 2"/>
          <p:cNvSpPr>
            <a:spLocks noGrp="1"/>
          </p:cNvSpPr>
          <p:nvPr>
            <p:ph type="body" sz="quarter" idx="12"/>
          </p:nvPr>
        </p:nvSpPr>
        <p:spPr/>
        <p:txBody>
          <a:bodyPr/>
          <a:lstStyle/>
          <a:p>
            <a:r>
              <a:rPr lang="en-US" dirty="0"/>
              <a:t>9:2</a:t>
            </a:r>
          </a:p>
        </p:txBody>
      </p:sp>
      <p:sp>
        <p:nvSpPr>
          <p:cNvPr id="4" name="Title 3"/>
          <p:cNvSpPr>
            <a:spLocks noGrp="1"/>
          </p:cNvSpPr>
          <p:nvPr>
            <p:ph type="title"/>
          </p:nvPr>
        </p:nvSpPr>
        <p:spPr/>
        <p:txBody>
          <a:bodyPr/>
          <a:lstStyle/>
          <a:p>
            <a:r>
              <a:rPr lang="en-US" dirty="0"/>
              <a:t>Yahweh appeared to Solomon the second time, as He had appeared to him at Gibeon</a:t>
            </a:r>
          </a:p>
        </p:txBody>
      </p:sp>
    </p:spTree>
    <p:extLst>
      <p:ext uri="{BB962C8B-B14F-4D97-AF65-F5344CB8AC3E}">
        <p14:creationId xmlns:p14="http://schemas.microsoft.com/office/powerpoint/2010/main" val="27950381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Obelisk or stone in boat with forced labor, from Sennacherib’s palace in Nineveh</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And this is the account of the forced labor that Solomon raised</a:t>
            </a:r>
          </a:p>
        </p:txBody>
      </p:sp>
      <p:pic>
        <p:nvPicPr>
          <p:cNvPr id="5" name="Picture 4" descr="Obelisk or stone in boat with forced labor, Sennacherib, Layar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6942"/>
            <a:ext cx="9144000" cy="5651547"/>
          </a:xfrm>
          <a:prstGeom prst="rect">
            <a:avLst/>
          </a:prstGeom>
        </p:spPr>
      </p:pic>
    </p:spTree>
    <p:extLst>
      <p:ext uri="{BB962C8B-B14F-4D97-AF65-F5344CB8AC3E}">
        <p14:creationId xmlns:p14="http://schemas.microsoft.com/office/powerpoint/2010/main" val="16202918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Assyrians moving a winged bull on a sledge, from Sennacherib's palace in Nineveh</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And this is the account of the forced labor that Solomon raised</a:t>
            </a:r>
          </a:p>
        </p:txBody>
      </p:sp>
      <p:pic>
        <p:nvPicPr>
          <p:cNvPr id="5" name="Picture 4" descr="Screen Shot 2016-02-11 at 12.57.12 P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44898"/>
            <a:ext cx="9144000" cy="4195636"/>
          </a:xfrm>
          <a:prstGeom prst="rect">
            <a:avLst/>
          </a:prstGeom>
        </p:spPr>
      </p:pic>
    </p:spTree>
    <p:extLst>
      <p:ext uri="{BB962C8B-B14F-4D97-AF65-F5344CB8AC3E}">
        <p14:creationId xmlns:p14="http://schemas.microsoft.com/office/powerpoint/2010/main" val="27550387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0B02FD-5511-4C7E-9AB8-E1E2E41E8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0140"/>
            <a:ext cx="9144000" cy="4617720"/>
          </a:xfrm>
          <a:prstGeom prst="rect">
            <a:avLst/>
          </a:prstGeom>
        </p:spPr>
      </p:pic>
      <p:sp>
        <p:nvSpPr>
          <p:cNvPr id="2" name="Text Placeholder 1"/>
          <p:cNvSpPr>
            <a:spLocks noGrp="1"/>
          </p:cNvSpPr>
          <p:nvPr>
            <p:ph type="body" sz="quarter" idx="10"/>
          </p:nvPr>
        </p:nvSpPr>
        <p:spPr/>
        <p:txBody>
          <a:bodyPr/>
          <a:lstStyle/>
          <a:p>
            <a:r>
              <a:rPr lang="en-US" dirty="0"/>
              <a:t>Slaves carrying wooden posts used for moving a human-headed bull colossus, circa 700 BC</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And this is the account of the forced labor that Solomon raised</a:t>
            </a:r>
          </a:p>
        </p:txBody>
      </p:sp>
    </p:spTree>
    <p:extLst>
      <p:ext uri="{BB962C8B-B14F-4D97-AF65-F5344CB8AC3E}">
        <p14:creationId xmlns:p14="http://schemas.microsoft.com/office/powerpoint/2010/main" val="36280437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Kris\Documents\Bolen\PCB size\British Museum-pcb\Assyria\Nineveh, prisoners clear rocks in baskets from quarry, reign of Sennacherib, adr1805195408.jpg"/>
          <p:cNvPicPr>
            <a:picLocks noChangeAspect="1" noChangeArrowheads="1"/>
          </p:cNvPicPr>
          <p:nvPr/>
        </p:nvPicPr>
        <p:blipFill rotWithShape="1">
          <a:blip r:embed="rId3">
            <a:extLst>
              <a:ext uri="{28A0092B-C50C-407E-A947-70E740481C1C}">
                <a14:useLocalDpi xmlns:a14="http://schemas.microsoft.com/office/drawing/2010/main" val="0"/>
              </a:ext>
            </a:extLst>
          </a:blip>
          <a:srcRect b="12650"/>
          <a:stretch/>
        </p:blipFill>
        <p:spPr bwMode="auto">
          <a:xfrm>
            <a:off x="0" y="60545"/>
            <a:ext cx="9144000" cy="679745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Prisoners clear rocks in baskets from a quarry, from Nineveh, circa 700 BC</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And this is the account of the forced labor that Solomon raised</a:t>
            </a:r>
          </a:p>
        </p:txBody>
      </p:sp>
    </p:spTree>
    <p:extLst>
      <p:ext uri="{BB962C8B-B14F-4D97-AF65-F5344CB8AC3E}">
        <p14:creationId xmlns:p14="http://schemas.microsoft.com/office/powerpoint/2010/main" val="739121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cuments\Bolen\PCB size\Bible Lands Museum 2019-pcb\Jerusalem model\Eastern hill and Temple Mount on model of Jerusalem during Divided Monarchy, from southeast, mjb1904257002.jpg"/>
          <p:cNvPicPr>
            <a:picLocks noChangeAspect="1" noChangeArrowheads="1"/>
          </p:cNvPicPr>
          <p:nvPr/>
        </p:nvPicPr>
        <p:blipFill rotWithShape="1">
          <a:blip r:embed="rId3">
            <a:extLst>
              <a:ext uri="{28A0092B-C50C-407E-A947-70E740481C1C}">
                <a14:useLocalDpi xmlns:a14="http://schemas.microsoft.com/office/drawing/2010/main" val="0"/>
              </a:ext>
            </a:extLst>
          </a:blip>
          <a:srcRect b="2598"/>
          <a:stretch/>
        </p:blipFill>
        <p:spPr bwMode="auto">
          <a:xfrm>
            <a:off x="0" y="23876"/>
            <a:ext cx="9144000" cy="670610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Model of Jerusalem with Solomon’s temple and palace (from the southeast)</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To build the house of Yahweh, and his own house, and the </a:t>
            </a:r>
            <a:r>
              <a:rPr lang="en-US" dirty="0" err="1"/>
              <a:t>Millo</a:t>
            </a:r>
            <a:r>
              <a:rPr lang="en-US" dirty="0"/>
              <a:t>, and the wall of Jerusalem</a:t>
            </a:r>
          </a:p>
        </p:txBody>
      </p:sp>
    </p:spTree>
    <p:extLst>
      <p:ext uri="{BB962C8B-B14F-4D97-AF65-F5344CB8AC3E}">
        <p14:creationId xmlns:p14="http://schemas.microsoft.com/office/powerpoint/2010/main" val="39749604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cuments\Bolen\PCB size\Bible Lands Museum 2019-pcb\Jerusalem model\Eastern hill and Temple Mount on model of Jerusalem during Divided Monarchy, from southeast, mjb1904257002.jpg"/>
          <p:cNvPicPr>
            <a:picLocks noChangeAspect="1" noChangeArrowheads="1"/>
          </p:cNvPicPr>
          <p:nvPr/>
        </p:nvPicPr>
        <p:blipFill rotWithShape="1">
          <a:blip r:embed="rId3">
            <a:extLst>
              <a:ext uri="{28A0092B-C50C-407E-A947-70E740481C1C}">
                <a14:useLocalDpi xmlns:a14="http://schemas.microsoft.com/office/drawing/2010/main" val="0"/>
              </a:ext>
            </a:extLst>
          </a:blip>
          <a:srcRect b="2598"/>
          <a:stretch/>
        </p:blipFill>
        <p:spPr bwMode="auto">
          <a:xfrm>
            <a:off x="0" y="23876"/>
            <a:ext cx="9144000" cy="670610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Model of Jerusalem with Solomon’s temple and palace (from the southeast)</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To build the house of Yahweh, and his own house, and the </a:t>
            </a:r>
            <a:r>
              <a:rPr lang="en-US" dirty="0" err="1"/>
              <a:t>Millo</a:t>
            </a:r>
            <a:r>
              <a:rPr lang="en-US" dirty="0"/>
              <a:t>, and the wall of Jerusalem</a:t>
            </a:r>
          </a:p>
        </p:txBody>
      </p:sp>
      <p:sp>
        <p:nvSpPr>
          <p:cNvPr id="33" name="Text Box 16"/>
          <p:cNvSpPr txBox="1">
            <a:spLocks noChangeArrowheads="1"/>
          </p:cNvSpPr>
          <p:nvPr/>
        </p:nvSpPr>
        <p:spPr bwMode="auto">
          <a:xfrm>
            <a:off x="3075500" y="3975043"/>
            <a:ext cx="1496500"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City of David</a:t>
            </a:r>
          </a:p>
        </p:txBody>
      </p:sp>
      <p:sp>
        <p:nvSpPr>
          <p:cNvPr id="35" name="Text Box 16"/>
          <p:cNvSpPr txBox="1">
            <a:spLocks noChangeArrowheads="1"/>
          </p:cNvSpPr>
          <p:nvPr/>
        </p:nvSpPr>
        <p:spPr bwMode="auto">
          <a:xfrm>
            <a:off x="492087" y="2013686"/>
            <a:ext cx="1927130" cy="1015663"/>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Western Hill</a:t>
            </a:r>
          </a:p>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dirty="0">
                <a:solidFill>
                  <a:sysClr val="window" lastClr="FFFFFF"/>
                </a:solidFill>
                <a:effectLst>
                  <a:glow rad="76200">
                    <a:sysClr val="windowText" lastClr="000000">
                      <a:alpha val="60000"/>
                    </a:sysClr>
                  </a:glow>
                </a:effectLst>
                <a:latin typeface="Calibri" pitchFamily="34" charset="0"/>
                <a:cs typeface="Calibri" pitchFamily="34" charset="0"/>
              </a:rPr>
              <a:t>(later expansion </a:t>
            </a:r>
          </a:p>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dirty="0">
                <a:solidFill>
                  <a:sysClr val="window" lastClr="FFFFFF"/>
                </a:solidFill>
                <a:effectLst>
                  <a:glow rad="76200">
                    <a:sysClr val="windowText" lastClr="000000">
                      <a:alpha val="60000"/>
                    </a:sysClr>
                  </a:glow>
                </a:effectLst>
                <a:latin typeface="Calibri" pitchFamily="34" charset="0"/>
                <a:cs typeface="Calibri" pitchFamily="34" charset="0"/>
              </a:rPr>
              <a:t>by Hezekiah)</a:t>
            </a:r>
            <a:endPar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endParaRPr>
          </a:p>
        </p:txBody>
      </p:sp>
      <p:sp>
        <p:nvSpPr>
          <p:cNvPr id="36" name="Line 9"/>
          <p:cNvSpPr>
            <a:spLocks noChangeShapeType="1"/>
          </p:cNvSpPr>
          <p:nvPr/>
        </p:nvSpPr>
        <p:spPr bwMode="auto">
          <a:xfrm flipH="1" flipV="1">
            <a:off x="5390452" y="3009936"/>
            <a:ext cx="531377" cy="1165162"/>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7" name="Text Box 16"/>
          <p:cNvSpPr txBox="1">
            <a:spLocks noChangeArrowheads="1"/>
          </p:cNvSpPr>
          <p:nvPr/>
        </p:nvSpPr>
        <p:spPr bwMode="auto">
          <a:xfrm>
            <a:off x="5809552" y="4170469"/>
            <a:ext cx="1769908"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Palace of David</a:t>
            </a:r>
          </a:p>
        </p:txBody>
      </p:sp>
      <p:sp>
        <p:nvSpPr>
          <p:cNvPr id="38" name="Text Box 16"/>
          <p:cNvSpPr txBox="1">
            <a:spLocks noChangeArrowheads="1"/>
          </p:cNvSpPr>
          <p:nvPr/>
        </p:nvSpPr>
        <p:spPr bwMode="auto">
          <a:xfrm>
            <a:off x="3130933" y="540173"/>
            <a:ext cx="2192909"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Temple of Solomon</a:t>
            </a:r>
          </a:p>
        </p:txBody>
      </p:sp>
      <p:sp>
        <p:nvSpPr>
          <p:cNvPr id="39" name="Line 9"/>
          <p:cNvSpPr>
            <a:spLocks noChangeShapeType="1"/>
          </p:cNvSpPr>
          <p:nvPr/>
        </p:nvSpPr>
        <p:spPr bwMode="auto">
          <a:xfrm>
            <a:off x="5323842" y="740227"/>
            <a:ext cx="971421" cy="104775"/>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4" name="Text Box 16"/>
          <p:cNvSpPr txBox="1">
            <a:spLocks noChangeArrowheads="1"/>
          </p:cNvSpPr>
          <p:nvPr/>
        </p:nvSpPr>
        <p:spPr bwMode="auto">
          <a:xfrm>
            <a:off x="7597721" y="723463"/>
            <a:ext cx="1189749" cy="707886"/>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Palace of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Solomon</a:t>
            </a:r>
          </a:p>
        </p:txBody>
      </p:sp>
      <p:sp>
        <p:nvSpPr>
          <p:cNvPr id="45" name="Line 9"/>
          <p:cNvSpPr>
            <a:spLocks noChangeShapeType="1"/>
          </p:cNvSpPr>
          <p:nvPr/>
        </p:nvSpPr>
        <p:spPr bwMode="auto">
          <a:xfrm flipH="1">
            <a:off x="6934200" y="1212304"/>
            <a:ext cx="663521" cy="288835"/>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 name="Line 9"/>
          <p:cNvSpPr>
            <a:spLocks noChangeShapeType="1"/>
          </p:cNvSpPr>
          <p:nvPr/>
        </p:nvSpPr>
        <p:spPr bwMode="auto">
          <a:xfrm flipH="1" flipV="1">
            <a:off x="5921827" y="3066390"/>
            <a:ext cx="730541" cy="291290"/>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 name="Text Box 16"/>
          <p:cNvSpPr txBox="1">
            <a:spLocks noChangeArrowheads="1"/>
          </p:cNvSpPr>
          <p:nvPr/>
        </p:nvSpPr>
        <p:spPr bwMode="auto">
          <a:xfrm>
            <a:off x="6633720" y="3157625"/>
            <a:ext cx="835486"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Millo</a:t>
            </a: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a:t>
            </a:r>
          </a:p>
        </p:txBody>
      </p:sp>
    </p:spTree>
    <p:extLst>
      <p:ext uri="{BB962C8B-B14F-4D97-AF65-F5344CB8AC3E}">
        <p14:creationId xmlns:p14="http://schemas.microsoft.com/office/powerpoint/2010/main" val="38731947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mple Mount aerial from south, tb0107032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Temple Mount (aerial view from the south)</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To build the house of Yahweh, and his own house, and the </a:t>
            </a:r>
            <a:r>
              <a:rPr lang="en-US" dirty="0" err="1"/>
              <a:t>Millo</a:t>
            </a:r>
            <a:r>
              <a:rPr lang="en-US" dirty="0"/>
              <a:t>, and the wall of Jerusalem</a:t>
            </a:r>
          </a:p>
        </p:txBody>
      </p:sp>
    </p:spTree>
    <p:extLst>
      <p:ext uri="{BB962C8B-B14F-4D97-AF65-F5344CB8AC3E}">
        <p14:creationId xmlns:p14="http://schemas.microsoft.com/office/powerpoint/2010/main" val="8849979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mple Mount aerial from south, tb0107032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Temple Mount (aerial view from the south)</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To build the house of Yahweh, and his own house, and the </a:t>
            </a:r>
            <a:r>
              <a:rPr lang="en-US" dirty="0" err="1"/>
              <a:t>Millo</a:t>
            </a:r>
            <a:r>
              <a:rPr lang="en-US" dirty="0"/>
              <a:t>, and the wall of Jerusalem</a:t>
            </a:r>
          </a:p>
        </p:txBody>
      </p:sp>
      <p:sp>
        <p:nvSpPr>
          <p:cNvPr id="6" name="Oval 5"/>
          <p:cNvSpPr/>
          <p:nvPr/>
        </p:nvSpPr>
        <p:spPr>
          <a:xfrm rot="20186996">
            <a:off x="3801938" y="5250039"/>
            <a:ext cx="854323" cy="625121"/>
          </a:xfrm>
          <a:prstGeom prst="ellipse">
            <a:avLst/>
          </a:prstGeom>
          <a:noFill/>
          <a:ln w="22225" cap="flat" cmpd="sng" algn="ctr">
            <a:solidFill>
              <a:srgbClr val="FFFFFF"/>
            </a:solidFill>
            <a:prstDash val="solid"/>
            <a:round/>
            <a:headEnd type="none" w="med" len="med"/>
            <a:tailEnd type="none" w="med" len="med"/>
          </a:ln>
          <a:effectLst>
            <a:glow rad="50800">
              <a:srgbClr val="000000">
                <a:alpha val="60000"/>
              </a:srgbClr>
            </a:glow>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itchFamily="34" charset="0"/>
              <a:ea typeface="+mn-ea"/>
              <a:cs typeface="+mn-cs"/>
            </a:endParaRPr>
          </a:p>
        </p:txBody>
      </p:sp>
      <p:cxnSp>
        <p:nvCxnSpPr>
          <p:cNvPr id="7" name="Straight Arrow Connector 6"/>
          <p:cNvCxnSpPr/>
          <p:nvPr/>
        </p:nvCxnSpPr>
        <p:spPr>
          <a:xfrm flipH="1">
            <a:off x="3962400" y="1371600"/>
            <a:ext cx="381000" cy="1143000"/>
          </a:xfrm>
          <a:prstGeom prst="straightConnector1">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cxnSp>
      <p:sp>
        <p:nvSpPr>
          <p:cNvPr id="8" name="Text Box 1030"/>
          <p:cNvSpPr txBox="1">
            <a:spLocks noChangeArrowheads="1"/>
          </p:cNvSpPr>
          <p:nvPr/>
        </p:nvSpPr>
        <p:spPr bwMode="auto">
          <a:xfrm>
            <a:off x="3657600" y="990600"/>
            <a:ext cx="2180154"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noProof="0" dirty="0">
                <a:solidFill>
                  <a:srgbClr val="FFFFFF"/>
                </a:solidFill>
                <a:effectLst>
                  <a:glow rad="76200">
                    <a:srgbClr val="000000">
                      <a:alpha val="60000"/>
                    </a:srgbClr>
                  </a:glow>
                </a:effectLst>
                <a:latin typeface="Calibri" pitchFamily="34" charset="0"/>
                <a:cs typeface="Calibri" pitchFamily="34" charset="0"/>
              </a:rPr>
              <a:t>Location </a:t>
            </a:r>
            <a:r>
              <a:rPr lang="en-US" sz="2000" kern="0" noProof="0">
                <a:solidFill>
                  <a:srgbClr val="FFFFFF"/>
                </a:solidFill>
                <a:effectLst>
                  <a:glow rad="76200">
                    <a:srgbClr val="000000">
                      <a:alpha val="60000"/>
                    </a:srgbClr>
                  </a:glow>
                </a:effectLst>
                <a:latin typeface="Calibri" pitchFamily="34" charset="0"/>
                <a:cs typeface="Calibri" pitchFamily="34" charset="0"/>
              </a:rPr>
              <a:t>of Temple</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9" name="Text Box 1030"/>
          <p:cNvSpPr txBox="1">
            <a:spLocks noChangeArrowheads="1"/>
          </p:cNvSpPr>
          <p:nvPr/>
        </p:nvSpPr>
        <p:spPr bwMode="auto">
          <a:xfrm>
            <a:off x="4724400" y="5486400"/>
            <a:ext cx="3067050" cy="707886"/>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noProof="0" dirty="0">
                <a:solidFill>
                  <a:srgbClr val="FFFFFF"/>
                </a:solidFill>
                <a:effectLst>
                  <a:glow rad="76200">
                    <a:srgbClr val="000000">
                      <a:alpha val="60000"/>
                    </a:srgbClr>
                  </a:glow>
                </a:effectLst>
                <a:latin typeface="Calibri" pitchFamily="34" charset="0"/>
                <a:cs typeface="Calibri" pitchFamily="34" charset="0"/>
              </a:rPr>
              <a:t>Ophel Excavations and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dirty="0">
                <a:ln>
                  <a:noFill/>
                </a:ln>
                <a:solidFill>
                  <a:srgbClr val="FFFFFF"/>
                </a:solidFill>
                <a:effectLst>
                  <a:glow rad="76200">
                    <a:srgbClr val="000000">
                      <a:alpha val="60000"/>
                    </a:srgbClr>
                  </a:glow>
                </a:effectLst>
                <a:uLnTx/>
                <a:uFillTx/>
                <a:latin typeface="Calibri" pitchFamily="34" charset="0"/>
                <a:cs typeface="Calibri" pitchFamily="34" charset="0"/>
              </a:rPr>
              <a:t>Iron Age IIA(?)</a:t>
            </a:r>
            <a:r>
              <a:rPr kumimoji="0" lang="en-US" sz="2000" b="0" i="0" u="none" strike="noStrike" kern="0" cap="none" spc="0" normalizeH="0" dirty="0">
                <a:ln>
                  <a:noFill/>
                </a:ln>
                <a:solidFill>
                  <a:srgbClr val="FFFFFF"/>
                </a:solidFill>
                <a:effectLst>
                  <a:glow rad="76200">
                    <a:srgbClr val="000000">
                      <a:alpha val="60000"/>
                    </a:srgbClr>
                  </a:glow>
                </a:effectLst>
                <a:uLnTx/>
                <a:uFillTx/>
                <a:latin typeface="Calibri" pitchFamily="34" charset="0"/>
                <a:cs typeface="Calibri" pitchFamily="34" charset="0"/>
              </a:rPr>
              <a:t> fortifications</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cxnSp>
        <p:nvCxnSpPr>
          <p:cNvPr id="10" name="Straight Arrow Connector 9"/>
          <p:cNvCxnSpPr/>
          <p:nvPr/>
        </p:nvCxnSpPr>
        <p:spPr>
          <a:xfrm flipH="1">
            <a:off x="3619500" y="3648165"/>
            <a:ext cx="1128178" cy="657135"/>
          </a:xfrm>
          <a:prstGeom prst="straightConnector1">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cxnSp>
      <p:sp>
        <p:nvSpPr>
          <p:cNvPr id="11" name="Text Box 1030"/>
          <p:cNvSpPr txBox="1">
            <a:spLocks noChangeArrowheads="1"/>
          </p:cNvSpPr>
          <p:nvPr/>
        </p:nvSpPr>
        <p:spPr bwMode="auto">
          <a:xfrm>
            <a:off x="4502409" y="3248055"/>
            <a:ext cx="2943434"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noProof="0" dirty="0">
                <a:solidFill>
                  <a:srgbClr val="FFFFFF"/>
                </a:solidFill>
                <a:effectLst>
                  <a:glow rad="76200">
                    <a:srgbClr val="000000">
                      <a:alpha val="60000"/>
                    </a:srgbClr>
                  </a:glow>
                </a:effectLst>
                <a:latin typeface="Calibri" pitchFamily="34" charset="0"/>
                <a:cs typeface="Calibri" pitchFamily="34" charset="0"/>
              </a:rPr>
              <a:t>Area of Solomon’s Palace?</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Tree>
    <p:extLst>
      <p:ext uri="{BB962C8B-B14F-4D97-AF65-F5344CB8AC3E}">
        <p14:creationId xmlns:p14="http://schemas.microsoft.com/office/powerpoint/2010/main" val="7337239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4A74C9-946E-4670-BF6D-26126AAB5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City of David (from the northeast)</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To build the house of Yahweh, and his own house, and the </a:t>
            </a:r>
            <a:r>
              <a:rPr lang="en-US" dirty="0" err="1"/>
              <a:t>Millo</a:t>
            </a:r>
            <a:r>
              <a:rPr lang="en-US" dirty="0"/>
              <a:t>, and the wall of Jerusalem</a:t>
            </a:r>
          </a:p>
        </p:txBody>
      </p:sp>
    </p:spTree>
    <p:extLst>
      <p:ext uri="{BB962C8B-B14F-4D97-AF65-F5344CB8AC3E}">
        <p14:creationId xmlns:p14="http://schemas.microsoft.com/office/powerpoint/2010/main" val="18150509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4A74C9-946E-4670-BF6D-26126AAB5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City of David (from the northeast)</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To build the house of Yahweh, and his own house, and the </a:t>
            </a:r>
            <a:r>
              <a:rPr lang="en-US" dirty="0" err="1"/>
              <a:t>Millo</a:t>
            </a:r>
            <a:r>
              <a:rPr lang="en-US" dirty="0"/>
              <a:t>, and the wall of Jerusalem</a:t>
            </a:r>
          </a:p>
        </p:txBody>
      </p:sp>
      <p:cxnSp>
        <p:nvCxnSpPr>
          <p:cNvPr id="6" name="Straight Arrow Connector 5"/>
          <p:cNvCxnSpPr/>
          <p:nvPr/>
        </p:nvCxnSpPr>
        <p:spPr>
          <a:xfrm>
            <a:off x="6866038" y="3340008"/>
            <a:ext cx="616802" cy="328567"/>
          </a:xfrm>
          <a:prstGeom prst="straightConnector1">
            <a:avLst/>
          </a:prstGeom>
          <a:noFill/>
          <a:ln w="22225" cap="flat" cmpd="sng" algn="ctr">
            <a:solidFill>
              <a:srgbClr val="FFFFFF"/>
            </a:solidFill>
            <a:prstDash val="solid"/>
            <a:round/>
            <a:headEnd type="none" w="med" len="med"/>
            <a:tailEnd type="arrow" w="med" len="med"/>
          </a:ln>
          <a:effectLst>
            <a:glow rad="50800">
              <a:srgbClr val="000000">
                <a:alpha val="60000"/>
              </a:srgbClr>
            </a:glow>
            <a:outerShdw blurRad="40000" dist="23000" dir="5400000" rotWithShape="0">
              <a:srgbClr val="000000">
                <a:alpha val="35000"/>
              </a:srgbClr>
            </a:outerShdw>
          </a:effectLst>
        </p:spPr>
      </p:cxnSp>
      <p:sp>
        <p:nvSpPr>
          <p:cNvPr id="8" name="Text Box 1030"/>
          <p:cNvSpPr txBox="1">
            <a:spLocks noChangeArrowheads="1"/>
          </p:cNvSpPr>
          <p:nvPr/>
        </p:nvSpPr>
        <p:spPr bwMode="auto">
          <a:xfrm>
            <a:off x="4119773" y="2998045"/>
            <a:ext cx="2746265"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noProof="0" dirty="0">
                <a:solidFill>
                  <a:srgbClr val="FFFFFF"/>
                </a:solidFill>
                <a:effectLst>
                  <a:glow rad="76200">
                    <a:srgbClr val="000000">
                      <a:alpha val="60000"/>
                    </a:srgbClr>
                  </a:glow>
                </a:effectLst>
                <a:latin typeface="Calibri" pitchFamily="34" charset="0"/>
                <a:cs typeface="Calibri" pitchFamily="34" charset="0"/>
              </a:rPr>
              <a:t>Stepped Stone Structure</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cxnSp>
        <p:nvCxnSpPr>
          <p:cNvPr id="9" name="Straight Arrow Connector 8"/>
          <p:cNvCxnSpPr/>
          <p:nvPr/>
        </p:nvCxnSpPr>
        <p:spPr>
          <a:xfrm>
            <a:off x="7968081" y="2803127"/>
            <a:ext cx="212141" cy="515137"/>
          </a:xfrm>
          <a:prstGeom prst="straightConnector1">
            <a:avLst/>
          </a:prstGeom>
          <a:noFill/>
          <a:ln w="22225" cap="flat" cmpd="sng" algn="ctr">
            <a:solidFill>
              <a:srgbClr val="FFFFFF"/>
            </a:solidFill>
            <a:prstDash val="solid"/>
            <a:round/>
            <a:headEnd type="none" w="med" len="med"/>
            <a:tailEnd type="arrow" w="med" len="med"/>
          </a:ln>
          <a:effectLst>
            <a:glow rad="50800">
              <a:srgbClr val="000000">
                <a:alpha val="60000"/>
              </a:srgbClr>
            </a:glow>
            <a:outerShdw blurRad="40000" dist="23000" dir="5400000" rotWithShape="0">
              <a:srgbClr val="000000">
                <a:alpha val="35000"/>
              </a:srgbClr>
            </a:outerShdw>
          </a:effectLst>
        </p:spPr>
      </p:cxnSp>
      <p:sp>
        <p:nvSpPr>
          <p:cNvPr id="10" name="Text Box 1030"/>
          <p:cNvSpPr txBox="1">
            <a:spLocks noChangeArrowheads="1"/>
          </p:cNvSpPr>
          <p:nvPr/>
        </p:nvSpPr>
        <p:spPr bwMode="auto">
          <a:xfrm>
            <a:off x="6000540" y="2390405"/>
            <a:ext cx="2492990"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noProof="0" dirty="0">
                <a:solidFill>
                  <a:srgbClr val="FFFFFF"/>
                </a:solidFill>
                <a:effectLst>
                  <a:glow rad="76200">
                    <a:srgbClr val="000000">
                      <a:alpha val="60000"/>
                    </a:srgbClr>
                  </a:glow>
                </a:effectLst>
                <a:latin typeface="Calibri" pitchFamily="34" charset="0"/>
                <a:cs typeface="Calibri" pitchFamily="34" charset="0"/>
              </a:rPr>
              <a:t>Area of David’s Palace</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cxnSp>
        <p:nvCxnSpPr>
          <p:cNvPr id="12" name="Straight Arrow Connector 11"/>
          <p:cNvCxnSpPr/>
          <p:nvPr/>
        </p:nvCxnSpPr>
        <p:spPr>
          <a:xfrm flipH="1">
            <a:off x="5914815" y="4448175"/>
            <a:ext cx="419310" cy="419100"/>
          </a:xfrm>
          <a:prstGeom prst="straightConnector1">
            <a:avLst/>
          </a:prstGeom>
          <a:noFill/>
          <a:ln w="22225" cap="flat" cmpd="sng" algn="ctr">
            <a:solidFill>
              <a:srgbClr val="FFFFFF"/>
            </a:solidFill>
            <a:prstDash val="solid"/>
            <a:round/>
            <a:headEnd type="none" w="med" len="med"/>
            <a:tailEnd type="arrow" w="med" len="med"/>
          </a:ln>
          <a:effectLst>
            <a:glow rad="50800">
              <a:srgbClr val="000000">
                <a:alpha val="60000"/>
              </a:srgbClr>
            </a:glow>
            <a:outerShdw blurRad="40000" dist="23000" dir="5400000" rotWithShape="0">
              <a:srgbClr val="000000">
                <a:alpha val="35000"/>
              </a:srgbClr>
            </a:outerShdw>
          </a:effectLst>
        </p:spPr>
      </p:cxnSp>
      <p:sp>
        <p:nvSpPr>
          <p:cNvPr id="13" name="Text Box 1030"/>
          <p:cNvSpPr txBox="1">
            <a:spLocks noChangeArrowheads="1"/>
          </p:cNvSpPr>
          <p:nvPr/>
        </p:nvSpPr>
        <p:spPr bwMode="auto">
          <a:xfrm>
            <a:off x="6196870" y="4057680"/>
            <a:ext cx="1973617"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noProof="0" dirty="0">
                <a:solidFill>
                  <a:srgbClr val="FFFFFF"/>
                </a:solidFill>
                <a:effectLst>
                  <a:glow rad="76200">
                    <a:srgbClr val="000000">
                      <a:alpha val="60000"/>
                    </a:srgbClr>
                  </a:glow>
                </a:effectLst>
                <a:latin typeface="Calibri" pitchFamily="34" charset="0"/>
                <a:cs typeface="Calibri" pitchFamily="34" charset="0"/>
              </a:rPr>
              <a:t>Iron Age city wall</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cxnSp>
        <p:nvCxnSpPr>
          <p:cNvPr id="16" name="Straight Arrow Connector 15"/>
          <p:cNvCxnSpPr/>
          <p:nvPr/>
        </p:nvCxnSpPr>
        <p:spPr>
          <a:xfrm>
            <a:off x="5036076" y="4068685"/>
            <a:ext cx="576797" cy="409515"/>
          </a:xfrm>
          <a:prstGeom prst="straightConnector1">
            <a:avLst/>
          </a:prstGeom>
          <a:noFill/>
          <a:ln w="22225" cap="flat" cmpd="sng" algn="ctr">
            <a:solidFill>
              <a:srgbClr val="FFFFFF"/>
            </a:solidFill>
            <a:prstDash val="solid"/>
            <a:round/>
            <a:headEnd type="none" w="med" len="med"/>
            <a:tailEnd type="arrow" w="med" len="med"/>
          </a:ln>
          <a:effectLst>
            <a:glow rad="50800">
              <a:srgbClr val="000000">
                <a:alpha val="60000"/>
              </a:srgbClr>
            </a:glow>
            <a:outerShdw blurRad="40000" dist="23000" dir="5400000" rotWithShape="0">
              <a:srgbClr val="000000">
                <a:alpha val="35000"/>
              </a:srgbClr>
            </a:outerShdw>
          </a:effectLst>
        </p:spPr>
      </p:cxnSp>
      <p:sp>
        <p:nvSpPr>
          <p:cNvPr id="17" name="Text Box 1030"/>
          <p:cNvSpPr txBox="1">
            <a:spLocks noChangeArrowheads="1"/>
          </p:cNvSpPr>
          <p:nvPr/>
        </p:nvSpPr>
        <p:spPr bwMode="auto">
          <a:xfrm>
            <a:off x="3051911" y="3706675"/>
            <a:ext cx="2024913"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noProof="0" dirty="0">
                <a:solidFill>
                  <a:srgbClr val="FFFFFF"/>
                </a:solidFill>
                <a:effectLst>
                  <a:glow rad="76200">
                    <a:srgbClr val="000000">
                      <a:alpha val="60000"/>
                    </a:srgbClr>
                  </a:glow>
                </a:effectLst>
                <a:latin typeface="Calibri" pitchFamily="34" charset="0"/>
                <a:cs typeface="Calibri" pitchFamily="34" charset="0"/>
              </a:rPr>
              <a:t>Modern terracing</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cxnSp>
        <p:nvCxnSpPr>
          <p:cNvPr id="19" name="Straight Arrow Connector 18"/>
          <p:cNvCxnSpPr/>
          <p:nvPr/>
        </p:nvCxnSpPr>
        <p:spPr>
          <a:xfrm>
            <a:off x="2279068" y="4144885"/>
            <a:ext cx="288399" cy="371415"/>
          </a:xfrm>
          <a:prstGeom prst="straightConnector1">
            <a:avLst/>
          </a:prstGeom>
          <a:noFill/>
          <a:ln w="22225" cap="flat" cmpd="sng" algn="ctr">
            <a:solidFill>
              <a:srgbClr val="FFFFFF"/>
            </a:solidFill>
            <a:prstDash val="solid"/>
            <a:round/>
            <a:headEnd type="none" w="med" len="med"/>
            <a:tailEnd type="arrow" w="med" len="med"/>
          </a:ln>
          <a:effectLst>
            <a:glow rad="50800">
              <a:srgbClr val="000000">
                <a:alpha val="60000"/>
              </a:srgbClr>
            </a:glow>
            <a:outerShdw blurRad="40000" dist="23000" dir="5400000" rotWithShape="0">
              <a:srgbClr val="000000">
                <a:alpha val="35000"/>
              </a:srgbClr>
            </a:outerShdw>
          </a:effectLst>
        </p:spPr>
      </p:cxnSp>
      <p:sp>
        <p:nvSpPr>
          <p:cNvPr id="20" name="Text Box 1030"/>
          <p:cNvSpPr txBox="1">
            <a:spLocks noChangeArrowheads="1"/>
          </p:cNvSpPr>
          <p:nvPr/>
        </p:nvSpPr>
        <p:spPr bwMode="auto">
          <a:xfrm>
            <a:off x="425605" y="3735250"/>
            <a:ext cx="1973617"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noProof="0" dirty="0">
                <a:solidFill>
                  <a:srgbClr val="FFFFFF"/>
                </a:solidFill>
                <a:effectLst>
                  <a:glow rad="76200">
                    <a:srgbClr val="000000">
                      <a:alpha val="60000"/>
                    </a:srgbClr>
                  </a:glow>
                </a:effectLst>
                <a:latin typeface="Calibri" pitchFamily="34" charset="0"/>
                <a:cs typeface="Calibri" pitchFamily="34" charset="0"/>
              </a:rPr>
              <a:t>Iron Age city wall</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cxnSp>
        <p:nvCxnSpPr>
          <p:cNvPr id="22" name="Straight Arrow Connector 21"/>
          <p:cNvCxnSpPr/>
          <p:nvPr/>
        </p:nvCxnSpPr>
        <p:spPr>
          <a:xfrm>
            <a:off x="3051911" y="5564110"/>
            <a:ext cx="662839" cy="195232"/>
          </a:xfrm>
          <a:prstGeom prst="straightConnector1">
            <a:avLst/>
          </a:prstGeom>
          <a:noFill/>
          <a:ln w="22225" cap="flat" cmpd="sng" algn="ctr">
            <a:solidFill>
              <a:srgbClr val="FFFFFF"/>
            </a:solidFill>
            <a:prstDash val="solid"/>
            <a:round/>
            <a:headEnd type="none" w="med" len="med"/>
            <a:tailEnd type="arrow" w="med" len="med"/>
          </a:ln>
          <a:effectLst>
            <a:glow rad="50800">
              <a:srgbClr val="000000">
                <a:alpha val="60000"/>
              </a:srgbClr>
            </a:glow>
            <a:outerShdw blurRad="40000" dist="23000" dir="5400000" rotWithShape="0">
              <a:srgbClr val="000000">
                <a:alpha val="35000"/>
              </a:srgbClr>
            </a:outerShdw>
          </a:effectLst>
        </p:spPr>
      </p:cxnSp>
      <p:sp>
        <p:nvSpPr>
          <p:cNvPr id="23" name="Text Box 1030"/>
          <p:cNvSpPr txBox="1">
            <a:spLocks noChangeArrowheads="1"/>
          </p:cNvSpPr>
          <p:nvPr/>
        </p:nvSpPr>
        <p:spPr bwMode="auto">
          <a:xfrm>
            <a:off x="1554780" y="5253601"/>
            <a:ext cx="1524776"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noProof="0" dirty="0">
                <a:solidFill>
                  <a:srgbClr val="FFFFFF"/>
                </a:solidFill>
                <a:effectLst>
                  <a:glow rad="76200">
                    <a:srgbClr val="000000">
                      <a:alpha val="60000"/>
                    </a:srgbClr>
                  </a:glow>
                </a:effectLst>
                <a:latin typeface="Calibri" pitchFamily="34" charset="0"/>
                <a:cs typeface="Calibri" pitchFamily="34" charset="0"/>
              </a:rPr>
              <a:t>Gihon Spring</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Tree>
    <p:extLst>
      <p:ext uri="{BB962C8B-B14F-4D97-AF65-F5344CB8AC3E}">
        <p14:creationId xmlns:p14="http://schemas.microsoft.com/office/powerpoint/2010/main" val="1367064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Gibeon and Nebi Samwil (aerial view from the south)</a:t>
            </a:r>
          </a:p>
        </p:txBody>
      </p:sp>
      <p:sp>
        <p:nvSpPr>
          <p:cNvPr id="3" name="Text Placeholder 2"/>
          <p:cNvSpPr>
            <a:spLocks noGrp="1"/>
          </p:cNvSpPr>
          <p:nvPr>
            <p:ph type="body" sz="quarter" idx="12"/>
          </p:nvPr>
        </p:nvSpPr>
        <p:spPr/>
        <p:txBody>
          <a:bodyPr/>
          <a:lstStyle/>
          <a:p>
            <a:r>
              <a:rPr lang="en-US" dirty="0"/>
              <a:t>9:2</a:t>
            </a:r>
          </a:p>
        </p:txBody>
      </p:sp>
      <p:sp>
        <p:nvSpPr>
          <p:cNvPr id="4" name="Title 3"/>
          <p:cNvSpPr>
            <a:spLocks noGrp="1"/>
          </p:cNvSpPr>
          <p:nvPr>
            <p:ph type="title"/>
          </p:nvPr>
        </p:nvSpPr>
        <p:spPr/>
        <p:txBody>
          <a:bodyPr/>
          <a:lstStyle/>
          <a:p>
            <a:r>
              <a:rPr lang="en-US" dirty="0"/>
              <a:t>Yahweh appeared to Solomon the second time, as He had appeared to him at Gibeon</a:t>
            </a:r>
          </a:p>
        </p:txBody>
      </p:sp>
      <p:sp>
        <p:nvSpPr>
          <p:cNvPr id="6" name="Oval 5"/>
          <p:cNvSpPr/>
          <p:nvPr/>
        </p:nvSpPr>
        <p:spPr>
          <a:xfrm>
            <a:off x="2895600" y="1569671"/>
            <a:ext cx="3797388" cy="1440342"/>
          </a:xfrm>
          <a:prstGeom prst="ellips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a:ea typeface="+mn-ea"/>
              <a:cs typeface="+mn-cs"/>
            </a:endParaRPr>
          </a:p>
        </p:txBody>
      </p:sp>
      <p:sp>
        <p:nvSpPr>
          <p:cNvPr id="7" name="Text Box 10"/>
          <p:cNvSpPr txBox="1">
            <a:spLocks noChangeArrowheads="1"/>
          </p:cNvSpPr>
          <p:nvPr/>
        </p:nvSpPr>
        <p:spPr bwMode="auto">
          <a:xfrm>
            <a:off x="4325255" y="1072634"/>
            <a:ext cx="938077" cy="400110"/>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2000">
                <a:solidFill>
                  <a:prstClr val="white"/>
                </a:solidFill>
                <a:effectLst>
                  <a:glow rad="76200">
                    <a:prstClr val="black">
                      <a:alpha val="60000"/>
                    </a:prstClr>
                  </a:glow>
                </a:effectLst>
                <a:cs typeface="Calibri" pitchFamily="34" charset="0"/>
              </a:rPr>
              <a:t>Gibeon</a:t>
            </a:r>
            <a:endParaRPr lang="en-US" sz="2000" dirty="0">
              <a:solidFill>
                <a:prstClr val="white"/>
              </a:solidFill>
              <a:effectLst>
                <a:glow rad="76200">
                  <a:prstClr val="black">
                    <a:alpha val="60000"/>
                  </a:prstClr>
                </a:glow>
              </a:effectLst>
              <a:cs typeface="Calibri" pitchFamily="34" charset="0"/>
            </a:endParaRPr>
          </a:p>
        </p:txBody>
      </p:sp>
      <p:sp>
        <p:nvSpPr>
          <p:cNvPr id="8" name="Oval 7"/>
          <p:cNvSpPr/>
          <p:nvPr/>
        </p:nvSpPr>
        <p:spPr>
          <a:xfrm>
            <a:off x="2895600" y="4747969"/>
            <a:ext cx="3797388" cy="1440342"/>
          </a:xfrm>
          <a:prstGeom prst="ellips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a:ea typeface="+mn-ea"/>
              <a:cs typeface="+mn-cs"/>
            </a:endParaRPr>
          </a:p>
        </p:txBody>
      </p:sp>
      <p:sp>
        <p:nvSpPr>
          <p:cNvPr id="9" name="Text Box 10"/>
          <p:cNvSpPr txBox="1">
            <a:spLocks noChangeArrowheads="1"/>
          </p:cNvSpPr>
          <p:nvPr/>
        </p:nvSpPr>
        <p:spPr bwMode="auto">
          <a:xfrm>
            <a:off x="5485576" y="4357414"/>
            <a:ext cx="1476751" cy="400110"/>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en-US" sz="2000" dirty="0">
                <a:solidFill>
                  <a:prstClr val="white"/>
                </a:solidFill>
                <a:effectLst>
                  <a:glow rad="76200">
                    <a:prstClr val="black">
                      <a:alpha val="60000"/>
                    </a:prstClr>
                  </a:glow>
                </a:effectLst>
                <a:cs typeface="Calibri" pitchFamily="34" charset="0"/>
              </a:rPr>
              <a:t>Nebi </a:t>
            </a:r>
            <a:r>
              <a:rPr lang="en-US" sz="2000" dirty="0" err="1">
                <a:solidFill>
                  <a:prstClr val="white"/>
                </a:solidFill>
                <a:effectLst>
                  <a:glow rad="76200">
                    <a:prstClr val="black">
                      <a:alpha val="60000"/>
                    </a:prstClr>
                  </a:glow>
                </a:effectLst>
                <a:cs typeface="Calibri" pitchFamily="34" charset="0"/>
              </a:rPr>
              <a:t>Samwil</a:t>
            </a:r>
            <a:endParaRPr lang="en-US" sz="2000" dirty="0">
              <a:solidFill>
                <a:prstClr val="white"/>
              </a:solidFill>
              <a:effectLst>
                <a:glow rad="76200">
                  <a:prstClr val="black">
                    <a:alpha val="60000"/>
                  </a:prstClr>
                </a:glow>
              </a:effectLst>
              <a:cs typeface="Calibri" pitchFamily="34" charset="0"/>
            </a:endParaRPr>
          </a:p>
        </p:txBody>
      </p:sp>
    </p:spTree>
    <p:extLst>
      <p:ext uri="{BB962C8B-B14F-4D97-AF65-F5344CB8AC3E}">
        <p14:creationId xmlns:p14="http://schemas.microsoft.com/office/powerpoint/2010/main" val="16118327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City of David, area of David’s palace (from the southeast)</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To build the house of Yahweh, and his own house, and the </a:t>
            </a:r>
            <a:r>
              <a:rPr lang="en-US" dirty="0" err="1"/>
              <a:t>Millo</a:t>
            </a:r>
            <a:r>
              <a:rPr lang="en-US" dirty="0"/>
              <a:t>, and the wall of Jerusalem</a:t>
            </a:r>
          </a:p>
        </p:txBody>
      </p:sp>
      <p:pic>
        <p:nvPicPr>
          <p:cNvPr id="6" name="Picture 5" descr="City of David Area G from southeast, tb0913063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262"/>
            <a:ext cx="9144000" cy="6126480"/>
          </a:xfrm>
          <a:prstGeom prst="rect">
            <a:avLst/>
          </a:prstGeom>
        </p:spPr>
      </p:pic>
    </p:spTree>
    <p:extLst>
      <p:ext uri="{BB962C8B-B14F-4D97-AF65-F5344CB8AC3E}">
        <p14:creationId xmlns:p14="http://schemas.microsoft.com/office/powerpoint/2010/main" val="1020107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City of David, area of David’s palace (from the southeast)</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To build the house of Yahweh, and his own house, and the </a:t>
            </a:r>
            <a:r>
              <a:rPr lang="en-US" dirty="0" err="1"/>
              <a:t>Millo</a:t>
            </a:r>
            <a:r>
              <a:rPr lang="en-US" dirty="0"/>
              <a:t>, and the wall of Jerusalem</a:t>
            </a:r>
          </a:p>
        </p:txBody>
      </p:sp>
      <p:pic>
        <p:nvPicPr>
          <p:cNvPr id="6" name="Picture 5" descr="City of David Area G from southeast, tb0913063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262"/>
            <a:ext cx="9144000" cy="6126480"/>
          </a:xfrm>
          <a:prstGeom prst="rect">
            <a:avLst/>
          </a:prstGeom>
        </p:spPr>
      </p:pic>
      <p:sp>
        <p:nvSpPr>
          <p:cNvPr id="13" name="Line 7"/>
          <p:cNvSpPr>
            <a:spLocks noChangeShapeType="1"/>
          </p:cNvSpPr>
          <p:nvPr/>
        </p:nvSpPr>
        <p:spPr bwMode="auto">
          <a:xfrm>
            <a:off x="2438400" y="1859542"/>
            <a:ext cx="609600" cy="9906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14" name="Text Box 13"/>
          <p:cNvSpPr txBox="1">
            <a:spLocks noChangeArrowheads="1"/>
          </p:cNvSpPr>
          <p:nvPr/>
        </p:nvSpPr>
        <p:spPr bwMode="auto">
          <a:xfrm>
            <a:off x="0" y="1478542"/>
            <a:ext cx="2730685"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Stepped Stone Structure</a:t>
            </a:r>
          </a:p>
        </p:txBody>
      </p:sp>
      <p:sp>
        <p:nvSpPr>
          <p:cNvPr id="15" name="Line 7"/>
          <p:cNvSpPr>
            <a:spLocks noChangeShapeType="1"/>
          </p:cNvSpPr>
          <p:nvPr/>
        </p:nvSpPr>
        <p:spPr bwMode="auto">
          <a:xfrm>
            <a:off x="1790700" y="3764542"/>
            <a:ext cx="914400" cy="6096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16" name="Text Box 13"/>
          <p:cNvSpPr txBox="1">
            <a:spLocks noChangeArrowheads="1"/>
          </p:cNvSpPr>
          <p:nvPr/>
        </p:nvSpPr>
        <p:spPr bwMode="auto">
          <a:xfrm>
            <a:off x="114300" y="3516832"/>
            <a:ext cx="1700380"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House of </a:t>
            </a: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Ahiel</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17" name="Line 7"/>
          <p:cNvSpPr>
            <a:spLocks noChangeShapeType="1"/>
          </p:cNvSpPr>
          <p:nvPr/>
        </p:nvSpPr>
        <p:spPr bwMode="auto">
          <a:xfrm flipH="1">
            <a:off x="4495800" y="1478542"/>
            <a:ext cx="723900" cy="2286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18" name="Text Box 13"/>
          <p:cNvSpPr txBox="1">
            <a:spLocks noChangeArrowheads="1"/>
          </p:cNvSpPr>
          <p:nvPr/>
        </p:nvSpPr>
        <p:spPr bwMode="auto">
          <a:xfrm>
            <a:off x="5219700" y="1223534"/>
            <a:ext cx="1767631"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Palace of David</a:t>
            </a:r>
          </a:p>
        </p:txBody>
      </p:sp>
    </p:spTree>
    <p:extLst>
      <p:ext uri="{BB962C8B-B14F-4D97-AF65-F5344CB8AC3E}">
        <p14:creationId xmlns:p14="http://schemas.microsoft.com/office/powerpoint/2010/main" val="25204346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Middle Bronze and Iron Age walls of Kenyon"/>
          <p:cNvPicPr preferRelativeResize="0">
            <a:picLocks noChangeAspect="1" noChangeArrowheads="1"/>
          </p:cNvPicPr>
          <p:nvPr>
            <p:custDataLst>
              <p:tags r:id="rId1"/>
            </p:custDataLst>
          </p:nvPr>
        </p:nvPicPr>
        <p:blipFill>
          <a:blip r:embed="rId4"/>
          <a:srcRect/>
          <a:stretch>
            <a:fillRect/>
          </a:stretch>
        </p:blipFill>
        <p:spPr bwMode="auto">
          <a:xfrm>
            <a:off x="0" y="-1588"/>
            <a:ext cx="9144000" cy="6861176"/>
          </a:xfrm>
          <a:prstGeom prst="rect">
            <a:avLst/>
          </a:prstGeom>
          <a:noFill/>
          <a:ln w="9525">
            <a:noFill/>
            <a:miter lim="800000"/>
            <a:headEnd/>
            <a:tailEnd/>
          </a:ln>
        </p:spPr>
      </p:pic>
      <p:sp>
        <p:nvSpPr>
          <p:cNvPr id="2" name="Text Placeholder 1"/>
          <p:cNvSpPr>
            <a:spLocks noGrp="1"/>
          </p:cNvSpPr>
          <p:nvPr>
            <p:ph type="body" sz="quarter" idx="10"/>
          </p:nvPr>
        </p:nvSpPr>
        <p:spPr/>
        <p:txBody>
          <a:bodyPr/>
          <a:lstStyle/>
          <a:p>
            <a:r>
              <a:rPr lang="en-US" dirty="0"/>
              <a:t>Middle Bronze and Iron Age walls on the eastern side of the City of David</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To build the house of Yahweh, and his own house, and the </a:t>
            </a:r>
            <a:r>
              <a:rPr lang="en-US" dirty="0" err="1"/>
              <a:t>Millo</a:t>
            </a:r>
            <a:r>
              <a:rPr lang="en-US" dirty="0"/>
              <a:t>, and the wall of Jerusalem</a:t>
            </a:r>
          </a:p>
        </p:txBody>
      </p:sp>
    </p:spTree>
    <p:extLst>
      <p:ext uri="{BB962C8B-B14F-4D97-AF65-F5344CB8AC3E}">
        <p14:creationId xmlns:p14="http://schemas.microsoft.com/office/powerpoint/2010/main" val="42789933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Middle Bronze and Iron Age walls of Kenyon"/>
          <p:cNvPicPr preferRelativeResize="0">
            <a:picLocks noChangeAspect="1" noChangeArrowheads="1"/>
          </p:cNvPicPr>
          <p:nvPr>
            <p:custDataLst>
              <p:tags r:id="rId1"/>
            </p:custDataLst>
          </p:nvPr>
        </p:nvPicPr>
        <p:blipFill>
          <a:blip r:embed="rId4"/>
          <a:srcRect/>
          <a:stretch>
            <a:fillRect/>
          </a:stretch>
        </p:blipFill>
        <p:spPr bwMode="auto">
          <a:xfrm>
            <a:off x="0" y="-1588"/>
            <a:ext cx="9144000" cy="6861176"/>
          </a:xfrm>
          <a:prstGeom prst="rect">
            <a:avLst/>
          </a:prstGeom>
          <a:noFill/>
          <a:ln w="9525">
            <a:noFill/>
            <a:miter lim="800000"/>
            <a:headEnd/>
            <a:tailEnd/>
          </a:ln>
        </p:spPr>
      </p:pic>
      <p:sp>
        <p:nvSpPr>
          <p:cNvPr id="2" name="Text Placeholder 1"/>
          <p:cNvSpPr>
            <a:spLocks noGrp="1"/>
          </p:cNvSpPr>
          <p:nvPr>
            <p:ph type="body" sz="quarter" idx="10"/>
          </p:nvPr>
        </p:nvSpPr>
        <p:spPr/>
        <p:txBody>
          <a:bodyPr/>
          <a:lstStyle/>
          <a:p>
            <a:r>
              <a:rPr lang="en-US" dirty="0"/>
              <a:t>Middle Bronze and Iron Age walls on the eastern side of the City of David</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To build the house of Yahweh, and his own house, and the </a:t>
            </a:r>
            <a:r>
              <a:rPr lang="en-US" dirty="0" err="1"/>
              <a:t>Millo</a:t>
            </a:r>
            <a:r>
              <a:rPr lang="en-US" dirty="0"/>
              <a:t>, and the wall of Jerusalem</a:t>
            </a:r>
          </a:p>
        </p:txBody>
      </p:sp>
      <p:sp>
        <p:nvSpPr>
          <p:cNvPr id="10" name="Line 5"/>
          <p:cNvSpPr>
            <a:spLocks noChangeShapeType="1"/>
          </p:cNvSpPr>
          <p:nvPr/>
        </p:nvSpPr>
        <p:spPr bwMode="auto">
          <a:xfrm>
            <a:off x="6096000" y="2895600"/>
            <a:ext cx="76200" cy="6096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11" name="Text Box 9"/>
          <p:cNvSpPr txBox="1">
            <a:spLocks noChangeArrowheads="1"/>
          </p:cNvSpPr>
          <p:nvPr/>
        </p:nvSpPr>
        <p:spPr bwMode="auto">
          <a:xfrm>
            <a:off x="5327961" y="2514600"/>
            <a:ext cx="1536511"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Iron Age wall</a:t>
            </a:r>
          </a:p>
        </p:txBody>
      </p:sp>
      <p:sp>
        <p:nvSpPr>
          <p:cNvPr id="12" name="Line 5"/>
          <p:cNvSpPr>
            <a:spLocks noChangeShapeType="1"/>
          </p:cNvSpPr>
          <p:nvPr/>
        </p:nvSpPr>
        <p:spPr bwMode="auto">
          <a:xfrm>
            <a:off x="3352800" y="2781300"/>
            <a:ext cx="76200" cy="6096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13" name="Text Box 9"/>
          <p:cNvSpPr txBox="1">
            <a:spLocks noChangeArrowheads="1"/>
          </p:cNvSpPr>
          <p:nvPr/>
        </p:nvSpPr>
        <p:spPr bwMode="auto">
          <a:xfrm>
            <a:off x="2265186" y="2400300"/>
            <a:ext cx="2175660"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Middle Bronze wall</a:t>
            </a:r>
          </a:p>
        </p:txBody>
      </p:sp>
    </p:spTree>
    <p:extLst>
      <p:ext uri="{BB962C8B-B14F-4D97-AF65-F5344CB8AC3E}">
        <p14:creationId xmlns:p14="http://schemas.microsoft.com/office/powerpoint/2010/main" val="18822944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Middle Bronze and Iron Age walls on the eastern side of the City of David</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To build the house of Yahweh, and his own house, and the </a:t>
            </a:r>
            <a:r>
              <a:rPr lang="en-US" dirty="0" err="1"/>
              <a:t>Millo</a:t>
            </a:r>
            <a:r>
              <a:rPr lang="en-US" dirty="0"/>
              <a:t>, and the wall of Jerusalem</a:t>
            </a:r>
          </a:p>
        </p:txBody>
      </p:sp>
      <p:pic>
        <p:nvPicPr>
          <p:cNvPr id="6" name="Picture 5" descr="City of David Middle Bronze and Iron Age walls, tb042306032.jpg"/>
          <p:cNvPicPr>
            <a:picLocks noChangeAspect="1"/>
          </p:cNvPicPr>
          <p:nvPr/>
        </p:nvPicPr>
        <p:blipFill rotWithShape="1">
          <a:blip r:embed="rId3">
            <a:extLst>
              <a:ext uri="{28A0092B-C50C-407E-A947-70E740481C1C}">
                <a14:useLocalDpi xmlns:a14="http://schemas.microsoft.com/office/drawing/2010/main" val="0"/>
              </a:ext>
            </a:extLst>
          </a:blip>
          <a:srcRect r="1131"/>
          <a:stretch/>
        </p:blipFill>
        <p:spPr>
          <a:xfrm>
            <a:off x="-1" y="369332"/>
            <a:ext cx="9144001" cy="6150340"/>
          </a:xfrm>
          <a:prstGeom prst="rect">
            <a:avLst/>
          </a:prstGeom>
        </p:spPr>
      </p:pic>
    </p:spTree>
    <p:extLst>
      <p:ext uri="{BB962C8B-B14F-4D97-AF65-F5344CB8AC3E}">
        <p14:creationId xmlns:p14="http://schemas.microsoft.com/office/powerpoint/2010/main" val="6724482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ity of David Middle Bronze and Iron Age walls, tb042306032.jpg"/>
          <p:cNvPicPr>
            <a:picLocks noChangeAspect="1"/>
          </p:cNvPicPr>
          <p:nvPr/>
        </p:nvPicPr>
        <p:blipFill rotWithShape="1">
          <a:blip r:embed="rId3">
            <a:extLst>
              <a:ext uri="{28A0092B-C50C-407E-A947-70E740481C1C}">
                <a14:useLocalDpi xmlns:a14="http://schemas.microsoft.com/office/drawing/2010/main" val="0"/>
              </a:ext>
            </a:extLst>
          </a:blip>
          <a:srcRect r="1131"/>
          <a:stretch/>
        </p:blipFill>
        <p:spPr>
          <a:xfrm>
            <a:off x="-1" y="369332"/>
            <a:ext cx="9144001" cy="6150340"/>
          </a:xfrm>
          <a:prstGeom prst="rect">
            <a:avLst/>
          </a:prstGeom>
        </p:spPr>
      </p:pic>
      <p:sp>
        <p:nvSpPr>
          <p:cNvPr id="2" name="Text Placeholder 1"/>
          <p:cNvSpPr>
            <a:spLocks noGrp="1"/>
          </p:cNvSpPr>
          <p:nvPr>
            <p:ph type="body" sz="quarter" idx="10"/>
          </p:nvPr>
        </p:nvSpPr>
        <p:spPr/>
        <p:txBody>
          <a:bodyPr/>
          <a:lstStyle/>
          <a:p>
            <a:r>
              <a:rPr lang="en-US" dirty="0"/>
              <a:t>Middle Bronze and Iron Age walls on the eastern side of the City of David</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To build the house of Yahweh, and his own house, and the </a:t>
            </a:r>
            <a:r>
              <a:rPr lang="en-US" dirty="0" err="1"/>
              <a:t>Millo</a:t>
            </a:r>
            <a:r>
              <a:rPr lang="en-US" dirty="0"/>
              <a:t>, and the wall of Jerusalem</a:t>
            </a:r>
          </a:p>
        </p:txBody>
      </p:sp>
      <p:sp>
        <p:nvSpPr>
          <p:cNvPr id="7" name="Line 5"/>
          <p:cNvSpPr>
            <a:spLocks noChangeShapeType="1"/>
          </p:cNvSpPr>
          <p:nvPr/>
        </p:nvSpPr>
        <p:spPr bwMode="auto">
          <a:xfrm>
            <a:off x="6096000" y="2019300"/>
            <a:ext cx="76200" cy="6096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8" name="Text Box 9"/>
          <p:cNvSpPr txBox="1">
            <a:spLocks noChangeArrowheads="1"/>
          </p:cNvSpPr>
          <p:nvPr/>
        </p:nvSpPr>
        <p:spPr bwMode="auto">
          <a:xfrm>
            <a:off x="5327961" y="1638300"/>
            <a:ext cx="1536511"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Iron Age wall</a:t>
            </a:r>
          </a:p>
        </p:txBody>
      </p:sp>
      <p:sp>
        <p:nvSpPr>
          <p:cNvPr id="9" name="Line 5"/>
          <p:cNvSpPr>
            <a:spLocks noChangeShapeType="1"/>
          </p:cNvSpPr>
          <p:nvPr/>
        </p:nvSpPr>
        <p:spPr bwMode="auto">
          <a:xfrm>
            <a:off x="5278614" y="4572000"/>
            <a:ext cx="76200" cy="6096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10" name="Text Box 9"/>
          <p:cNvSpPr txBox="1">
            <a:spLocks noChangeArrowheads="1"/>
          </p:cNvSpPr>
          <p:nvPr/>
        </p:nvSpPr>
        <p:spPr bwMode="auto">
          <a:xfrm>
            <a:off x="4191000" y="4191000"/>
            <a:ext cx="2175660"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Middle Bronze wall</a:t>
            </a:r>
          </a:p>
        </p:txBody>
      </p:sp>
      <p:sp>
        <p:nvSpPr>
          <p:cNvPr id="11" name="Line 5"/>
          <p:cNvSpPr>
            <a:spLocks noChangeShapeType="1"/>
          </p:cNvSpPr>
          <p:nvPr/>
        </p:nvSpPr>
        <p:spPr bwMode="auto">
          <a:xfrm flipH="1">
            <a:off x="4572000" y="1228755"/>
            <a:ext cx="679761" cy="409545"/>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12" name="Text Box 9"/>
          <p:cNvSpPr txBox="1">
            <a:spLocks noChangeArrowheads="1"/>
          </p:cNvSpPr>
          <p:nvPr/>
        </p:nvSpPr>
        <p:spPr bwMode="auto">
          <a:xfrm>
            <a:off x="5310675" y="962055"/>
            <a:ext cx="1939955"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dirty="0">
                <a:solidFill>
                  <a:srgbClr val="FFFFFF"/>
                </a:solidFill>
                <a:effectLst>
                  <a:glow rad="76200">
                    <a:srgbClr val="000000">
                      <a:alpha val="60000"/>
                    </a:srgbClr>
                  </a:glow>
                </a:effectLst>
                <a:latin typeface="Calibri" pitchFamily="34" charset="0"/>
                <a:cs typeface="Calibri" pitchFamily="34" charset="0"/>
              </a:rPr>
              <a:t>Modern terraces</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Tree>
    <p:extLst>
      <p:ext uri="{BB962C8B-B14F-4D97-AF65-F5344CB8AC3E}">
        <p14:creationId xmlns:p14="http://schemas.microsoft.com/office/powerpoint/2010/main" val="6101114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cuments\Bolen\01b PLBL, PCB size\03 Jerusalem\City of David Watersystems\Spring Tower north wall, tb02230457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North wall of the Spring Tower in the City of David</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To build the house of Yahweh, and his own house, and the </a:t>
            </a:r>
            <a:r>
              <a:rPr lang="en-US" dirty="0" err="1"/>
              <a:t>Millo</a:t>
            </a:r>
            <a:r>
              <a:rPr lang="en-US" dirty="0"/>
              <a:t>, and the wall of Jerusalem</a:t>
            </a:r>
          </a:p>
        </p:txBody>
      </p:sp>
    </p:spTree>
    <p:extLst>
      <p:ext uri="{BB962C8B-B14F-4D97-AF65-F5344CB8AC3E}">
        <p14:creationId xmlns:p14="http://schemas.microsoft.com/office/powerpoint/2010/main" val="21424934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wnloads\Southern Temple Mount excavations aerial from south, ws020517352.jpg"/>
          <p:cNvPicPr>
            <a:picLocks noChangeAspect="1" noChangeArrowheads="1"/>
          </p:cNvPicPr>
          <p:nvPr/>
        </p:nvPicPr>
        <p:blipFill rotWithShape="1">
          <a:blip r:embed="rId3">
            <a:extLst>
              <a:ext uri="{28A0092B-C50C-407E-A947-70E740481C1C}">
                <a14:useLocalDpi xmlns:a14="http://schemas.microsoft.com/office/drawing/2010/main" val="0"/>
              </a:ext>
            </a:extLst>
          </a:blip>
          <a:srcRect b="4484"/>
          <a:stretch/>
        </p:blipFill>
        <p:spPr bwMode="auto">
          <a:xfrm>
            <a:off x="0" y="130369"/>
            <a:ext cx="9144000" cy="655618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Southern Temple Mount excavations (aerial view from the south)</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To build the house of Yahweh, and his own house, and the </a:t>
            </a:r>
            <a:r>
              <a:rPr lang="en-US" dirty="0" err="1"/>
              <a:t>Millo</a:t>
            </a:r>
            <a:r>
              <a:rPr lang="en-US" dirty="0"/>
              <a:t>, and the wall of Jerusalem</a:t>
            </a:r>
          </a:p>
        </p:txBody>
      </p:sp>
    </p:spTree>
    <p:extLst>
      <p:ext uri="{BB962C8B-B14F-4D97-AF65-F5344CB8AC3E}">
        <p14:creationId xmlns:p14="http://schemas.microsoft.com/office/powerpoint/2010/main" val="16776848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wnloads\Southern Temple Mount excavations aerial from south, ws020517352.jpg"/>
          <p:cNvPicPr>
            <a:picLocks noChangeAspect="1" noChangeArrowheads="1"/>
          </p:cNvPicPr>
          <p:nvPr/>
        </p:nvPicPr>
        <p:blipFill rotWithShape="1">
          <a:blip r:embed="rId3">
            <a:extLst>
              <a:ext uri="{28A0092B-C50C-407E-A947-70E740481C1C}">
                <a14:useLocalDpi xmlns:a14="http://schemas.microsoft.com/office/drawing/2010/main" val="0"/>
              </a:ext>
            </a:extLst>
          </a:blip>
          <a:srcRect b="4484"/>
          <a:stretch/>
        </p:blipFill>
        <p:spPr bwMode="auto">
          <a:xfrm>
            <a:off x="0" y="130369"/>
            <a:ext cx="9144000" cy="655618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Southern Temple Mount excavations (aerial view from the south)</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To build the house of Yahweh, and his own house, and the </a:t>
            </a:r>
            <a:r>
              <a:rPr lang="en-US" dirty="0" err="1"/>
              <a:t>Millo</a:t>
            </a:r>
            <a:r>
              <a:rPr lang="en-US" dirty="0"/>
              <a:t>, and the wall of Jerusalem</a:t>
            </a:r>
          </a:p>
        </p:txBody>
      </p:sp>
      <p:sp>
        <p:nvSpPr>
          <p:cNvPr id="8" name="Text Box 1030"/>
          <p:cNvSpPr txBox="1">
            <a:spLocks noChangeArrowheads="1"/>
          </p:cNvSpPr>
          <p:nvPr/>
        </p:nvSpPr>
        <p:spPr bwMode="auto">
          <a:xfrm>
            <a:off x="6268851" y="5053284"/>
            <a:ext cx="2610010"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noProof="0" dirty="0">
                <a:solidFill>
                  <a:srgbClr val="FFFFFF"/>
                </a:solidFill>
                <a:effectLst>
                  <a:glow rad="76200">
                    <a:srgbClr val="000000">
                      <a:alpha val="60000"/>
                    </a:srgbClr>
                  </a:glow>
                </a:effectLst>
                <a:latin typeface="Calibri" pitchFamily="34" charset="0"/>
                <a:cs typeface="Calibri" pitchFamily="34" charset="0"/>
              </a:rPr>
              <a:t>Byzantine </a:t>
            </a:r>
            <a:r>
              <a:rPr lang="en-US" sz="2000" kern="0" noProof="0" dirty="0" err="1">
                <a:solidFill>
                  <a:srgbClr val="FFFFFF"/>
                </a:solidFill>
                <a:effectLst>
                  <a:glow rad="76200">
                    <a:srgbClr val="000000">
                      <a:alpha val="60000"/>
                    </a:srgbClr>
                  </a:glow>
                </a:effectLst>
                <a:latin typeface="Calibri" pitchFamily="34" charset="0"/>
                <a:cs typeface="Calibri" pitchFamily="34" charset="0"/>
              </a:rPr>
              <a:t>Ophel</a:t>
            </a:r>
            <a:r>
              <a:rPr lang="en-US" sz="2000" kern="0" noProof="0" dirty="0">
                <a:solidFill>
                  <a:srgbClr val="FFFFFF"/>
                </a:solidFill>
                <a:effectLst>
                  <a:glow rad="76200">
                    <a:srgbClr val="000000">
                      <a:alpha val="60000"/>
                    </a:srgbClr>
                  </a:glow>
                </a:effectLst>
                <a:latin typeface="Calibri" pitchFamily="34" charset="0"/>
                <a:cs typeface="Calibri" pitchFamily="34" charset="0"/>
              </a:rPr>
              <a:t> Tower</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10" name="Text Box 1030"/>
          <p:cNvSpPr txBox="1">
            <a:spLocks noChangeArrowheads="1"/>
          </p:cNvSpPr>
          <p:nvPr/>
        </p:nvSpPr>
        <p:spPr bwMode="auto">
          <a:xfrm>
            <a:off x="3226262" y="3078993"/>
            <a:ext cx="1792478"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noProof="0" dirty="0">
                <a:solidFill>
                  <a:srgbClr val="FFFFFF"/>
                </a:solidFill>
                <a:effectLst>
                  <a:glow rad="76200">
                    <a:srgbClr val="000000">
                      <a:alpha val="60000"/>
                    </a:srgbClr>
                  </a:glow>
                </a:effectLst>
                <a:latin typeface="Calibri" pitchFamily="34" charset="0"/>
                <a:cs typeface="Calibri" pitchFamily="34" charset="0"/>
              </a:rPr>
              <a:t>Royal Structure</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12" name="Text Box 1030"/>
          <p:cNvSpPr txBox="1">
            <a:spLocks noChangeArrowheads="1"/>
          </p:cNvSpPr>
          <p:nvPr/>
        </p:nvSpPr>
        <p:spPr bwMode="auto">
          <a:xfrm>
            <a:off x="5768951" y="2678883"/>
            <a:ext cx="1531188"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noProof="0" dirty="0">
                <a:solidFill>
                  <a:srgbClr val="FFFFFF"/>
                </a:solidFill>
                <a:effectLst>
                  <a:glow rad="76200">
                    <a:srgbClr val="000000">
                      <a:alpha val="60000"/>
                    </a:srgbClr>
                  </a:glow>
                </a:effectLst>
                <a:latin typeface="Calibri" pitchFamily="34" charset="0"/>
                <a:cs typeface="Calibri" pitchFamily="34" charset="0"/>
              </a:rPr>
              <a:t>Straight Wall</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14" name="Text Box 1030"/>
          <p:cNvSpPr txBox="1">
            <a:spLocks noChangeArrowheads="1"/>
          </p:cNvSpPr>
          <p:nvPr/>
        </p:nvSpPr>
        <p:spPr bwMode="auto">
          <a:xfrm>
            <a:off x="3197714" y="4184755"/>
            <a:ext cx="1317990"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noProof="0" dirty="0">
                <a:solidFill>
                  <a:srgbClr val="FFFFFF"/>
                </a:solidFill>
                <a:effectLst>
                  <a:glow rad="76200">
                    <a:srgbClr val="000000">
                      <a:alpha val="60000"/>
                    </a:srgbClr>
                  </a:glow>
                </a:effectLst>
                <a:latin typeface="Calibri" pitchFamily="34" charset="0"/>
                <a:cs typeface="Calibri" pitchFamily="34" charset="0"/>
              </a:rPr>
              <a:t>Gatehouse</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5" name="Freeform 4"/>
          <p:cNvSpPr/>
          <p:nvPr/>
        </p:nvSpPr>
        <p:spPr>
          <a:xfrm>
            <a:off x="5510213" y="3457575"/>
            <a:ext cx="1306512" cy="1142206"/>
          </a:xfrm>
          <a:custGeom>
            <a:avLst/>
            <a:gdLst>
              <a:gd name="connsiteX0" fmla="*/ 76200 w 1304925"/>
              <a:gd name="connsiteY0" fmla="*/ 1130300 h 1130300"/>
              <a:gd name="connsiteX1" fmla="*/ 1304925 w 1304925"/>
              <a:gd name="connsiteY1" fmla="*/ 98425 h 1130300"/>
              <a:gd name="connsiteX2" fmla="*/ 1231900 w 1304925"/>
              <a:gd name="connsiteY2" fmla="*/ 0 h 1130300"/>
              <a:gd name="connsiteX3" fmla="*/ 0 w 1304925"/>
              <a:gd name="connsiteY3" fmla="*/ 1054100 h 1130300"/>
              <a:gd name="connsiteX4" fmla="*/ 76200 w 1304925"/>
              <a:gd name="connsiteY4" fmla="*/ 1130300 h 1130300"/>
              <a:gd name="connsiteX0" fmla="*/ 76200 w 1304925"/>
              <a:gd name="connsiteY0" fmla="*/ 1130300 h 1130300"/>
              <a:gd name="connsiteX1" fmla="*/ 1304925 w 1304925"/>
              <a:gd name="connsiteY1" fmla="*/ 98425 h 1130300"/>
              <a:gd name="connsiteX2" fmla="*/ 1231900 w 1304925"/>
              <a:gd name="connsiteY2" fmla="*/ 0 h 1130300"/>
              <a:gd name="connsiteX3" fmla="*/ 605631 w 1304925"/>
              <a:gd name="connsiteY3" fmla="*/ 521494 h 1130300"/>
              <a:gd name="connsiteX4" fmla="*/ 0 w 1304925"/>
              <a:gd name="connsiteY4" fmla="*/ 1054100 h 1130300"/>
              <a:gd name="connsiteX5" fmla="*/ 76200 w 1304925"/>
              <a:gd name="connsiteY5" fmla="*/ 1130300 h 1130300"/>
              <a:gd name="connsiteX0" fmla="*/ 77787 w 1306512"/>
              <a:gd name="connsiteY0" fmla="*/ 1130300 h 1130300"/>
              <a:gd name="connsiteX1" fmla="*/ 1306512 w 1306512"/>
              <a:gd name="connsiteY1" fmla="*/ 98425 h 1130300"/>
              <a:gd name="connsiteX2" fmla="*/ 1233487 w 1306512"/>
              <a:gd name="connsiteY2" fmla="*/ 0 h 1130300"/>
              <a:gd name="connsiteX3" fmla="*/ 607218 w 1306512"/>
              <a:gd name="connsiteY3" fmla="*/ 521494 h 1130300"/>
              <a:gd name="connsiteX4" fmla="*/ 0 w 1306512"/>
              <a:gd name="connsiteY4" fmla="*/ 1038225 h 1130300"/>
              <a:gd name="connsiteX5" fmla="*/ 1587 w 1306512"/>
              <a:gd name="connsiteY5" fmla="*/ 1054100 h 1130300"/>
              <a:gd name="connsiteX6" fmla="*/ 77787 w 1306512"/>
              <a:gd name="connsiteY6" fmla="*/ 1130300 h 1130300"/>
              <a:gd name="connsiteX0" fmla="*/ 65881 w 1306512"/>
              <a:gd name="connsiteY0" fmla="*/ 1142206 h 1142206"/>
              <a:gd name="connsiteX1" fmla="*/ 1306512 w 1306512"/>
              <a:gd name="connsiteY1" fmla="*/ 98425 h 1142206"/>
              <a:gd name="connsiteX2" fmla="*/ 1233487 w 1306512"/>
              <a:gd name="connsiteY2" fmla="*/ 0 h 1142206"/>
              <a:gd name="connsiteX3" fmla="*/ 607218 w 1306512"/>
              <a:gd name="connsiteY3" fmla="*/ 521494 h 1142206"/>
              <a:gd name="connsiteX4" fmla="*/ 0 w 1306512"/>
              <a:gd name="connsiteY4" fmla="*/ 1038225 h 1142206"/>
              <a:gd name="connsiteX5" fmla="*/ 1587 w 1306512"/>
              <a:gd name="connsiteY5" fmla="*/ 1054100 h 1142206"/>
              <a:gd name="connsiteX6" fmla="*/ 65881 w 1306512"/>
              <a:gd name="connsiteY6" fmla="*/ 1142206 h 114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6512" h="1142206">
                <a:moveTo>
                  <a:pt x="65881" y="1142206"/>
                </a:moveTo>
                <a:lnTo>
                  <a:pt x="1306512" y="98425"/>
                </a:lnTo>
                <a:lnTo>
                  <a:pt x="1233487" y="0"/>
                </a:lnTo>
                <a:cubicBezTo>
                  <a:pt x="1027112" y="176213"/>
                  <a:pt x="813593" y="345281"/>
                  <a:pt x="607218" y="521494"/>
                </a:cubicBezTo>
                <a:cubicBezTo>
                  <a:pt x="407987" y="698500"/>
                  <a:pt x="199231" y="861219"/>
                  <a:pt x="0" y="1038225"/>
                </a:cubicBezTo>
                <a:lnTo>
                  <a:pt x="1587" y="1054100"/>
                </a:lnTo>
                <a:lnTo>
                  <a:pt x="65881" y="1142206"/>
                </a:lnTo>
                <a:close/>
              </a:path>
            </a:pathLst>
          </a:custGeom>
          <a:solidFill>
            <a:srgbClr val="01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254625" y="4527550"/>
            <a:ext cx="558800" cy="520700"/>
          </a:xfrm>
          <a:custGeom>
            <a:avLst/>
            <a:gdLst>
              <a:gd name="connsiteX0" fmla="*/ 263525 w 536575"/>
              <a:gd name="connsiteY0" fmla="*/ 0 h 508000"/>
              <a:gd name="connsiteX1" fmla="*/ 0 w 536575"/>
              <a:gd name="connsiteY1" fmla="*/ 244475 h 508000"/>
              <a:gd name="connsiteX2" fmla="*/ 295275 w 536575"/>
              <a:gd name="connsiteY2" fmla="*/ 508000 h 508000"/>
              <a:gd name="connsiteX3" fmla="*/ 536575 w 536575"/>
              <a:gd name="connsiteY3" fmla="*/ 282575 h 508000"/>
              <a:gd name="connsiteX4" fmla="*/ 263525 w 536575"/>
              <a:gd name="connsiteY4" fmla="*/ 0 h 508000"/>
              <a:gd name="connsiteX0" fmla="*/ 234950 w 536575"/>
              <a:gd name="connsiteY0" fmla="*/ 0 h 520700"/>
              <a:gd name="connsiteX1" fmla="*/ 0 w 536575"/>
              <a:gd name="connsiteY1" fmla="*/ 257175 h 520700"/>
              <a:gd name="connsiteX2" fmla="*/ 295275 w 536575"/>
              <a:gd name="connsiteY2" fmla="*/ 520700 h 520700"/>
              <a:gd name="connsiteX3" fmla="*/ 536575 w 536575"/>
              <a:gd name="connsiteY3" fmla="*/ 295275 h 520700"/>
              <a:gd name="connsiteX4" fmla="*/ 234950 w 536575"/>
              <a:gd name="connsiteY4" fmla="*/ 0 h 520700"/>
              <a:gd name="connsiteX0" fmla="*/ 257175 w 558800"/>
              <a:gd name="connsiteY0" fmla="*/ 0 h 520700"/>
              <a:gd name="connsiteX1" fmla="*/ 0 w 558800"/>
              <a:gd name="connsiteY1" fmla="*/ 238125 h 520700"/>
              <a:gd name="connsiteX2" fmla="*/ 317500 w 558800"/>
              <a:gd name="connsiteY2" fmla="*/ 520700 h 520700"/>
              <a:gd name="connsiteX3" fmla="*/ 558800 w 558800"/>
              <a:gd name="connsiteY3" fmla="*/ 295275 h 520700"/>
              <a:gd name="connsiteX4" fmla="*/ 257175 w 558800"/>
              <a:gd name="connsiteY4" fmla="*/ 0 h 52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800" h="520700">
                <a:moveTo>
                  <a:pt x="257175" y="0"/>
                </a:moveTo>
                <a:lnTo>
                  <a:pt x="0" y="238125"/>
                </a:lnTo>
                <a:lnTo>
                  <a:pt x="317500" y="520700"/>
                </a:lnTo>
                <a:lnTo>
                  <a:pt x="558800" y="295275"/>
                </a:lnTo>
                <a:lnTo>
                  <a:pt x="257175" y="0"/>
                </a:lnTo>
                <a:close/>
              </a:path>
            </a:pathLst>
          </a:custGeom>
          <a:solidFill>
            <a:srgbClr val="01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781550" y="4067175"/>
            <a:ext cx="749300" cy="898525"/>
          </a:xfrm>
          <a:custGeom>
            <a:avLst/>
            <a:gdLst>
              <a:gd name="connsiteX0" fmla="*/ 733425 w 733425"/>
              <a:gd name="connsiteY0" fmla="*/ 422275 h 860425"/>
              <a:gd name="connsiteX1" fmla="*/ 266700 w 733425"/>
              <a:gd name="connsiteY1" fmla="*/ 0 h 860425"/>
              <a:gd name="connsiteX2" fmla="*/ 241300 w 733425"/>
              <a:gd name="connsiteY2" fmla="*/ 171450 h 860425"/>
              <a:gd name="connsiteX3" fmla="*/ 107950 w 733425"/>
              <a:gd name="connsiteY3" fmla="*/ 177800 h 860425"/>
              <a:gd name="connsiteX4" fmla="*/ 95250 w 733425"/>
              <a:gd name="connsiteY4" fmla="*/ 390525 h 860425"/>
              <a:gd name="connsiteX5" fmla="*/ 31750 w 733425"/>
              <a:gd name="connsiteY5" fmla="*/ 390525 h 860425"/>
              <a:gd name="connsiteX6" fmla="*/ 28575 w 733425"/>
              <a:gd name="connsiteY6" fmla="*/ 581025 h 860425"/>
              <a:gd name="connsiteX7" fmla="*/ 0 w 733425"/>
              <a:gd name="connsiteY7" fmla="*/ 612775 h 860425"/>
              <a:gd name="connsiteX8" fmla="*/ 222250 w 733425"/>
              <a:gd name="connsiteY8" fmla="*/ 860425 h 860425"/>
              <a:gd name="connsiteX9" fmla="*/ 733425 w 733425"/>
              <a:gd name="connsiteY9" fmla="*/ 422275 h 860425"/>
              <a:gd name="connsiteX0" fmla="*/ 736600 w 736600"/>
              <a:gd name="connsiteY0" fmla="*/ 422275 h 860425"/>
              <a:gd name="connsiteX1" fmla="*/ 269875 w 736600"/>
              <a:gd name="connsiteY1" fmla="*/ 0 h 860425"/>
              <a:gd name="connsiteX2" fmla="*/ 244475 w 736600"/>
              <a:gd name="connsiteY2" fmla="*/ 171450 h 860425"/>
              <a:gd name="connsiteX3" fmla="*/ 111125 w 736600"/>
              <a:gd name="connsiteY3" fmla="*/ 177800 h 860425"/>
              <a:gd name="connsiteX4" fmla="*/ 98425 w 736600"/>
              <a:gd name="connsiteY4" fmla="*/ 390525 h 860425"/>
              <a:gd name="connsiteX5" fmla="*/ 34925 w 736600"/>
              <a:gd name="connsiteY5" fmla="*/ 390525 h 860425"/>
              <a:gd name="connsiteX6" fmla="*/ 31750 w 736600"/>
              <a:gd name="connsiteY6" fmla="*/ 581025 h 860425"/>
              <a:gd name="connsiteX7" fmla="*/ 0 w 736600"/>
              <a:gd name="connsiteY7" fmla="*/ 628650 h 860425"/>
              <a:gd name="connsiteX8" fmla="*/ 225425 w 736600"/>
              <a:gd name="connsiteY8" fmla="*/ 860425 h 860425"/>
              <a:gd name="connsiteX9" fmla="*/ 736600 w 736600"/>
              <a:gd name="connsiteY9" fmla="*/ 422275 h 860425"/>
              <a:gd name="connsiteX0" fmla="*/ 736600 w 736600"/>
              <a:gd name="connsiteY0" fmla="*/ 422275 h 898525"/>
              <a:gd name="connsiteX1" fmla="*/ 269875 w 736600"/>
              <a:gd name="connsiteY1" fmla="*/ 0 h 898525"/>
              <a:gd name="connsiteX2" fmla="*/ 244475 w 736600"/>
              <a:gd name="connsiteY2" fmla="*/ 171450 h 898525"/>
              <a:gd name="connsiteX3" fmla="*/ 111125 w 736600"/>
              <a:gd name="connsiteY3" fmla="*/ 177800 h 898525"/>
              <a:gd name="connsiteX4" fmla="*/ 98425 w 736600"/>
              <a:gd name="connsiteY4" fmla="*/ 390525 h 898525"/>
              <a:gd name="connsiteX5" fmla="*/ 34925 w 736600"/>
              <a:gd name="connsiteY5" fmla="*/ 390525 h 898525"/>
              <a:gd name="connsiteX6" fmla="*/ 31750 w 736600"/>
              <a:gd name="connsiteY6" fmla="*/ 581025 h 898525"/>
              <a:gd name="connsiteX7" fmla="*/ 0 w 736600"/>
              <a:gd name="connsiteY7" fmla="*/ 628650 h 898525"/>
              <a:gd name="connsiteX8" fmla="*/ 273050 w 736600"/>
              <a:gd name="connsiteY8" fmla="*/ 898525 h 898525"/>
              <a:gd name="connsiteX9" fmla="*/ 736600 w 736600"/>
              <a:gd name="connsiteY9" fmla="*/ 422275 h 898525"/>
              <a:gd name="connsiteX0" fmla="*/ 749300 w 749300"/>
              <a:gd name="connsiteY0" fmla="*/ 438150 h 898525"/>
              <a:gd name="connsiteX1" fmla="*/ 269875 w 749300"/>
              <a:gd name="connsiteY1" fmla="*/ 0 h 898525"/>
              <a:gd name="connsiteX2" fmla="*/ 244475 w 749300"/>
              <a:gd name="connsiteY2" fmla="*/ 171450 h 898525"/>
              <a:gd name="connsiteX3" fmla="*/ 111125 w 749300"/>
              <a:gd name="connsiteY3" fmla="*/ 177800 h 898525"/>
              <a:gd name="connsiteX4" fmla="*/ 98425 w 749300"/>
              <a:gd name="connsiteY4" fmla="*/ 390525 h 898525"/>
              <a:gd name="connsiteX5" fmla="*/ 34925 w 749300"/>
              <a:gd name="connsiteY5" fmla="*/ 390525 h 898525"/>
              <a:gd name="connsiteX6" fmla="*/ 31750 w 749300"/>
              <a:gd name="connsiteY6" fmla="*/ 581025 h 898525"/>
              <a:gd name="connsiteX7" fmla="*/ 0 w 749300"/>
              <a:gd name="connsiteY7" fmla="*/ 628650 h 898525"/>
              <a:gd name="connsiteX8" fmla="*/ 273050 w 749300"/>
              <a:gd name="connsiteY8" fmla="*/ 898525 h 898525"/>
              <a:gd name="connsiteX9" fmla="*/ 749300 w 749300"/>
              <a:gd name="connsiteY9" fmla="*/ 438150 h 89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9300" h="898525">
                <a:moveTo>
                  <a:pt x="749300" y="438150"/>
                </a:moveTo>
                <a:lnTo>
                  <a:pt x="269875" y="0"/>
                </a:lnTo>
                <a:lnTo>
                  <a:pt x="244475" y="171450"/>
                </a:lnTo>
                <a:lnTo>
                  <a:pt x="111125" y="177800"/>
                </a:lnTo>
                <a:lnTo>
                  <a:pt x="98425" y="390525"/>
                </a:lnTo>
                <a:lnTo>
                  <a:pt x="34925" y="390525"/>
                </a:lnTo>
                <a:cubicBezTo>
                  <a:pt x="33867" y="454025"/>
                  <a:pt x="32808" y="517525"/>
                  <a:pt x="31750" y="581025"/>
                </a:cubicBezTo>
                <a:lnTo>
                  <a:pt x="0" y="628650"/>
                </a:lnTo>
                <a:lnTo>
                  <a:pt x="273050" y="898525"/>
                </a:lnTo>
                <a:lnTo>
                  <a:pt x="749300" y="438150"/>
                </a:lnTo>
                <a:close/>
              </a:path>
            </a:pathLst>
          </a:custGeom>
          <a:solidFill>
            <a:srgbClr val="FE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4410075" y="4683125"/>
            <a:ext cx="635000" cy="511175"/>
          </a:xfrm>
          <a:custGeom>
            <a:avLst/>
            <a:gdLst>
              <a:gd name="connsiteX0" fmla="*/ 222250 w 492125"/>
              <a:gd name="connsiteY0" fmla="*/ 0 h 511175"/>
              <a:gd name="connsiteX1" fmla="*/ 0 w 492125"/>
              <a:gd name="connsiteY1" fmla="*/ 19050 h 511175"/>
              <a:gd name="connsiteX2" fmla="*/ 44450 w 492125"/>
              <a:gd name="connsiteY2" fmla="*/ 269875 h 511175"/>
              <a:gd name="connsiteX3" fmla="*/ 234950 w 492125"/>
              <a:gd name="connsiteY3" fmla="*/ 511175 h 511175"/>
              <a:gd name="connsiteX4" fmla="*/ 492125 w 492125"/>
              <a:gd name="connsiteY4" fmla="*/ 276225 h 511175"/>
              <a:gd name="connsiteX5" fmla="*/ 222250 w 492125"/>
              <a:gd name="connsiteY5" fmla="*/ 0 h 511175"/>
              <a:gd name="connsiteX0" fmla="*/ 365125 w 635000"/>
              <a:gd name="connsiteY0" fmla="*/ 0 h 511175"/>
              <a:gd name="connsiteX1" fmla="*/ 0 w 635000"/>
              <a:gd name="connsiteY1" fmla="*/ 47625 h 511175"/>
              <a:gd name="connsiteX2" fmla="*/ 187325 w 635000"/>
              <a:gd name="connsiteY2" fmla="*/ 269875 h 511175"/>
              <a:gd name="connsiteX3" fmla="*/ 377825 w 635000"/>
              <a:gd name="connsiteY3" fmla="*/ 511175 h 511175"/>
              <a:gd name="connsiteX4" fmla="*/ 635000 w 635000"/>
              <a:gd name="connsiteY4" fmla="*/ 276225 h 511175"/>
              <a:gd name="connsiteX5" fmla="*/ 365125 w 635000"/>
              <a:gd name="connsiteY5" fmla="*/ 0 h 51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000" h="511175">
                <a:moveTo>
                  <a:pt x="365125" y="0"/>
                </a:moveTo>
                <a:lnTo>
                  <a:pt x="0" y="47625"/>
                </a:lnTo>
                <a:lnTo>
                  <a:pt x="187325" y="269875"/>
                </a:lnTo>
                <a:lnTo>
                  <a:pt x="377825" y="511175"/>
                </a:lnTo>
                <a:lnTo>
                  <a:pt x="635000" y="276225"/>
                </a:lnTo>
                <a:lnTo>
                  <a:pt x="365125" y="0"/>
                </a:lnTo>
                <a:close/>
              </a:path>
            </a:pathLst>
          </a:custGeom>
          <a:solidFill>
            <a:srgbClr val="FE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ine 9"/>
          <p:cNvSpPr>
            <a:spLocks noChangeShapeType="1"/>
          </p:cNvSpPr>
          <p:nvPr/>
        </p:nvSpPr>
        <p:spPr bwMode="auto">
          <a:xfrm flipH="1" flipV="1">
            <a:off x="5636390" y="4910439"/>
            <a:ext cx="632461" cy="264554"/>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Line 9"/>
          <p:cNvSpPr>
            <a:spLocks noChangeShapeType="1"/>
          </p:cNvSpPr>
          <p:nvPr/>
        </p:nvSpPr>
        <p:spPr bwMode="auto">
          <a:xfrm>
            <a:off x="4742804" y="3479103"/>
            <a:ext cx="353071" cy="880172"/>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 name="Line 9"/>
          <p:cNvSpPr>
            <a:spLocks noChangeShapeType="1"/>
          </p:cNvSpPr>
          <p:nvPr/>
        </p:nvSpPr>
        <p:spPr bwMode="auto">
          <a:xfrm flipH="1">
            <a:off x="6268850" y="3078994"/>
            <a:ext cx="100462" cy="840195"/>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 name="Line 9"/>
          <p:cNvSpPr>
            <a:spLocks noChangeShapeType="1"/>
          </p:cNvSpPr>
          <p:nvPr/>
        </p:nvSpPr>
        <p:spPr bwMode="auto">
          <a:xfrm>
            <a:off x="4411071" y="4514140"/>
            <a:ext cx="331734" cy="352666"/>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3664678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Iron Age tower and wall in the </a:t>
            </a:r>
            <a:r>
              <a:rPr lang="en-US" dirty="0" err="1"/>
              <a:t>Ophel</a:t>
            </a:r>
            <a:r>
              <a:rPr lang="en-US" dirty="0"/>
              <a:t> area</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To build the house of Yahweh, and his own house, and the </a:t>
            </a:r>
            <a:r>
              <a:rPr lang="en-US" dirty="0" err="1"/>
              <a:t>Millo</a:t>
            </a:r>
            <a:r>
              <a:rPr lang="en-US" dirty="0"/>
              <a:t>, and the wall of Jerusalem</a:t>
            </a:r>
          </a:p>
        </p:txBody>
      </p:sp>
      <p:pic>
        <p:nvPicPr>
          <p:cNvPr id="8" name="Picture 7" descr="Ophel Walls Iron Age tower, tb0101121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126480"/>
          </a:xfrm>
          <a:prstGeom prst="rect">
            <a:avLst/>
          </a:prstGeom>
        </p:spPr>
      </p:pic>
    </p:spTree>
    <p:extLst>
      <p:ext uri="{BB962C8B-B14F-4D97-AF65-F5344CB8AC3E}">
        <p14:creationId xmlns:p14="http://schemas.microsoft.com/office/powerpoint/2010/main" val="4187219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FA6920-D072-4136-AFCB-301806B42B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Gibeon (from Nebi Samwil)</a:t>
            </a:r>
          </a:p>
        </p:txBody>
      </p:sp>
      <p:sp>
        <p:nvSpPr>
          <p:cNvPr id="3" name="Text Placeholder 2"/>
          <p:cNvSpPr>
            <a:spLocks noGrp="1"/>
          </p:cNvSpPr>
          <p:nvPr>
            <p:ph type="body" sz="quarter" idx="12"/>
          </p:nvPr>
        </p:nvSpPr>
        <p:spPr/>
        <p:txBody>
          <a:bodyPr/>
          <a:lstStyle/>
          <a:p>
            <a:r>
              <a:rPr lang="en-US" dirty="0"/>
              <a:t>9:2</a:t>
            </a:r>
          </a:p>
        </p:txBody>
      </p:sp>
      <p:sp>
        <p:nvSpPr>
          <p:cNvPr id="4" name="Title 3"/>
          <p:cNvSpPr>
            <a:spLocks noGrp="1"/>
          </p:cNvSpPr>
          <p:nvPr>
            <p:ph type="title"/>
          </p:nvPr>
        </p:nvSpPr>
        <p:spPr/>
        <p:txBody>
          <a:bodyPr/>
          <a:lstStyle/>
          <a:p>
            <a:r>
              <a:rPr lang="en-US" dirty="0"/>
              <a:t>Yahweh appeared to Solomon the second time, as He had appeared to him at Gibeon</a:t>
            </a:r>
          </a:p>
        </p:txBody>
      </p:sp>
    </p:spTree>
    <p:extLst>
      <p:ext uri="{BB962C8B-B14F-4D97-AF65-F5344CB8AC3E}">
        <p14:creationId xmlns:p14="http://schemas.microsoft.com/office/powerpoint/2010/main" val="37520538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Ophel Walls Iron Age tower, tb0101121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126480"/>
          </a:xfrm>
          <a:prstGeom prst="rect">
            <a:avLst/>
          </a:prstGeom>
        </p:spPr>
      </p:pic>
      <p:sp>
        <p:nvSpPr>
          <p:cNvPr id="5" name="Freeform 4"/>
          <p:cNvSpPr/>
          <p:nvPr/>
        </p:nvSpPr>
        <p:spPr>
          <a:xfrm>
            <a:off x="2190750" y="1898650"/>
            <a:ext cx="4756150" cy="1714500"/>
          </a:xfrm>
          <a:custGeom>
            <a:avLst/>
            <a:gdLst>
              <a:gd name="connsiteX0" fmla="*/ 4756150 w 4756150"/>
              <a:gd name="connsiteY0" fmla="*/ 0 h 1714500"/>
              <a:gd name="connsiteX1" fmla="*/ 609600 w 4756150"/>
              <a:gd name="connsiteY1" fmla="*/ 0 h 1714500"/>
              <a:gd name="connsiteX2" fmla="*/ 628650 w 4756150"/>
              <a:gd name="connsiteY2" fmla="*/ 615950 h 1714500"/>
              <a:gd name="connsiteX3" fmla="*/ 488950 w 4756150"/>
              <a:gd name="connsiteY3" fmla="*/ 838200 h 1714500"/>
              <a:gd name="connsiteX4" fmla="*/ 317500 w 4756150"/>
              <a:gd name="connsiteY4" fmla="*/ 882650 h 1714500"/>
              <a:gd name="connsiteX5" fmla="*/ 323850 w 4756150"/>
              <a:gd name="connsiteY5" fmla="*/ 1009650 h 1714500"/>
              <a:gd name="connsiteX6" fmla="*/ 0 w 4756150"/>
              <a:gd name="connsiteY6" fmla="*/ 1009650 h 1714500"/>
              <a:gd name="connsiteX7" fmla="*/ 76200 w 4756150"/>
              <a:gd name="connsiteY7" fmla="*/ 1346200 h 1714500"/>
              <a:gd name="connsiteX8" fmla="*/ 793750 w 4756150"/>
              <a:gd name="connsiteY8" fmla="*/ 1352550 h 1714500"/>
              <a:gd name="connsiteX9" fmla="*/ 895350 w 4756150"/>
              <a:gd name="connsiteY9" fmla="*/ 1346200 h 1714500"/>
              <a:gd name="connsiteX10" fmla="*/ 1435100 w 4756150"/>
              <a:gd name="connsiteY10" fmla="*/ 1346200 h 1714500"/>
              <a:gd name="connsiteX11" fmla="*/ 1371600 w 4756150"/>
              <a:gd name="connsiteY11" fmla="*/ 1670050 h 1714500"/>
              <a:gd name="connsiteX12" fmla="*/ 2514600 w 4756150"/>
              <a:gd name="connsiteY12" fmla="*/ 1714500 h 1714500"/>
              <a:gd name="connsiteX13" fmla="*/ 2546350 w 4756150"/>
              <a:gd name="connsiteY13" fmla="*/ 1498600 h 1714500"/>
              <a:gd name="connsiteX14" fmla="*/ 2603500 w 4756150"/>
              <a:gd name="connsiteY14" fmla="*/ 1390650 h 1714500"/>
              <a:gd name="connsiteX15" fmla="*/ 3943350 w 4756150"/>
              <a:gd name="connsiteY15" fmla="*/ 1473200 h 1714500"/>
              <a:gd name="connsiteX16" fmla="*/ 4051300 w 4756150"/>
              <a:gd name="connsiteY16" fmla="*/ 1377950 h 1714500"/>
              <a:gd name="connsiteX17" fmla="*/ 4298950 w 4756150"/>
              <a:gd name="connsiteY17" fmla="*/ 1352550 h 1714500"/>
              <a:gd name="connsiteX18" fmla="*/ 4356100 w 4756150"/>
              <a:gd name="connsiteY18" fmla="*/ 1181100 h 1714500"/>
              <a:gd name="connsiteX19" fmla="*/ 4546600 w 4756150"/>
              <a:gd name="connsiteY19" fmla="*/ 1111250 h 1714500"/>
              <a:gd name="connsiteX20" fmla="*/ 4756150 w 4756150"/>
              <a:gd name="connsiteY20" fmla="*/ 0 h 1714500"/>
              <a:gd name="connsiteX0" fmla="*/ 4756150 w 4756150"/>
              <a:gd name="connsiteY0" fmla="*/ 0 h 1714500"/>
              <a:gd name="connsiteX1" fmla="*/ 609600 w 4756150"/>
              <a:gd name="connsiteY1" fmla="*/ 0 h 1714500"/>
              <a:gd name="connsiteX2" fmla="*/ 628650 w 4756150"/>
              <a:gd name="connsiteY2" fmla="*/ 615950 h 1714500"/>
              <a:gd name="connsiteX3" fmla="*/ 488950 w 4756150"/>
              <a:gd name="connsiteY3" fmla="*/ 838200 h 1714500"/>
              <a:gd name="connsiteX4" fmla="*/ 317500 w 4756150"/>
              <a:gd name="connsiteY4" fmla="*/ 882650 h 1714500"/>
              <a:gd name="connsiteX5" fmla="*/ 323850 w 4756150"/>
              <a:gd name="connsiteY5" fmla="*/ 1009650 h 1714500"/>
              <a:gd name="connsiteX6" fmla="*/ 0 w 4756150"/>
              <a:gd name="connsiteY6" fmla="*/ 1009650 h 1714500"/>
              <a:gd name="connsiteX7" fmla="*/ 76200 w 4756150"/>
              <a:gd name="connsiteY7" fmla="*/ 1346200 h 1714500"/>
              <a:gd name="connsiteX8" fmla="*/ 793750 w 4756150"/>
              <a:gd name="connsiteY8" fmla="*/ 1352550 h 1714500"/>
              <a:gd name="connsiteX9" fmla="*/ 895350 w 4756150"/>
              <a:gd name="connsiteY9" fmla="*/ 1346200 h 1714500"/>
              <a:gd name="connsiteX10" fmla="*/ 1358900 w 4756150"/>
              <a:gd name="connsiteY10" fmla="*/ 1393825 h 1714500"/>
              <a:gd name="connsiteX11" fmla="*/ 1371600 w 4756150"/>
              <a:gd name="connsiteY11" fmla="*/ 1670050 h 1714500"/>
              <a:gd name="connsiteX12" fmla="*/ 2514600 w 4756150"/>
              <a:gd name="connsiteY12" fmla="*/ 1714500 h 1714500"/>
              <a:gd name="connsiteX13" fmla="*/ 2546350 w 4756150"/>
              <a:gd name="connsiteY13" fmla="*/ 1498600 h 1714500"/>
              <a:gd name="connsiteX14" fmla="*/ 2603500 w 4756150"/>
              <a:gd name="connsiteY14" fmla="*/ 1390650 h 1714500"/>
              <a:gd name="connsiteX15" fmla="*/ 3943350 w 4756150"/>
              <a:gd name="connsiteY15" fmla="*/ 1473200 h 1714500"/>
              <a:gd name="connsiteX16" fmla="*/ 4051300 w 4756150"/>
              <a:gd name="connsiteY16" fmla="*/ 1377950 h 1714500"/>
              <a:gd name="connsiteX17" fmla="*/ 4298950 w 4756150"/>
              <a:gd name="connsiteY17" fmla="*/ 1352550 h 1714500"/>
              <a:gd name="connsiteX18" fmla="*/ 4356100 w 4756150"/>
              <a:gd name="connsiteY18" fmla="*/ 1181100 h 1714500"/>
              <a:gd name="connsiteX19" fmla="*/ 4546600 w 4756150"/>
              <a:gd name="connsiteY19" fmla="*/ 1111250 h 1714500"/>
              <a:gd name="connsiteX20" fmla="*/ 4756150 w 4756150"/>
              <a:gd name="connsiteY20" fmla="*/ 0 h 1714500"/>
              <a:gd name="connsiteX0" fmla="*/ 4756150 w 4756150"/>
              <a:gd name="connsiteY0" fmla="*/ 0 h 1714500"/>
              <a:gd name="connsiteX1" fmla="*/ 609600 w 4756150"/>
              <a:gd name="connsiteY1" fmla="*/ 0 h 1714500"/>
              <a:gd name="connsiteX2" fmla="*/ 628650 w 4756150"/>
              <a:gd name="connsiteY2" fmla="*/ 615950 h 1714500"/>
              <a:gd name="connsiteX3" fmla="*/ 488950 w 4756150"/>
              <a:gd name="connsiteY3" fmla="*/ 838200 h 1714500"/>
              <a:gd name="connsiteX4" fmla="*/ 317500 w 4756150"/>
              <a:gd name="connsiteY4" fmla="*/ 882650 h 1714500"/>
              <a:gd name="connsiteX5" fmla="*/ 323850 w 4756150"/>
              <a:gd name="connsiteY5" fmla="*/ 1009650 h 1714500"/>
              <a:gd name="connsiteX6" fmla="*/ 0 w 4756150"/>
              <a:gd name="connsiteY6" fmla="*/ 1009650 h 1714500"/>
              <a:gd name="connsiteX7" fmla="*/ 76200 w 4756150"/>
              <a:gd name="connsiteY7" fmla="*/ 1346200 h 1714500"/>
              <a:gd name="connsiteX8" fmla="*/ 793750 w 4756150"/>
              <a:gd name="connsiteY8" fmla="*/ 1352550 h 1714500"/>
              <a:gd name="connsiteX9" fmla="*/ 895350 w 4756150"/>
              <a:gd name="connsiteY9" fmla="*/ 1346200 h 1714500"/>
              <a:gd name="connsiteX10" fmla="*/ 1358900 w 4756150"/>
              <a:gd name="connsiteY10" fmla="*/ 1393825 h 1714500"/>
              <a:gd name="connsiteX11" fmla="*/ 1371600 w 4756150"/>
              <a:gd name="connsiteY11" fmla="*/ 1670050 h 1714500"/>
              <a:gd name="connsiteX12" fmla="*/ 2514600 w 4756150"/>
              <a:gd name="connsiteY12" fmla="*/ 1714500 h 1714500"/>
              <a:gd name="connsiteX13" fmla="*/ 2536825 w 4756150"/>
              <a:gd name="connsiteY13" fmla="*/ 1446213 h 1714500"/>
              <a:gd name="connsiteX14" fmla="*/ 2603500 w 4756150"/>
              <a:gd name="connsiteY14" fmla="*/ 1390650 h 1714500"/>
              <a:gd name="connsiteX15" fmla="*/ 3943350 w 4756150"/>
              <a:gd name="connsiteY15" fmla="*/ 1473200 h 1714500"/>
              <a:gd name="connsiteX16" fmla="*/ 4051300 w 4756150"/>
              <a:gd name="connsiteY16" fmla="*/ 1377950 h 1714500"/>
              <a:gd name="connsiteX17" fmla="*/ 4298950 w 4756150"/>
              <a:gd name="connsiteY17" fmla="*/ 1352550 h 1714500"/>
              <a:gd name="connsiteX18" fmla="*/ 4356100 w 4756150"/>
              <a:gd name="connsiteY18" fmla="*/ 1181100 h 1714500"/>
              <a:gd name="connsiteX19" fmla="*/ 4546600 w 4756150"/>
              <a:gd name="connsiteY19" fmla="*/ 1111250 h 1714500"/>
              <a:gd name="connsiteX20" fmla="*/ 4756150 w 4756150"/>
              <a:gd name="connsiteY20"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56150" h="1714500">
                <a:moveTo>
                  <a:pt x="4756150" y="0"/>
                </a:moveTo>
                <a:lnTo>
                  <a:pt x="609600" y="0"/>
                </a:lnTo>
                <a:lnTo>
                  <a:pt x="628650" y="615950"/>
                </a:lnTo>
                <a:lnTo>
                  <a:pt x="488950" y="838200"/>
                </a:lnTo>
                <a:lnTo>
                  <a:pt x="317500" y="882650"/>
                </a:lnTo>
                <a:lnTo>
                  <a:pt x="323850" y="1009650"/>
                </a:lnTo>
                <a:lnTo>
                  <a:pt x="0" y="1009650"/>
                </a:lnTo>
                <a:lnTo>
                  <a:pt x="76200" y="1346200"/>
                </a:lnTo>
                <a:lnTo>
                  <a:pt x="793750" y="1352550"/>
                </a:lnTo>
                <a:cubicBezTo>
                  <a:pt x="827617" y="1350433"/>
                  <a:pt x="801158" y="1339321"/>
                  <a:pt x="895350" y="1346200"/>
                </a:cubicBezTo>
                <a:cubicBezTo>
                  <a:pt x="989542" y="1353079"/>
                  <a:pt x="1204383" y="1377950"/>
                  <a:pt x="1358900" y="1393825"/>
                </a:cubicBezTo>
                <a:lnTo>
                  <a:pt x="1371600" y="1670050"/>
                </a:lnTo>
                <a:lnTo>
                  <a:pt x="2514600" y="1714500"/>
                </a:lnTo>
                <a:lnTo>
                  <a:pt x="2536825" y="1446213"/>
                </a:lnTo>
                <a:lnTo>
                  <a:pt x="2603500" y="1390650"/>
                </a:lnTo>
                <a:lnTo>
                  <a:pt x="3943350" y="1473200"/>
                </a:lnTo>
                <a:lnTo>
                  <a:pt x="4051300" y="1377950"/>
                </a:lnTo>
                <a:lnTo>
                  <a:pt x="4298950" y="1352550"/>
                </a:lnTo>
                <a:lnTo>
                  <a:pt x="4356100" y="1181100"/>
                </a:lnTo>
                <a:lnTo>
                  <a:pt x="4546600" y="1111250"/>
                </a:lnTo>
                <a:lnTo>
                  <a:pt x="4756150" y="0"/>
                </a:lnTo>
                <a:close/>
              </a:path>
            </a:pathLst>
          </a:custGeom>
          <a:solidFill>
            <a:srgbClr val="01B0F0">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1758950" y="3238500"/>
            <a:ext cx="4324350" cy="2034382"/>
          </a:xfrm>
          <a:custGeom>
            <a:avLst/>
            <a:gdLst>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46050 w 4324350"/>
              <a:gd name="connsiteY10" fmla="*/ 1117600 h 2051050"/>
              <a:gd name="connsiteX11" fmla="*/ 406400 w 4324350"/>
              <a:gd name="connsiteY11" fmla="*/ 1193800 h 2051050"/>
              <a:gd name="connsiteX12" fmla="*/ 628650 w 4324350"/>
              <a:gd name="connsiteY12" fmla="*/ 1289050 h 2051050"/>
              <a:gd name="connsiteX13" fmla="*/ 774700 w 4324350"/>
              <a:gd name="connsiteY13" fmla="*/ 1308100 h 2051050"/>
              <a:gd name="connsiteX14" fmla="*/ 984250 w 4324350"/>
              <a:gd name="connsiteY14" fmla="*/ 1104900 h 2051050"/>
              <a:gd name="connsiteX15" fmla="*/ 1117600 w 4324350"/>
              <a:gd name="connsiteY15" fmla="*/ 1149350 h 2051050"/>
              <a:gd name="connsiteX16" fmla="*/ 1365250 w 4324350"/>
              <a:gd name="connsiteY16" fmla="*/ 1200150 h 2051050"/>
              <a:gd name="connsiteX17" fmla="*/ 1435100 w 4324350"/>
              <a:gd name="connsiteY17" fmla="*/ 1270000 h 2051050"/>
              <a:gd name="connsiteX18" fmla="*/ 1409700 w 4324350"/>
              <a:gd name="connsiteY18" fmla="*/ 1371600 h 2051050"/>
              <a:gd name="connsiteX19" fmla="*/ 1492250 w 4324350"/>
              <a:gd name="connsiteY19" fmla="*/ 1371600 h 2051050"/>
              <a:gd name="connsiteX20" fmla="*/ 1651000 w 4324350"/>
              <a:gd name="connsiteY20" fmla="*/ 1498600 h 2051050"/>
              <a:gd name="connsiteX21" fmla="*/ 1619250 w 4324350"/>
              <a:gd name="connsiteY21" fmla="*/ 1593850 h 2051050"/>
              <a:gd name="connsiteX22" fmla="*/ 1720850 w 4324350"/>
              <a:gd name="connsiteY22" fmla="*/ 1638300 h 2051050"/>
              <a:gd name="connsiteX23" fmla="*/ 1866900 w 4324350"/>
              <a:gd name="connsiteY23" fmla="*/ 1568450 h 2051050"/>
              <a:gd name="connsiteX24" fmla="*/ 1974850 w 4324350"/>
              <a:gd name="connsiteY24" fmla="*/ 1714500 h 2051050"/>
              <a:gd name="connsiteX25" fmla="*/ 2171700 w 4324350"/>
              <a:gd name="connsiteY25" fmla="*/ 1720850 h 2051050"/>
              <a:gd name="connsiteX26" fmla="*/ 2222500 w 4324350"/>
              <a:gd name="connsiteY26" fmla="*/ 1771650 h 2051050"/>
              <a:gd name="connsiteX27" fmla="*/ 2317750 w 4324350"/>
              <a:gd name="connsiteY27" fmla="*/ 1739900 h 2051050"/>
              <a:gd name="connsiteX28" fmla="*/ 2368550 w 4324350"/>
              <a:gd name="connsiteY28" fmla="*/ 1771650 h 2051050"/>
              <a:gd name="connsiteX29" fmla="*/ 2463800 w 4324350"/>
              <a:gd name="connsiteY29" fmla="*/ 1809750 h 2051050"/>
              <a:gd name="connsiteX30" fmla="*/ 2501900 w 4324350"/>
              <a:gd name="connsiteY30" fmla="*/ 1784350 h 2051050"/>
              <a:gd name="connsiteX31" fmla="*/ 2616200 w 4324350"/>
              <a:gd name="connsiteY31" fmla="*/ 1841500 h 2051050"/>
              <a:gd name="connsiteX32" fmla="*/ 2768600 w 4324350"/>
              <a:gd name="connsiteY32" fmla="*/ 1816100 h 2051050"/>
              <a:gd name="connsiteX33" fmla="*/ 2832100 w 4324350"/>
              <a:gd name="connsiteY33" fmla="*/ 1962150 h 2051050"/>
              <a:gd name="connsiteX34" fmla="*/ 2921000 w 4324350"/>
              <a:gd name="connsiteY34" fmla="*/ 2051050 h 2051050"/>
              <a:gd name="connsiteX35" fmla="*/ 4083050 w 4324350"/>
              <a:gd name="connsiteY35" fmla="*/ 1974850 h 2051050"/>
              <a:gd name="connsiteX36" fmla="*/ 4191000 w 4324350"/>
              <a:gd name="connsiteY36" fmla="*/ 1333500 h 2051050"/>
              <a:gd name="connsiteX37" fmla="*/ 4324350 w 4324350"/>
              <a:gd name="connsiteY37" fmla="*/ 565150 h 2051050"/>
              <a:gd name="connsiteX38" fmla="*/ 4318000 w 4324350"/>
              <a:gd name="connsiteY38" fmla="*/ 241300 h 2051050"/>
              <a:gd name="connsiteX39" fmla="*/ 4235450 w 4324350"/>
              <a:gd name="connsiteY39" fmla="*/ 127000 h 2051050"/>
              <a:gd name="connsiteX40" fmla="*/ 4235450 w 4324350"/>
              <a:gd name="connsiteY40" fmla="*/ 95250 h 2051050"/>
              <a:gd name="connsiteX41" fmla="*/ 4292600 w 4324350"/>
              <a:gd name="connsiteY41" fmla="*/ 196850 h 2051050"/>
              <a:gd name="connsiteX42" fmla="*/ 4260850 w 4324350"/>
              <a:gd name="connsiteY42" fmla="*/ 196850 h 2051050"/>
              <a:gd name="connsiteX43" fmla="*/ 4260850 w 4324350"/>
              <a:gd name="connsiteY43" fmla="*/ 196850 h 2051050"/>
              <a:gd name="connsiteX44" fmla="*/ 4203700 w 4324350"/>
              <a:gd name="connsiteY44" fmla="*/ 177800 h 2051050"/>
              <a:gd name="connsiteX45" fmla="*/ 4216400 w 4324350"/>
              <a:gd name="connsiteY45" fmla="*/ 139700 h 2051050"/>
              <a:gd name="connsiteX46" fmla="*/ 4216400 w 4324350"/>
              <a:gd name="connsiteY46" fmla="*/ 139700 h 2051050"/>
              <a:gd name="connsiteX47" fmla="*/ 4203700 w 4324350"/>
              <a:gd name="connsiteY47" fmla="*/ 88900 h 2051050"/>
              <a:gd name="connsiteX48" fmla="*/ 4260850 w 4324350"/>
              <a:gd name="connsiteY48" fmla="*/ 133350 h 2051050"/>
              <a:gd name="connsiteX49" fmla="*/ 4324350 w 4324350"/>
              <a:gd name="connsiteY49"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46050 w 4324350"/>
              <a:gd name="connsiteY10" fmla="*/ 1117600 h 2051050"/>
              <a:gd name="connsiteX11" fmla="*/ 406400 w 4324350"/>
              <a:gd name="connsiteY11" fmla="*/ 1193800 h 2051050"/>
              <a:gd name="connsiteX12" fmla="*/ 628650 w 4324350"/>
              <a:gd name="connsiteY12" fmla="*/ 1289050 h 2051050"/>
              <a:gd name="connsiteX13" fmla="*/ 774700 w 4324350"/>
              <a:gd name="connsiteY13" fmla="*/ 1308100 h 2051050"/>
              <a:gd name="connsiteX14" fmla="*/ 984250 w 4324350"/>
              <a:gd name="connsiteY14" fmla="*/ 1104900 h 2051050"/>
              <a:gd name="connsiteX15" fmla="*/ 1117600 w 4324350"/>
              <a:gd name="connsiteY15" fmla="*/ 1149350 h 2051050"/>
              <a:gd name="connsiteX16" fmla="*/ 1365250 w 4324350"/>
              <a:gd name="connsiteY16" fmla="*/ 1200150 h 2051050"/>
              <a:gd name="connsiteX17" fmla="*/ 1435100 w 4324350"/>
              <a:gd name="connsiteY17" fmla="*/ 1270000 h 2051050"/>
              <a:gd name="connsiteX18" fmla="*/ 1409700 w 4324350"/>
              <a:gd name="connsiteY18" fmla="*/ 1371600 h 2051050"/>
              <a:gd name="connsiteX19" fmla="*/ 1492250 w 4324350"/>
              <a:gd name="connsiteY19" fmla="*/ 1371600 h 2051050"/>
              <a:gd name="connsiteX20" fmla="*/ 1651000 w 4324350"/>
              <a:gd name="connsiteY20" fmla="*/ 1498600 h 2051050"/>
              <a:gd name="connsiteX21" fmla="*/ 1619250 w 4324350"/>
              <a:gd name="connsiteY21" fmla="*/ 1593850 h 2051050"/>
              <a:gd name="connsiteX22" fmla="*/ 1720850 w 4324350"/>
              <a:gd name="connsiteY22" fmla="*/ 1638300 h 2051050"/>
              <a:gd name="connsiteX23" fmla="*/ 1866900 w 4324350"/>
              <a:gd name="connsiteY23" fmla="*/ 1568450 h 2051050"/>
              <a:gd name="connsiteX24" fmla="*/ 1974850 w 4324350"/>
              <a:gd name="connsiteY24" fmla="*/ 1714500 h 2051050"/>
              <a:gd name="connsiteX25" fmla="*/ 2171700 w 4324350"/>
              <a:gd name="connsiteY25" fmla="*/ 1720850 h 2051050"/>
              <a:gd name="connsiteX26" fmla="*/ 2222500 w 4324350"/>
              <a:gd name="connsiteY26" fmla="*/ 1771650 h 2051050"/>
              <a:gd name="connsiteX27" fmla="*/ 2317750 w 4324350"/>
              <a:gd name="connsiteY27" fmla="*/ 1739900 h 2051050"/>
              <a:gd name="connsiteX28" fmla="*/ 2368550 w 4324350"/>
              <a:gd name="connsiteY28" fmla="*/ 1771650 h 2051050"/>
              <a:gd name="connsiteX29" fmla="*/ 2463800 w 4324350"/>
              <a:gd name="connsiteY29" fmla="*/ 1809750 h 2051050"/>
              <a:gd name="connsiteX30" fmla="*/ 2501900 w 4324350"/>
              <a:gd name="connsiteY30" fmla="*/ 1784350 h 2051050"/>
              <a:gd name="connsiteX31" fmla="*/ 2616200 w 4324350"/>
              <a:gd name="connsiteY31" fmla="*/ 1841500 h 2051050"/>
              <a:gd name="connsiteX32" fmla="*/ 2768600 w 4324350"/>
              <a:gd name="connsiteY32" fmla="*/ 1816100 h 2051050"/>
              <a:gd name="connsiteX33" fmla="*/ 2832100 w 4324350"/>
              <a:gd name="connsiteY33" fmla="*/ 1962150 h 2051050"/>
              <a:gd name="connsiteX34" fmla="*/ 2921000 w 4324350"/>
              <a:gd name="connsiteY34" fmla="*/ 2051050 h 2051050"/>
              <a:gd name="connsiteX35" fmla="*/ 4083050 w 4324350"/>
              <a:gd name="connsiteY35" fmla="*/ 1974850 h 2051050"/>
              <a:gd name="connsiteX36" fmla="*/ 4191000 w 4324350"/>
              <a:gd name="connsiteY36" fmla="*/ 1333500 h 2051050"/>
              <a:gd name="connsiteX37" fmla="*/ 4324350 w 4324350"/>
              <a:gd name="connsiteY37" fmla="*/ 565150 h 2051050"/>
              <a:gd name="connsiteX38" fmla="*/ 4318000 w 4324350"/>
              <a:gd name="connsiteY38" fmla="*/ 241300 h 2051050"/>
              <a:gd name="connsiteX39" fmla="*/ 4235450 w 4324350"/>
              <a:gd name="connsiteY39" fmla="*/ 127000 h 2051050"/>
              <a:gd name="connsiteX40" fmla="*/ 4235450 w 4324350"/>
              <a:gd name="connsiteY40" fmla="*/ 95250 h 2051050"/>
              <a:gd name="connsiteX41" fmla="*/ 4292600 w 4324350"/>
              <a:gd name="connsiteY41" fmla="*/ 196850 h 2051050"/>
              <a:gd name="connsiteX42" fmla="*/ 4260850 w 4324350"/>
              <a:gd name="connsiteY42" fmla="*/ 196850 h 2051050"/>
              <a:gd name="connsiteX43" fmla="*/ 4203700 w 4324350"/>
              <a:gd name="connsiteY43" fmla="*/ 177800 h 2051050"/>
              <a:gd name="connsiteX44" fmla="*/ 4216400 w 4324350"/>
              <a:gd name="connsiteY44" fmla="*/ 139700 h 2051050"/>
              <a:gd name="connsiteX45" fmla="*/ 4216400 w 4324350"/>
              <a:gd name="connsiteY45" fmla="*/ 139700 h 2051050"/>
              <a:gd name="connsiteX46" fmla="*/ 4203700 w 4324350"/>
              <a:gd name="connsiteY46" fmla="*/ 88900 h 2051050"/>
              <a:gd name="connsiteX47" fmla="*/ 4260850 w 4324350"/>
              <a:gd name="connsiteY47" fmla="*/ 133350 h 2051050"/>
              <a:gd name="connsiteX48" fmla="*/ 4324350 w 4324350"/>
              <a:gd name="connsiteY48"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46050 w 4324350"/>
              <a:gd name="connsiteY10" fmla="*/ 1117600 h 2051050"/>
              <a:gd name="connsiteX11" fmla="*/ 406400 w 4324350"/>
              <a:gd name="connsiteY11" fmla="*/ 1193800 h 2051050"/>
              <a:gd name="connsiteX12" fmla="*/ 628650 w 4324350"/>
              <a:gd name="connsiteY12" fmla="*/ 1289050 h 2051050"/>
              <a:gd name="connsiteX13" fmla="*/ 774700 w 4324350"/>
              <a:gd name="connsiteY13" fmla="*/ 1308100 h 2051050"/>
              <a:gd name="connsiteX14" fmla="*/ 984250 w 4324350"/>
              <a:gd name="connsiteY14" fmla="*/ 1104900 h 2051050"/>
              <a:gd name="connsiteX15" fmla="*/ 1117600 w 4324350"/>
              <a:gd name="connsiteY15" fmla="*/ 1149350 h 2051050"/>
              <a:gd name="connsiteX16" fmla="*/ 1365250 w 4324350"/>
              <a:gd name="connsiteY16" fmla="*/ 1200150 h 2051050"/>
              <a:gd name="connsiteX17" fmla="*/ 1435100 w 4324350"/>
              <a:gd name="connsiteY17" fmla="*/ 1270000 h 2051050"/>
              <a:gd name="connsiteX18" fmla="*/ 1409700 w 4324350"/>
              <a:gd name="connsiteY18" fmla="*/ 1371600 h 2051050"/>
              <a:gd name="connsiteX19" fmla="*/ 1492250 w 4324350"/>
              <a:gd name="connsiteY19" fmla="*/ 1371600 h 2051050"/>
              <a:gd name="connsiteX20" fmla="*/ 1651000 w 4324350"/>
              <a:gd name="connsiteY20" fmla="*/ 1498600 h 2051050"/>
              <a:gd name="connsiteX21" fmla="*/ 1619250 w 4324350"/>
              <a:gd name="connsiteY21" fmla="*/ 1593850 h 2051050"/>
              <a:gd name="connsiteX22" fmla="*/ 1720850 w 4324350"/>
              <a:gd name="connsiteY22" fmla="*/ 1638300 h 2051050"/>
              <a:gd name="connsiteX23" fmla="*/ 1866900 w 4324350"/>
              <a:gd name="connsiteY23" fmla="*/ 1568450 h 2051050"/>
              <a:gd name="connsiteX24" fmla="*/ 1974850 w 4324350"/>
              <a:gd name="connsiteY24" fmla="*/ 1714500 h 2051050"/>
              <a:gd name="connsiteX25" fmla="*/ 2171700 w 4324350"/>
              <a:gd name="connsiteY25" fmla="*/ 1720850 h 2051050"/>
              <a:gd name="connsiteX26" fmla="*/ 2222500 w 4324350"/>
              <a:gd name="connsiteY26" fmla="*/ 1771650 h 2051050"/>
              <a:gd name="connsiteX27" fmla="*/ 2317750 w 4324350"/>
              <a:gd name="connsiteY27" fmla="*/ 1739900 h 2051050"/>
              <a:gd name="connsiteX28" fmla="*/ 2368550 w 4324350"/>
              <a:gd name="connsiteY28" fmla="*/ 1771650 h 2051050"/>
              <a:gd name="connsiteX29" fmla="*/ 2463800 w 4324350"/>
              <a:gd name="connsiteY29" fmla="*/ 1809750 h 2051050"/>
              <a:gd name="connsiteX30" fmla="*/ 2501900 w 4324350"/>
              <a:gd name="connsiteY30" fmla="*/ 1784350 h 2051050"/>
              <a:gd name="connsiteX31" fmla="*/ 2616200 w 4324350"/>
              <a:gd name="connsiteY31" fmla="*/ 1841500 h 2051050"/>
              <a:gd name="connsiteX32" fmla="*/ 2768600 w 4324350"/>
              <a:gd name="connsiteY32" fmla="*/ 1816100 h 2051050"/>
              <a:gd name="connsiteX33" fmla="*/ 2832100 w 4324350"/>
              <a:gd name="connsiteY33" fmla="*/ 1962150 h 2051050"/>
              <a:gd name="connsiteX34" fmla="*/ 2921000 w 4324350"/>
              <a:gd name="connsiteY34" fmla="*/ 2051050 h 2051050"/>
              <a:gd name="connsiteX35" fmla="*/ 4083050 w 4324350"/>
              <a:gd name="connsiteY35" fmla="*/ 1974850 h 2051050"/>
              <a:gd name="connsiteX36" fmla="*/ 4191000 w 4324350"/>
              <a:gd name="connsiteY36" fmla="*/ 1333500 h 2051050"/>
              <a:gd name="connsiteX37" fmla="*/ 4324350 w 4324350"/>
              <a:gd name="connsiteY37" fmla="*/ 565150 h 2051050"/>
              <a:gd name="connsiteX38" fmla="*/ 4318000 w 4324350"/>
              <a:gd name="connsiteY38" fmla="*/ 241300 h 2051050"/>
              <a:gd name="connsiteX39" fmla="*/ 4235450 w 4324350"/>
              <a:gd name="connsiteY39" fmla="*/ 127000 h 2051050"/>
              <a:gd name="connsiteX40" fmla="*/ 4235450 w 4324350"/>
              <a:gd name="connsiteY40" fmla="*/ 95250 h 2051050"/>
              <a:gd name="connsiteX41" fmla="*/ 4292600 w 4324350"/>
              <a:gd name="connsiteY41" fmla="*/ 196850 h 2051050"/>
              <a:gd name="connsiteX42" fmla="*/ 4260850 w 4324350"/>
              <a:gd name="connsiteY42" fmla="*/ 196850 h 2051050"/>
              <a:gd name="connsiteX43" fmla="*/ 4216400 w 4324350"/>
              <a:gd name="connsiteY43" fmla="*/ 139700 h 2051050"/>
              <a:gd name="connsiteX44" fmla="*/ 4216400 w 4324350"/>
              <a:gd name="connsiteY44" fmla="*/ 139700 h 2051050"/>
              <a:gd name="connsiteX45" fmla="*/ 4203700 w 4324350"/>
              <a:gd name="connsiteY45" fmla="*/ 88900 h 2051050"/>
              <a:gd name="connsiteX46" fmla="*/ 4260850 w 4324350"/>
              <a:gd name="connsiteY46" fmla="*/ 133350 h 2051050"/>
              <a:gd name="connsiteX47" fmla="*/ 4324350 w 4324350"/>
              <a:gd name="connsiteY47"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46050 w 4324350"/>
              <a:gd name="connsiteY10" fmla="*/ 1117600 h 2051050"/>
              <a:gd name="connsiteX11" fmla="*/ 406400 w 4324350"/>
              <a:gd name="connsiteY11" fmla="*/ 1193800 h 2051050"/>
              <a:gd name="connsiteX12" fmla="*/ 628650 w 4324350"/>
              <a:gd name="connsiteY12" fmla="*/ 1289050 h 2051050"/>
              <a:gd name="connsiteX13" fmla="*/ 774700 w 4324350"/>
              <a:gd name="connsiteY13" fmla="*/ 1308100 h 2051050"/>
              <a:gd name="connsiteX14" fmla="*/ 984250 w 4324350"/>
              <a:gd name="connsiteY14" fmla="*/ 1104900 h 2051050"/>
              <a:gd name="connsiteX15" fmla="*/ 1117600 w 4324350"/>
              <a:gd name="connsiteY15" fmla="*/ 1149350 h 2051050"/>
              <a:gd name="connsiteX16" fmla="*/ 1365250 w 4324350"/>
              <a:gd name="connsiteY16" fmla="*/ 1200150 h 2051050"/>
              <a:gd name="connsiteX17" fmla="*/ 1435100 w 4324350"/>
              <a:gd name="connsiteY17" fmla="*/ 1270000 h 2051050"/>
              <a:gd name="connsiteX18" fmla="*/ 1409700 w 4324350"/>
              <a:gd name="connsiteY18" fmla="*/ 1371600 h 2051050"/>
              <a:gd name="connsiteX19" fmla="*/ 1492250 w 4324350"/>
              <a:gd name="connsiteY19" fmla="*/ 1371600 h 2051050"/>
              <a:gd name="connsiteX20" fmla="*/ 1651000 w 4324350"/>
              <a:gd name="connsiteY20" fmla="*/ 1498600 h 2051050"/>
              <a:gd name="connsiteX21" fmla="*/ 1619250 w 4324350"/>
              <a:gd name="connsiteY21" fmla="*/ 1593850 h 2051050"/>
              <a:gd name="connsiteX22" fmla="*/ 1720850 w 4324350"/>
              <a:gd name="connsiteY22" fmla="*/ 1638300 h 2051050"/>
              <a:gd name="connsiteX23" fmla="*/ 1866900 w 4324350"/>
              <a:gd name="connsiteY23" fmla="*/ 1568450 h 2051050"/>
              <a:gd name="connsiteX24" fmla="*/ 1974850 w 4324350"/>
              <a:gd name="connsiteY24" fmla="*/ 1714500 h 2051050"/>
              <a:gd name="connsiteX25" fmla="*/ 2171700 w 4324350"/>
              <a:gd name="connsiteY25" fmla="*/ 1720850 h 2051050"/>
              <a:gd name="connsiteX26" fmla="*/ 2222500 w 4324350"/>
              <a:gd name="connsiteY26" fmla="*/ 1771650 h 2051050"/>
              <a:gd name="connsiteX27" fmla="*/ 2317750 w 4324350"/>
              <a:gd name="connsiteY27" fmla="*/ 1739900 h 2051050"/>
              <a:gd name="connsiteX28" fmla="*/ 2368550 w 4324350"/>
              <a:gd name="connsiteY28" fmla="*/ 1771650 h 2051050"/>
              <a:gd name="connsiteX29" fmla="*/ 2463800 w 4324350"/>
              <a:gd name="connsiteY29" fmla="*/ 1809750 h 2051050"/>
              <a:gd name="connsiteX30" fmla="*/ 2501900 w 4324350"/>
              <a:gd name="connsiteY30" fmla="*/ 1784350 h 2051050"/>
              <a:gd name="connsiteX31" fmla="*/ 2616200 w 4324350"/>
              <a:gd name="connsiteY31" fmla="*/ 1841500 h 2051050"/>
              <a:gd name="connsiteX32" fmla="*/ 2768600 w 4324350"/>
              <a:gd name="connsiteY32" fmla="*/ 1816100 h 2051050"/>
              <a:gd name="connsiteX33" fmla="*/ 2832100 w 4324350"/>
              <a:gd name="connsiteY33" fmla="*/ 1962150 h 2051050"/>
              <a:gd name="connsiteX34" fmla="*/ 2921000 w 4324350"/>
              <a:gd name="connsiteY34" fmla="*/ 2051050 h 2051050"/>
              <a:gd name="connsiteX35" fmla="*/ 4083050 w 4324350"/>
              <a:gd name="connsiteY35" fmla="*/ 1974850 h 2051050"/>
              <a:gd name="connsiteX36" fmla="*/ 4191000 w 4324350"/>
              <a:gd name="connsiteY36" fmla="*/ 1333500 h 2051050"/>
              <a:gd name="connsiteX37" fmla="*/ 4324350 w 4324350"/>
              <a:gd name="connsiteY37" fmla="*/ 565150 h 2051050"/>
              <a:gd name="connsiteX38" fmla="*/ 4318000 w 4324350"/>
              <a:gd name="connsiteY38" fmla="*/ 241300 h 2051050"/>
              <a:gd name="connsiteX39" fmla="*/ 4235450 w 4324350"/>
              <a:gd name="connsiteY39" fmla="*/ 127000 h 2051050"/>
              <a:gd name="connsiteX40" fmla="*/ 4235450 w 4324350"/>
              <a:gd name="connsiteY40" fmla="*/ 95250 h 2051050"/>
              <a:gd name="connsiteX41" fmla="*/ 4292600 w 4324350"/>
              <a:gd name="connsiteY41" fmla="*/ 196850 h 2051050"/>
              <a:gd name="connsiteX42" fmla="*/ 4260850 w 4324350"/>
              <a:gd name="connsiteY42" fmla="*/ 196850 h 2051050"/>
              <a:gd name="connsiteX43" fmla="*/ 4216400 w 4324350"/>
              <a:gd name="connsiteY43" fmla="*/ 139700 h 2051050"/>
              <a:gd name="connsiteX44" fmla="*/ 4203700 w 4324350"/>
              <a:gd name="connsiteY44" fmla="*/ 88900 h 2051050"/>
              <a:gd name="connsiteX45" fmla="*/ 4260850 w 4324350"/>
              <a:gd name="connsiteY45" fmla="*/ 133350 h 2051050"/>
              <a:gd name="connsiteX46" fmla="*/ 4324350 w 4324350"/>
              <a:gd name="connsiteY46"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46050 w 4324350"/>
              <a:gd name="connsiteY10" fmla="*/ 1117600 h 2051050"/>
              <a:gd name="connsiteX11" fmla="*/ 406400 w 4324350"/>
              <a:gd name="connsiteY11" fmla="*/ 1193800 h 2051050"/>
              <a:gd name="connsiteX12" fmla="*/ 628650 w 4324350"/>
              <a:gd name="connsiteY12" fmla="*/ 1289050 h 2051050"/>
              <a:gd name="connsiteX13" fmla="*/ 774700 w 4324350"/>
              <a:gd name="connsiteY13" fmla="*/ 1308100 h 2051050"/>
              <a:gd name="connsiteX14" fmla="*/ 984250 w 4324350"/>
              <a:gd name="connsiteY14" fmla="*/ 1104900 h 2051050"/>
              <a:gd name="connsiteX15" fmla="*/ 1117600 w 4324350"/>
              <a:gd name="connsiteY15" fmla="*/ 1149350 h 2051050"/>
              <a:gd name="connsiteX16" fmla="*/ 1365250 w 4324350"/>
              <a:gd name="connsiteY16" fmla="*/ 1200150 h 2051050"/>
              <a:gd name="connsiteX17" fmla="*/ 1435100 w 4324350"/>
              <a:gd name="connsiteY17" fmla="*/ 1270000 h 2051050"/>
              <a:gd name="connsiteX18" fmla="*/ 1409700 w 4324350"/>
              <a:gd name="connsiteY18" fmla="*/ 1371600 h 2051050"/>
              <a:gd name="connsiteX19" fmla="*/ 1492250 w 4324350"/>
              <a:gd name="connsiteY19" fmla="*/ 1371600 h 2051050"/>
              <a:gd name="connsiteX20" fmla="*/ 1651000 w 4324350"/>
              <a:gd name="connsiteY20" fmla="*/ 1498600 h 2051050"/>
              <a:gd name="connsiteX21" fmla="*/ 1619250 w 4324350"/>
              <a:gd name="connsiteY21" fmla="*/ 1593850 h 2051050"/>
              <a:gd name="connsiteX22" fmla="*/ 1720850 w 4324350"/>
              <a:gd name="connsiteY22" fmla="*/ 1638300 h 2051050"/>
              <a:gd name="connsiteX23" fmla="*/ 1866900 w 4324350"/>
              <a:gd name="connsiteY23" fmla="*/ 1568450 h 2051050"/>
              <a:gd name="connsiteX24" fmla="*/ 1974850 w 4324350"/>
              <a:gd name="connsiteY24" fmla="*/ 1714500 h 2051050"/>
              <a:gd name="connsiteX25" fmla="*/ 2171700 w 4324350"/>
              <a:gd name="connsiteY25" fmla="*/ 1720850 h 2051050"/>
              <a:gd name="connsiteX26" fmla="*/ 2222500 w 4324350"/>
              <a:gd name="connsiteY26" fmla="*/ 1771650 h 2051050"/>
              <a:gd name="connsiteX27" fmla="*/ 2317750 w 4324350"/>
              <a:gd name="connsiteY27" fmla="*/ 1739900 h 2051050"/>
              <a:gd name="connsiteX28" fmla="*/ 2368550 w 4324350"/>
              <a:gd name="connsiteY28" fmla="*/ 1771650 h 2051050"/>
              <a:gd name="connsiteX29" fmla="*/ 2463800 w 4324350"/>
              <a:gd name="connsiteY29" fmla="*/ 1809750 h 2051050"/>
              <a:gd name="connsiteX30" fmla="*/ 2501900 w 4324350"/>
              <a:gd name="connsiteY30" fmla="*/ 1784350 h 2051050"/>
              <a:gd name="connsiteX31" fmla="*/ 2616200 w 4324350"/>
              <a:gd name="connsiteY31" fmla="*/ 1841500 h 2051050"/>
              <a:gd name="connsiteX32" fmla="*/ 2768600 w 4324350"/>
              <a:gd name="connsiteY32" fmla="*/ 1816100 h 2051050"/>
              <a:gd name="connsiteX33" fmla="*/ 2832100 w 4324350"/>
              <a:gd name="connsiteY33" fmla="*/ 1962150 h 2051050"/>
              <a:gd name="connsiteX34" fmla="*/ 2921000 w 4324350"/>
              <a:gd name="connsiteY34" fmla="*/ 2051050 h 2051050"/>
              <a:gd name="connsiteX35" fmla="*/ 4083050 w 4324350"/>
              <a:gd name="connsiteY35" fmla="*/ 1974850 h 2051050"/>
              <a:gd name="connsiteX36" fmla="*/ 4191000 w 4324350"/>
              <a:gd name="connsiteY36" fmla="*/ 1333500 h 2051050"/>
              <a:gd name="connsiteX37" fmla="*/ 4324350 w 4324350"/>
              <a:gd name="connsiteY37" fmla="*/ 565150 h 2051050"/>
              <a:gd name="connsiteX38" fmla="*/ 4318000 w 4324350"/>
              <a:gd name="connsiteY38" fmla="*/ 241300 h 2051050"/>
              <a:gd name="connsiteX39" fmla="*/ 4235450 w 4324350"/>
              <a:gd name="connsiteY39" fmla="*/ 127000 h 2051050"/>
              <a:gd name="connsiteX40" fmla="*/ 4235450 w 4324350"/>
              <a:gd name="connsiteY40" fmla="*/ 95250 h 2051050"/>
              <a:gd name="connsiteX41" fmla="*/ 4292600 w 4324350"/>
              <a:gd name="connsiteY41" fmla="*/ 196850 h 2051050"/>
              <a:gd name="connsiteX42" fmla="*/ 4260850 w 4324350"/>
              <a:gd name="connsiteY42" fmla="*/ 196850 h 2051050"/>
              <a:gd name="connsiteX43" fmla="*/ 4203700 w 4324350"/>
              <a:gd name="connsiteY43" fmla="*/ 88900 h 2051050"/>
              <a:gd name="connsiteX44" fmla="*/ 4260850 w 4324350"/>
              <a:gd name="connsiteY44" fmla="*/ 133350 h 2051050"/>
              <a:gd name="connsiteX45" fmla="*/ 4324350 w 4324350"/>
              <a:gd name="connsiteY45"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46050 w 4324350"/>
              <a:gd name="connsiteY10" fmla="*/ 1117600 h 2051050"/>
              <a:gd name="connsiteX11" fmla="*/ 406400 w 4324350"/>
              <a:gd name="connsiteY11" fmla="*/ 1193800 h 2051050"/>
              <a:gd name="connsiteX12" fmla="*/ 628650 w 4324350"/>
              <a:gd name="connsiteY12" fmla="*/ 1289050 h 2051050"/>
              <a:gd name="connsiteX13" fmla="*/ 774700 w 4324350"/>
              <a:gd name="connsiteY13" fmla="*/ 1308100 h 2051050"/>
              <a:gd name="connsiteX14" fmla="*/ 984250 w 4324350"/>
              <a:gd name="connsiteY14" fmla="*/ 1104900 h 2051050"/>
              <a:gd name="connsiteX15" fmla="*/ 1117600 w 4324350"/>
              <a:gd name="connsiteY15" fmla="*/ 1149350 h 2051050"/>
              <a:gd name="connsiteX16" fmla="*/ 1365250 w 4324350"/>
              <a:gd name="connsiteY16" fmla="*/ 1200150 h 2051050"/>
              <a:gd name="connsiteX17" fmla="*/ 1435100 w 4324350"/>
              <a:gd name="connsiteY17" fmla="*/ 1270000 h 2051050"/>
              <a:gd name="connsiteX18" fmla="*/ 1409700 w 4324350"/>
              <a:gd name="connsiteY18" fmla="*/ 1371600 h 2051050"/>
              <a:gd name="connsiteX19" fmla="*/ 1492250 w 4324350"/>
              <a:gd name="connsiteY19" fmla="*/ 1371600 h 2051050"/>
              <a:gd name="connsiteX20" fmla="*/ 1651000 w 4324350"/>
              <a:gd name="connsiteY20" fmla="*/ 1498600 h 2051050"/>
              <a:gd name="connsiteX21" fmla="*/ 1619250 w 4324350"/>
              <a:gd name="connsiteY21" fmla="*/ 1593850 h 2051050"/>
              <a:gd name="connsiteX22" fmla="*/ 1720850 w 4324350"/>
              <a:gd name="connsiteY22" fmla="*/ 1638300 h 2051050"/>
              <a:gd name="connsiteX23" fmla="*/ 1866900 w 4324350"/>
              <a:gd name="connsiteY23" fmla="*/ 1568450 h 2051050"/>
              <a:gd name="connsiteX24" fmla="*/ 1974850 w 4324350"/>
              <a:gd name="connsiteY24" fmla="*/ 1714500 h 2051050"/>
              <a:gd name="connsiteX25" fmla="*/ 2171700 w 4324350"/>
              <a:gd name="connsiteY25" fmla="*/ 1720850 h 2051050"/>
              <a:gd name="connsiteX26" fmla="*/ 2222500 w 4324350"/>
              <a:gd name="connsiteY26" fmla="*/ 1771650 h 2051050"/>
              <a:gd name="connsiteX27" fmla="*/ 2317750 w 4324350"/>
              <a:gd name="connsiteY27" fmla="*/ 1739900 h 2051050"/>
              <a:gd name="connsiteX28" fmla="*/ 2368550 w 4324350"/>
              <a:gd name="connsiteY28" fmla="*/ 1771650 h 2051050"/>
              <a:gd name="connsiteX29" fmla="*/ 2463800 w 4324350"/>
              <a:gd name="connsiteY29" fmla="*/ 1809750 h 2051050"/>
              <a:gd name="connsiteX30" fmla="*/ 2501900 w 4324350"/>
              <a:gd name="connsiteY30" fmla="*/ 1784350 h 2051050"/>
              <a:gd name="connsiteX31" fmla="*/ 2616200 w 4324350"/>
              <a:gd name="connsiteY31" fmla="*/ 1841500 h 2051050"/>
              <a:gd name="connsiteX32" fmla="*/ 2768600 w 4324350"/>
              <a:gd name="connsiteY32" fmla="*/ 1816100 h 2051050"/>
              <a:gd name="connsiteX33" fmla="*/ 2832100 w 4324350"/>
              <a:gd name="connsiteY33" fmla="*/ 1962150 h 2051050"/>
              <a:gd name="connsiteX34" fmla="*/ 2921000 w 4324350"/>
              <a:gd name="connsiteY34" fmla="*/ 2051050 h 2051050"/>
              <a:gd name="connsiteX35" fmla="*/ 4083050 w 4324350"/>
              <a:gd name="connsiteY35" fmla="*/ 1974850 h 2051050"/>
              <a:gd name="connsiteX36" fmla="*/ 4191000 w 4324350"/>
              <a:gd name="connsiteY36" fmla="*/ 1333500 h 2051050"/>
              <a:gd name="connsiteX37" fmla="*/ 4324350 w 4324350"/>
              <a:gd name="connsiteY37" fmla="*/ 565150 h 2051050"/>
              <a:gd name="connsiteX38" fmla="*/ 4318000 w 4324350"/>
              <a:gd name="connsiteY38" fmla="*/ 241300 h 2051050"/>
              <a:gd name="connsiteX39" fmla="*/ 4235450 w 4324350"/>
              <a:gd name="connsiteY39" fmla="*/ 95250 h 2051050"/>
              <a:gd name="connsiteX40" fmla="*/ 4292600 w 4324350"/>
              <a:gd name="connsiteY40" fmla="*/ 196850 h 2051050"/>
              <a:gd name="connsiteX41" fmla="*/ 4260850 w 4324350"/>
              <a:gd name="connsiteY41" fmla="*/ 196850 h 2051050"/>
              <a:gd name="connsiteX42" fmla="*/ 4203700 w 4324350"/>
              <a:gd name="connsiteY42" fmla="*/ 88900 h 2051050"/>
              <a:gd name="connsiteX43" fmla="*/ 4260850 w 4324350"/>
              <a:gd name="connsiteY43" fmla="*/ 133350 h 2051050"/>
              <a:gd name="connsiteX44" fmla="*/ 4324350 w 4324350"/>
              <a:gd name="connsiteY44"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46050 w 4324350"/>
              <a:gd name="connsiteY10" fmla="*/ 1117600 h 2051050"/>
              <a:gd name="connsiteX11" fmla="*/ 406400 w 4324350"/>
              <a:gd name="connsiteY11" fmla="*/ 1193800 h 2051050"/>
              <a:gd name="connsiteX12" fmla="*/ 628650 w 4324350"/>
              <a:gd name="connsiteY12" fmla="*/ 1289050 h 2051050"/>
              <a:gd name="connsiteX13" fmla="*/ 774700 w 4324350"/>
              <a:gd name="connsiteY13" fmla="*/ 1308100 h 2051050"/>
              <a:gd name="connsiteX14" fmla="*/ 984250 w 4324350"/>
              <a:gd name="connsiteY14" fmla="*/ 1104900 h 2051050"/>
              <a:gd name="connsiteX15" fmla="*/ 1117600 w 4324350"/>
              <a:gd name="connsiteY15" fmla="*/ 1149350 h 2051050"/>
              <a:gd name="connsiteX16" fmla="*/ 1365250 w 4324350"/>
              <a:gd name="connsiteY16" fmla="*/ 1200150 h 2051050"/>
              <a:gd name="connsiteX17" fmla="*/ 1435100 w 4324350"/>
              <a:gd name="connsiteY17" fmla="*/ 1270000 h 2051050"/>
              <a:gd name="connsiteX18" fmla="*/ 1409700 w 4324350"/>
              <a:gd name="connsiteY18" fmla="*/ 1371600 h 2051050"/>
              <a:gd name="connsiteX19" fmla="*/ 1492250 w 4324350"/>
              <a:gd name="connsiteY19" fmla="*/ 1371600 h 2051050"/>
              <a:gd name="connsiteX20" fmla="*/ 1651000 w 4324350"/>
              <a:gd name="connsiteY20" fmla="*/ 1498600 h 2051050"/>
              <a:gd name="connsiteX21" fmla="*/ 1619250 w 4324350"/>
              <a:gd name="connsiteY21" fmla="*/ 1593850 h 2051050"/>
              <a:gd name="connsiteX22" fmla="*/ 1720850 w 4324350"/>
              <a:gd name="connsiteY22" fmla="*/ 1638300 h 2051050"/>
              <a:gd name="connsiteX23" fmla="*/ 1866900 w 4324350"/>
              <a:gd name="connsiteY23" fmla="*/ 1568450 h 2051050"/>
              <a:gd name="connsiteX24" fmla="*/ 1974850 w 4324350"/>
              <a:gd name="connsiteY24" fmla="*/ 1714500 h 2051050"/>
              <a:gd name="connsiteX25" fmla="*/ 2171700 w 4324350"/>
              <a:gd name="connsiteY25" fmla="*/ 1720850 h 2051050"/>
              <a:gd name="connsiteX26" fmla="*/ 2222500 w 4324350"/>
              <a:gd name="connsiteY26" fmla="*/ 1771650 h 2051050"/>
              <a:gd name="connsiteX27" fmla="*/ 2317750 w 4324350"/>
              <a:gd name="connsiteY27" fmla="*/ 1739900 h 2051050"/>
              <a:gd name="connsiteX28" fmla="*/ 2368550 w 4324350"/>
              <a:gd name="connsiteY28" fmla="*/ 1771650 h 2051050"/>
              <a:gd name="connsiteX29" fmla="*/ 2463800 w 4324350"/>
              <a:gd name="connsiteY29" fmla="*/ 1809750 h 2051050"/>
              <a:gd name="connsiteX30" fmla="*/ 2501900 w 4324350"/>
              <a:gd name="connsiteY30" fmla="*/ 1784350 h 2051050"/>
              <a:gd name="connsiteX31" fmla="*/ 2616200 w 4324350"/>
              <a:gd name="connsiteY31" fmla="*/ 1841500 h 2051050"/>
              <a:gd name="connsiteX32" fmla="*/ 2768600 w 4324350"/>
              <a:gd name="connsiteY32" fmla="*/ 1816100 h 2051050"/>
              <a:gd name="connsiteX33" fmla="*/ 2832100 w 4324350"/>
              <a:gd name="connsiteY33" fmla="*/ 1962150 h 2051050"/>
              <a:gd name="connsiteX34" fmla="*/ 2921000 w 4324350"/>
              <a:gd name="connsiteY34" fmla="*/ 2051050 h 2051050"/>
              <a:gd name="connsiteX35" fmla="*/ 4083050 w 4324350"/>
              <a:gd name="connsiteY35" fmla="*/ 1974850 h 2051050"/>
              <a:gd name="connsiteX36" fmla="*/ 4191000 w 4324350"/>
              <a:gd name="connsiteY36" fmla="*/ 1333500 h 2051050"/>
              <a:gd name="connsiteX37" fmla="*/ 4324350 w 4324350"/>
              <a:gd name="connsiteY37" fmla="*/ 565150 h 2051050"/>
              <a:gd name="connsiteX38" fmla="*/ 4318000 w 4324350"/>
              <a:gd name="connsiteY38" fmla="*/ 241300 h 2051050"/>
              <a:gd name="connsiteX39" fmla="*/ 4235450 w 4324350"/>
              <a:gd name="connsiteY39" fmla="*/ 95250 h 2051050"/>
              <a:gd name="connsiteX40" fmla="*/ 4292600 w 4324350"/>
              <a:gd name="connsiteY40" fmla="*/ 196850 h 2051050"/>
              <a:gd name="connsiteX41" fmla="*/ 4260850 w 4324350"/>
              <a:gd name="connsiteY41" fmla="*/ 196850 h 2051050"/>
              <a:gd name="connsiteX42" fmla="*/ 4203700 w 4324350"/>
              <a:gd name="connsiteY42" fmla="*/ 88900 h 2051050"/>
              <a:gd name="connsiteX43" fmla="*/ 4324350 w 4324350"/>
              <a:gd name="connsiteY43"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46050 w 4324350"/>
              <a:gd name="connsiteY10" fmla="*/ 1117600 h 2051050"/>
              <a:gd name="connsiteX11" fmla="*/ 406400 w 4324350"/>
              <a:gd name="connsiteY11" fmla="*/ 1193800 h 2051050"/>
              <a:gd name="connsiteX12" fmla="*/ 628650 w 4324350"/>
              <a:gd name="connsiteY12" fmla="*/ 1289050 h 2051050"/>
              <a:gd name="connsiteX13" fmla="*/ 774700 w 4324350"/>
              <a:gd name="connsiteY13" fmla="*/ 1308100 h 2051050"/>
              <a:gd name="connsiteX14" fmla="*/ 984250 w 4324350"/>
              <a:gd name="connsiteY14" fmla="*/ 1104900 h 2051050"/>
              <a:gd name="connsiteX15" fmla="*/ 1117600 w 4324350"/>
              <a:gd name="connsiteY15" fmla="*/ 1149350 h 2051050"/>
              <a:gd name="connsiteX16" fmla="*/ 1365250 w 4324350"/>
              <a:gd name="connsiteY16" fmla="*/ 1200150 h 2051050"/>
              <a:gd name="connsiteX17" fmla="*/ 1435100 w 4324350"/>
              <a:gd name="connsiteY17" fmla="*/ 1270000 h 2051050"/>
              <a:gd name="connsiteX18" fmla="*/ 1409700 w 4324350"/>
              <a:gd name="connsiteY18" fmla="*/ 1371600 h 2051050"/>
              <a:gd name="connsiteX19" fmla="*/ 1492250 w 4324350"/>
              <a:gd name="connsiteY19" fmla="*/ 1371600 h 2051050"/>
              <a:gd name="connsiteX20" fmla="*/ 1651000 w 4324350"/>
              <a:gd name="connsiteY20" fmla="*/ 1498600 h 2051050"/>
              <a:gd name="connsiteX21" fmla="*/ 1619250 w 4324350"/>
              <a:gd name="connsiteY21" fmla="*/ 1593850 h 2051050"/>
              <a:gd name="connsiteX22" fmla="*/ 1720850 w 4324350"/>
              <a:gd name="connsiteY22" fmla="*/ 1638300 h 2051050"/>
              <a:gd name="connsiteX23" fmla="*/ 1866900 w 4324350"/>
              <a:gd name="connsiteY23" fmla="*/ 1568450 h 2051050"/>
              <a:gd name="connsiteX24" fmla="*/ 1974850 w 4324350"/>
              <a:gd name="connsiteY24" fmla="*/ 1714500 h 2051050"/>
              <a:gd name="connsiteX25" fmla="*/ 2171700 w 4324350"/>
              <a:gd name="connsiteY25" fmla="*/ 1720850 h 2051050"/>
              <a:gd name="connsiteX26" fmla="*/ 2222500 w 4324350"/>
              <a:gd name="connsiteY26" fmla="*/ 1771650 h 2051050"/>
              <a:gd name="connsiteX27" fmla="*/ 2317750 w 4324350"/>
              <a:gd name="connsiteY27" fmla="*/ 1739900 h 2051050"/>
              <a:gd name="connsiteX28" fmla="*/ 2368550 w 4324350"/>
              <a:gd name="connsiteY28" fmla="*/ 1771650 h 2051050"/>
              <a:gd name="connsiteX29" fmla="*/ 2463800 w 4324350"/>
              <a:gd name="connsiteY29" fmla="*/ 1809750 h 2051050"/>
              <a:gd name="connsiteX30" fmla="*/ 2501900 w 4324350"/>
              <a:gd name="connsiteY30" fmla="*/ 1784350 h 2051050"/>
              <a:gd name="connsiteX31" fmla="*/ 2616200 w 4324350"/>
              <a:gd name="connsiteY31" fmla="*/ 1841500 h 2051050"/>
              <a:gd name="connsiteX32" fmla="*/ 2768600 w 4324350"/>
              <a:gd name="connsiteY32" fmla="*/ 1816100 h 2051050"/>
              <a:gd name="connsiteX33" fmla="*/ 2832100 w 4324350"/>
              <a:gd name="connsiteY33" fmla="*/ 1962150 h 2051050"/>
              <a:gd name="connsiteX34" fmla="*/ 2921000 w 4324350"/>
              <a:gd name="connsiteY34" fmla="*/ 2051050 h 2051050"/>
              <a:gd name="connsiteX35" fmla="*/ 4083050 w 4324350"/>
              <a:gd name="connsiteY35" fmla="*/ 1974850 h 2051050"/>
              <a:gd name="connsiteX36" fmla="*/ 4191000 w 4324350"/>
              <a:gd name="connsiteY36" fmla="*/ 1333500 h 2051050"/>
              <a:gd name="connsiteX37" fmla="*/ 4324350 w 4324350"/>
              <a:gd name="connsiteY37" fmla="*/ 565150 h 2051050"/>
              <a:gd name="connsiteX38" fmla="*/ 4318000 w 4324350"/>
              <a:gd name="connsiteY38" fmla="*/ 241300 h 2051050"/>
              <a:gd name="connsiteX39" fmla="*/ 4292600 w 4324350"/>
              <a:gd name="connsiteY39" fmla="*/ 196850 h 2051050"/>
              <a:gd name="connsiteX40" fmla="*/ 4260850 w 4324350"/>
              <a:gd name="connsiteY40" fmla="*/ 196850 h 2051050"/>
              <a:gd name="connsiteX41" fmla="*/ 4203700 w 4324350"/>
              <a:gd name="connsiteY41" fmla="*/ 88900 h 2051050"/>
              <a:gd name="connsiteX42" fmla="*/ 4324350 w 4324350"/>
              <a:gd name="connsiteY42"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46050 w 4324350"/>
              <a:gd name="connsiteY10" fmla="*/ 1117600 h 2051050"/>
              <a:gd name="connsiteX11" fmla="*/ 406400 w 4324350"/>
              <a:gd name="connsiteY11" fmla="*/ 1193800 h 2051050"/>
              <a:gd name="connsiteX12" fmla="*/ 628650 w 4324350"/>
              <a:gd name="connsiteY12" fmla="*/ 1289050 h 2051050"/>
              <a:gd name="connsiteX13" fmla="*/ 774700 w 4324350"/>
              <a:gd name="connsiteY13" fmla="*/ 1308100 h 2051050"/>
              <a:gd name="connsiteX14" fmla="*/ 984250 w 4324350"/>
              <a:gd name="connsiteY14" fmla="*/ 1104900 h 2051050"/>
              <a:gd name="connsiteX15" fmla="*/ 1117600 w 4324350"/>
              <a:gd name="connsiteY15" fmla="*/ 1149350 h 2051050"/>
              <a:gd name="connsiteX16" fmla="*/ 1365250 w 4324350"/>
              <a:gd name="connsiteY16" fmla="*/ 1200150 h 2051050"/>
              <a:gd name="connsiteX17" fmla="*/ 1435100 w 4324350"/>
              <a:gd name="connsiteY17" fmla="*/ 1270000 h 2051050"/>
              <a:gd name="connsiteX18" fmla="*/ 1409700 w 4324350"/>
              <a:gd name="connsiteY18" fmla="*/ 1371600 h 2051050"/>
              <a:gd name="connsiteX19" fmla="*/ 1492250 w 4324350"/>
              <a:gd name="connsiteY19" fmla="*/ 1371600 h 2051050"/>
              <a:gd name="connsiteX20" fmla="*/ 1651000 w 4324350"/>
              <a:gd name="connsiteY20" fmla="*/ 1498600 h 2051050"/>
              <a:gd name="connsiteX21" fmla="*/ 1619250 w 4324350"/>
              <a:gd name="connsiteY21" fmla="*/ 1593850 h 2051050"/>
              <a:gd name="connsiteX22" fmla="*/ 1720850 w 4324350"/>
              <a:gd name="connsiteY22" fmla="*/ 1638300 h 2051050"/>
              <a:gd name="connsiteX23" fmla="*/ 1866900 w 4324350"/>
              <a:gd name="connsiteY23" fmla="*/ 1568450 h 2051050"/>
              <a:gd name="connsiteX24" fmla="*/ 1974850 w 4324350"/>
              <a:gd name="connsiteY24" fmla="*/ 1714500 h 2051050"/>
              <a:gd name="connsiteX25" fmla="*/ 2171700 w 4324350"/>
              <a:gd name="connsiteY25" fmla="*/ 1720850 h 2051050"/>
              <a:gd name="connsiteX26" fmla="*/ 2222500 w 4324350"/>
              <a:gd name="connsiteY26" fmla="*/ 1771650 h 2051050"/>
              <a:gd name="connsiteX27" fmla="*/ 2317750 w 4324350"/>
              <a:gd name="connsiteY27" fmla="*/ 1739900 h 2051050"/>
              <a:gd name="connsiteX28" fmla="*/ 2368550 w 4324350"/>
              <a:gd name="connsiteY28" fmla="*/ 1771650 h 2051050"/>
              <a:gd name="connsiteX29" fmla="*/ 2463800 w 4324350"/>
              <a:gd name="connsiteY29" fmla="*/ 1809750 h 2051050"/>
              <a:gd name="connsiteX30" fmla="*/ 2501900 w 4324350"/>
              <a:gd name="connsiteY30" fmla="*/ 1784350 h 2051050"/>
              <a:gd name="connsiteX31" fmla="*/ 2616200 w 4324350"/>
              <a:gd name="connsiteY31" fmla="*/ 1841500 h 2051050"/>
              <a:gd name="connsiteX32" fmla="*/ 2768600 w 4324350"/>
              <a:gd name="connsiteY32" fmla="*/ 1816100 h 2051050"/>
              <a:gd name="connsiteX33" fmla="*/ 2832100 w 4324350"/>
              <a:gd name="connsiteY33" fmla="*/ 1962150 h 2051050"/>
              <a:gd name="connsiteX34" fmla="*/ 2921000 w 4324350"/>
              <a:gd name="connsiteY34" fmla="*/ 2051050 h 2051050"/>
              <a:gd name="connsiteX35" fmla="*/ 4083050 w 4324350"/>
              <a:gd name="connsiteY35" fmla="*/ 1974850 h 2051050"/>
              <a:gd name="connsiteX36" fmla="*/ 4191000 w 4324350"/>
              <a:gd name="connsiteY36" fmla="*/ 1333500 h 2051050"/>
              <a:gd name="connsiteX37" fmla="*/ 4324350 w 4324350"/>
              <a:gd name="connsiteY37" fmla="*/ 565150 h 2051050"/>
              <a:gd name="connsiteX38" fmla="*/ 4318000 w 4324350"/>
              <a:gd name="connsiteY38" fmla="*/ 241300 h 2051050"/>
              <a:gd name="connsiteX39" fmla="*/ 4292600 w 4324350"/>
              <a:gd name="connsiteY39" fmla="*/ 196850 h 2051050"/>
              <a:gd name="connsiteX40" fmla="*/ 4260850 w 4324350"/>
              <a:gd name="connsiteY40" fmla="*/ 196850 h 2051050"/>
              <a:gd name="connsiteX41" fmla="*/ 4324350 w 4324350"/>
              <a:gd name="connsiteY41"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46050 w 4324350"/>
              <a:gd name="connsiteY10" fmla="*/ 1117600 h 2051050"/>
              <a:gd name="connsiteX11" fmla="*/ 406400 w 4324350"/>
              <a:gd name="connsiteY11" fmla="*/ 1193800 h 2051050"/>
              <a:gd name="connsiteX12" fmla="*/ 628650 w 4324350"/>
              <a:gd name="connsiteY12" fmla="*/ 1289050 h 2051050"/>
              <a:gd name="connsiteX13" fmla="*/ 774700 w 4324350"/>
              <a:gd name="connsiteY13" fmla="*/ 1308100 h 2051050"/>
              <a:gd name="connsiteX14" fmla="*/ 984250 w 4324350"/>
              <a:gd name="connsiteY14" fmla="*/ 1104900 h 2051050"/>
              <a:gd name="connsiteX15" fmla="*/ 1117600 w 4324350"/>
              <a:gd name="connsiteY15" fmla="*/ 1149350 h 2051050"/>
              <a:gd name="connsiteX16" fmla="*/ 1365250 w 4324350"/>
              <a:gd name="connsiteY16" fmla="*/ 1200150 h 2051050"/>
              <a:gd name="connsiteX17" fmla="*/ 1435100 w 4324350"/>
              <a:gd name="connsiteY17" fmla="*/ 1270000 h 2051050"/>
              <a:gd name="connsiteX18" fmla="*/ 1409700 w 4324350"/>
              <a:gd name="connsiteY18" fmla="*/ 1371600 h 2051050"/>
              <a:gd name="connsiteX19" fmla="*/ 1492250 w 4324350"/>
              <a:gd name="connsiteY19" fmla="*/ 1371600 h 2051050"/>
              <a:gd name="connsiteX20" fmla="*/ 1651000 w 4324350"/>
              <a:gd name="connsiteY20" fmla="*/ 1498600 h 2051050"/>
              <a:gd name="connsiteX21" fmla="*/ 1619250 w 4324350"/>
              <a:gd name="connsiteY21" fmla="*/ 1593850 h 2051050"/>
              <a:gd name="connsiteX22" fmla="*/ 1720850 w 4324350"/>
              <a:gd name="connsiteY22" fmla="*/ 1638300 h 2051050"/>
              <a:gd name="connsiteX23" fmla="*/ 1866900 w 4324350"/>
              <a:gd name="connsiteY23" fmla="*/ 1568450 h 2051050"/>
              <a:gd name="connsiteX24" fmla="*/ 1974850 w 4324350"/>
              <a:gd name="connsiteY24" fmla="*/ 1714500 h 2051050"/>
              <a:gd name="connsiteX25" fmla="*/ 2171700 w 4324350"/>
              <a:gd name="connsiteY25" fmla="*/ 1720850 h 2051050"/>
              <a:gd name="connsiteX26" fmla="*/ 2222500 w 4324350"/>
              <a:gd name="connsiteY26" fmla="*/ 1771650 h 2051050"/>
              <a:gd name="connsiteX27" fmla="*/ 2317750 w 4324350"/>
              <a:gd name="connsiteY27" fmla="*/ 1739900 h 2051050"/>
              <a:gd name="connsiteX28" fmla="*/ 2368550 w 4324350"/>
              <a:gd name="connsiteY28" fmla="*/ 1771650 h 2051050"/>
              <a:gd name="connsiteX29" fmla="*/ 2463800 w 4324350"/>
              <a:gd name="connsiteY29" fmla="*/ 1809750 h 2051050"/>
              <a:gd name="connsiteX30" fmla="*/ 2501900 w 4324350"/>
              <a:gd name="connsiteY30" fmla="*/ 1784350 h 2051050"/>
              <a:gd name="connsiteX31" fmla="*/ 2616200 w 4324350"/>
              <a:gd name="connsiteY31" fmla="*/ 1841500 h 2051050"/>
              <a:gd name="connsiteX32" fmla="*/ 2768600 w 4324350"/>
              <a:gd name="connsiteY32" fmla="*/ 1816100 h 2051050"/>
              <a:gd name="connsiteX33" fmla="*/ 2832100 w 4324350"/>
              <a:gd name="connsiteY33" fmla="*/ 1962150 h 2051050"/>
              <a:gd name="connsiteX34" fmla="*/ 2921000 w 4324350"/>
              <a:gd name="connsiteY34" fmla="*/ 2051050 h 2051050"/>
              <a:gd name="connsiteX35" fmla="*/ 4083050 w 4324350"/>
              <a:gd name="connsiteY35" fmla="*/ 1974850 h 2051050"/>
              <a:gd name="connsiteX36" fmla="*/ 4191000 w 4324350"/>
              <a:gd name="connsiteY36" fmla="*/ 1333500 h 2051050"/>
              <a:gd name="connsiteX37" fmla="*/ 4324350 w 4324350"/>
              <a:gd name="connsiteY37" fmla="*/ 565150 h 2051050"/>
              <a:gd name="connsiteX38" fmla="*/ 4318000 w 4324350"/>
              <a:gd name="connsiteY38" fmla="*/ 241300 h 2051050"/>
              <a:gd name="connsiteX39" fmla="*/ 4292600 w 4324350"/>
              <a:gd name="connsiteY39" fmla="*/ 196850 h 2051050"/>
              <a:gd name="connsiteX40" fmla="*/ 4324350 w 4324350"/>
              <a:gd name="connsiteY40"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46050 w 4324350"/>
              <a:gd name="connsiteY10" fmla="*/ 1117600 h 2051050"/>
              <a:gd name="connsiteX11" fmla="*/ 406400 w 4324350"/>
              <a:gd name="connsiteY11" fmla="*/ 1193800 h 2051050"/>
              <a:gd name="connsiteX12" fmla="*/ 628650 w 4324350"/>
              <a:gd name="connsiteY12" fmla="*/ 1289050 h 2051050"/>
              <a:gd name="connsiteX13" fmla="*/ 774700 w 4324350"/>
              <a:gd name="connsiteY13" fmla="*/ 1308100 h 2051050"/>
              <a:gd name="connsiteX14" fmla="*/ 984250 w 4324350"/>
              <a:gd name="connsiteY14" fmla="*/ 1104900 h 2051050"/>
              <a:gd name="connsiteX15" fmla="*/ 1117600 w 4324350"/>
              <a:gd name="connsiteY15" fmla="*/ 1149350 h 2051050"/>
              <a:gd name="connsiteX16" fmla="*/ 1365250 w 4324350"/>
              <a:gd name="connsiteY16" fmla="*/ 1200150 h 2051050"/>
              <a:gd name="connsiteX17" fmla="*/ 1435100 w 4324350"/>
              <a:gd name="connsiteY17" fmla="*/ 1270000 h 2051050"/>
              <a:gd name="connsiteX18" fmla="*/ 1409700 w 4324350"/>
              <a:gd name="connsiteY18" fmla="*/ 1371600 h 2051050"/>
              <a:gd name="connsiteX19" fmla="*/ 1492250 w 4324350"/>
              <a:gd name="connsiteY19" fmla="*/ 1371600 h 2051050"/>
              <a:gd name="connsiteX20" fmla="*/ 1651000 w 4324350"/>
              <a:gd name="connsiteY20" fmla="*/ 1498600 h 2051050"/>
              <a:gd name="connsiteX21" fmla="*/ 1619250 w 4324350"/>
              <a:gd name="connsiteY21" fmla="*/ 1593850 h 2051050"/>
              <a:gd name="connsiteX22" fmla="*/ 1720850 w 4324350"/>
              <a:gd name="connsiteY22" fmla="*/ 1638300 h 2051050"/>
              <a:gd name="connsiteX23" fmla="*/ 1866900 w 4324350"/>
              <a:gd name="connsiteY23" fmla="*/ 1568450 h 2051050"/>
              <a:gd name="connsiteX24" fmla="*/ 1974850 w 4324350"/>
              <a:gd name="connsiteY24" fmla="*/ 1714500 h 2051050"/>
              <a:gd name="connsiteX25" fmla="*/ 2171700 w 4324350"/>
              <a:gd name="connsiteY25" fmla="*/ 1720850 h 2051050"/>
              <a:gd name="connsiteX26" fmla="*/ 2222500 w 4324350"/>
              <a:gd name="connsiteY26" fmla="*/ 1771650 h 2051050"/>
              <a:gd name="connsiteX27" fmla="*/ 2317750 w 4324350"/>
              <a:gd name="connsiteY27" fmla="*/ 1739900 h 2051050"/>
              <a:gd name="connsiteX28" fmla="*/ 2368550 w 4324350"/>
              <a:gd name="connsiteY28" fmla="*/ 1771650 h 2051050"/>
              <a:gd name="connsiteX29" fmla="*/ 2463800 w 4324350"/>
              <a:gd name="connsiteY29" fmla="*/ 1809750 h 2051050"/>
              <a:gd name="connsiteX30" fmla="*/ 2501900 w 4324350"/>
              <a:gd name="connsiteY30" fmla="*/ 1784350 h 2051050"/>
              <a:gd name="connsiteX31" fmla="*/ 2616200 w 4324350"/>
              <a:gd name="connsiteY31" fmla="*/ 1841500 h 2051050"/>
              <a:gd name="connsiteX32" fmla="*/ 2768600 w 4324350"/>
              <a:gd name="connsiteY32" fmla="*/ 1816100 h 2051050"/>
              <a:gd name="connsiteX33" fmla="*/ 2832100 w 4324350"/>
              <a:gd name="connsiteY33" fmla="*/ 1962150 h 2051050"/>
              <a:gd name="connsiteX34" fmla="*/ 2921000 w 4324350"/>
              <a:gd name="connsiteY34" fmla="*/ 2051050 h 2051050"/>
              <a:gd name="connsiteX35" fmla="*/ 4083050 w 4324350"/>
              <a:gd name="connsiteY35" fmla="*/ 1974850 h 2051050"/>
              <a:gd name="connsiteX36" fmla="*/ 4191000 w 4324350"/>
              <a:gd name="connsiteY36" fmla="*/ 1333500 h 2051050"/>
              <a:gd name="connsiteX37" fmla="*/ 4324350 w 4324350"/>
              <a:gd name="connsiteY37" fmla="*/ 565150 h 2051050"/>
              <a:gd name="connsiteX38" fmla="*/ 4318000 w 4324350"/>
              <a:gd name="connsiteY38" fmla="*/ 241300 h 2051050"/>
              <a:gd name="connsiteX39" fmla="*/ 4324350 w 4324350"/>
              <a:gd name="connsiteY39"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46050 w 4324350"/>
              <a:gd name="connsiteY10" fmla="*/ 1117600 h 2051050"/>
              <a:gd name="connsiteX11" fmla="*/ 406400 w 4324350"/>
              <a:gd name="connsiteY11" fmla="*/ 1193800 h 2051050"/>
              <a:gd name="connsiteX12" fmla="*/ 628650 w 4324350"/>
              <a:gd name="connsiteY12" fmla="*/ 1289050 h 2051050"/>
              <a:gd name="connsiteX13" fmla="*/ 774700 w 4324350"/>
              <a:gd name="connsiteY13" fmla="*/ 1308100 h 2051050"/>
              <a:gd name="connsiteX14" fmla="*/ 984250 w 4324350"/>
              <a:gd name="connsiteY14" fmla="*/ 1104900 h 2051050"/>
              <a:gd name="connsiteX15" fmla="*/ 1117600 w 4324350"/>
              <a:gd name="connsiteY15" fmla="*/ 1149350 h 2051050"/>
              <a:gd name="connsiteX16" fmla="*/ 1365250 w 4324350"/>
              <a:gd name="connsiteY16" fmla="*/ 1200150 h 2051050"/>
              <a:gd name="connsiteX17" fmla="*/ 1435100 w 4324350"/>
              <a:gd name="connsiteY17" fmla="*/ 1270000 h 2051050"/>
              <a:gd name="connsiteX18" fmla="*/ 1409700 w 4324350"/>
              <a:gd name="connsiteY18" fmla="*/ 1371600 h 2051050"/>
              <a:gd name="connsiteX19" fmla="*/ 1492250 w 4324350"/>
              <a:gd name="connsiteY19" fmla="*/ 1371600 h 2051050"/>
              <a:gd name="connsiteX20" fmla="*/ 1651000 w 4324350"/>
              <a:gd name="connsiteY20" fmla="*/ 1498600 h 2051050"/>
              <a:gd name="connsiteX21" fmla="*/ 1619250 w 4324350"/>
              <a:gd name="connsiteY21" fmla="*/ 1593850 h 2051050"/>
              <a:gd name="connsiteX22" fmla="*/ 1720850 w 4324350"/>
              <a:gd name="connsiteY22" fmla="*/ 1638300 h 2051050"/>
              <a:gd name="connsiteX23" fmla="*/ 1866900 w 4324350"/>
              <a:gd name="connsiteY23" fmla="*/ 1568450 h 2051050"/>
              <a:gd name="connsiteX24" fmla="*/ 1974850 w 4324350"/>
              <a:gd name="connsiteY24" fmla="*/ 1714500 h 2051050"/>
              <a:gd name="connsiteX25" fmla="*/ 2171700 w 4324350"/>
              <a:gd name="connsiteY25" fmla="*/ 1720850 h 2051050"/>
              <a:gd name="connsiteX26" fmla="*/ 2222500 w 4324350"/>
              <a:gd name="connsiteY26" fmla="*/ 1771650 h 2051050"/>
              <a:gd name="connsiteX27" fmla="*/ 2317750 w 4324350"/>
              <a:gd name="connsiteY27" fmla="*/ 1739900 h 2051050"/>
              <a:gd name="connsiteX28" fmla="*/ 2368550 w 4324350"/>
              <a:gd name="connsiteY28" fmla="*/ 1771650 h 2051050"/>
              <a:gd name="connsiteX29" fmla="*/ 2463800 w 4324350"/>
              <a:gd name="connsiteY29" fmla="*/ 1809750 h 2051050"/>
              <a:gd name="connsiteX30" fmla="*/ 2501900 w 4324350"/>
              <a:gd name="connsiteY30" fmla="*/ 1784350 h 2051050"/>
              <a:gd name="connsiteX31" fmla="*/ 2616200 w 4324350"/>
              <a:gd name="connsiteY31" fmla="*/ 1841500 h 2051050"/>
              <a:gd name="connsiteX32" fmla="*/ 2768600 w 4324350"/>
              <a:gd name="connsiteY32" fmla="*/ 1816100 h 2051050"/>
              <a:gd name="connsiteX33" fmla="*/ 2832100 w 4324350"/>
              <a:gd name="connsiteY33" fmla="*/ 1962150 h 2051050"/>
              <a:gd name="connsiteX34" fmla="*/ 2921000 w 4324350"/>
              <a:gd name="connsiteY34" fmla="*/ 2051050 h 2051050"/>
              <a:gd name="connsiteX35" fmla="*/ 4083050 w 4324350"/>
              <a:gd name="connsiteY35" fmla="*/ 1974850 h 2051050"/>
              <a:gd name="connsiteX36" fmla="*/ 4191000 w 4324350"/>
              <a:gd name="connsiteY36" fmla="*/ 1333500 h 2051050"/>
              <a:gd name="connsiteX37" fmla="*/ 4324350 w 4324350"/>
              <a:gd name="connsiteY37" fmla="*/ 565150 h 2051050"/>
              <a:gd name="connsiteX38" fmla="*/ 4318000 w 4324350"/>
              <a:gd name="connsiteY38" fmla="*/ 241300 h 2051050"/>
              <a:gd name="connsiteX39" fmla="*/ 4324350 w 4324350"/>
              <a:gd name="connsiteY39"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46050 w 4324350"/>
              <a:gd name="connsiteY10" fmla="*/ 1117600 h 2051050"/>
              <a:gd name="connsiteX11" fmla="*/ 406400 w 4324350"/>
              <a:gd name="connsiteY11" fmla="*/ 1193800 h 2051050"/>
              <a:gd name="connsiteX12" fmla="*/ 628650 w 4324350"/>
              <a:gd name="connsiteY12" fmla="*/ 1289050 h 2051050"/>
              <a:gd name="connsiteX13" fmla="*/ 774700 w 4324350"/>
              <a:gd name="connsiteY13" fmla="*/ 1308100 h 2051050"/>
              <a:gd name="connsiteX14" fmla="*/ 984250 w 4324350"/>
              <a:gd name="connsiteY14" fmla="*/ 1104900 h 2051050"/>
              <a:gd name="connsiteX15" fmla="*/ 1117600 w 4324350"/>
              <a:gd name="connsiteY15" fmla="*/ 1149350 h 2051050"/>
              <a:gd name="connsiteX16" fmla="*/ 1365250 w 4324350"/>
              <a:gd name="connsiteY16" fmla="*/ 1200150 h 2051050"/>
              <a:gd name="connsiteX17" fmla="*/ 1435100 w 4324350"/>
              <a:gd name="connsiteY17" fmla="*/ 1270000 h 2051050"/>
              <a:gd name="connsiteX18" fmla="*/ 1414462 w 4324350"/>
              <a:gd name="connsiteY18" fmla="*/ 1385887 h 2051050"/>
              <a:gd name="connsiteX19" fmla="*/ 1492250 w 4324350"/>
              <a:gd name="connsiteY19" fmla="*/ 1371600 h 2051050"/>
              <a:gd name="connsiteX20" fmla="*/ 1651000 w 4324350"/>
              <a:gd name="connsiteY20" fmla="*/ 1498600 h 2051050"/>
              <a:gd name="connsiteX21" fmla="*/ 1619250 w 4324350"/>
              <a:gd name="connsiteY21" fmla="*/ 1593850 h 2051050"/>
              <a:gd name="connsiteX22" fmla="*/ 1720850 w 4324350"/>
              <a:gd name="connsiteY22" fmla="*/ 1638300 h 2051050"/>
              <a:gd name="connsiteX23" fmla="*/ 1866900 w 4324350"/>
              <a:gd name="connsiteY23" fmla="*/ 1568450 h 2051050"/>
              <a:gd name="connsiteX24" fmla="*/ 1974850 w 4324350"/>
              <a:gd name="connsiteY24" fmla="*/ 1714500 h 2051050"/>
              <a:gd name="connsiteX25" fmla="*/ 2171700 w 4324350"/>
              <a:gd name="connsiteY25" fmla="*/ 1720850 h 2051050"/>
              <a:gd name="connsiteX26" fmla="*/ 2222500 w 4324350"/>
              <a:gd name="connsiteY26" fmla="*/ 1771650 h 2051050"/>
              <a:gd name="connsiteX27" fmla="*/ 2317750 w 4324350"/>
              <a:gd name="connsiteY27" fmla="*/ 1739900 h 2051050"/>
              <a:gd name="connsiteX28" fmla="*/ 2368550 w 4324350"/>
              <a:gd name="connsiteY28" fmla="*/ 1771650 h 2051050"/>
              <a:gd name="connsiteX29" fmla="*/ 2463800 w 4324350"/>
              <a:gd name="connsiteY29" fmla="*/ 1809750 h 2051050"/>
              <a:gd name="connsiteX30" fmla="*/ 2501900 w 4324350"/>
              <a:gd name="connsiteY30" fmla="*/ 1784350 h 2051050"/>
              <a:gd name="connsiteX31" fmla="*/ 2616200 w 4324350"/>
              <a:gd name="connsiteY31" fmla="*/ 1841500 h 2051050"/>
              <a:gd name="connsiteX32" fmla="*/ 2768600 w 4324350"/>
              <a:gd name="connsiteY32" fmla="*/ 1816100 h 2051050"/>
              <a:gd name="connsiteX33" fmla="*/ 2832100 w 4324350"/>
              <a:gd name="connsiteY33" fmla="*/ 1962150 h 2051050"/>
              <a:gd name="connsiteX34" fmla="*/ 2921000 w 4324350"/>
              <a:gd name="connsiteY34" fmla="*/ 2051050 h 2051050"/>
              <a:gd name="connsiteX35" fmla="*/ 4083050 w 4324350"/>
              <a:gd name="connsiteY35" fmla="*/ 1974850 h 2051050"/>
              <a:gd name="connsiteX36" fmla="*/ 4191000 w 4324350"/>
              <a:gd name="connsiteY36" fmla="*/ 1333500 h 2051050"/>
              <a:gd name="connsiteX37" fmla="*/ 4324350 w 4324350"/>
              <a:gd name="connsiteY37" fmla="*/ 565150 h 2051050"/>
              <a:gd name="connsiteX38" fmla="*/ 4318000 w 4324350"/>
              <a:gd name="connsiteY38" fmla="*/ 241300 h 2051050"/>
              <a:gd name="connsiteX39" fmla="*/ 4324350 w 4324350"/>
              <a:gd name="connsiteY39"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46050 w 4324350"/>
              <a:gd name="connsiteY10" fmla="*/ 1117600 h 2051050"/>
              <a:gd name="connsiteX11" fmla="*/ 406400 w 4324350"/>
              <a:gd name="connsiteY11" fmla="*/ 1193800 h 2051050"/>
              <a:gd name="connsiteX12" fmla="*/ 628650 w 4324350"/>
              <a:gd name="connsiteY12" fmla="*/ 1289050 h 2051050"/>
              <a:gd name="connsiteX13" fmla="*/ 774700 w 4324350"/>
              <a:gd name="connsiteY13" fmla="*/ 1308100 h 2051050"/>
              <a:gd name="connsiteX14" fmla="*/ 984250 w 4324350"/>
              <a:gd name="connsiteY14" fmla="*/ 1104900 h 2051050"/>
              <a:gd name="connsiteX15" fmla="*/ 1117600 w 4324350"/>
              <a:gd name="connsiteY15" fmla="*/ 1149350 h 2051050"/>
              <a:gd name="connsiteX16" fmla="*/ 1365250 w 4324350"/>
              <a:gd name="connsiteY16" fmla="*/ 1183481 h 2051050"/>
              <a:gd name="connsiteX17" fmla="*/ 1435100 w 4324350"/>
              <a:gd name="connsiteY17" fmla="*/ 1270000 h 2051050"/>
              <a:gd name="connsiteX18" fmla="*/ 1414462 w 4324350"/>
              <a:gd name="connsiteY18" fmla="*/ 1385887 h 2051050"/>
              <a:gd name="connsiteX19" fmla="*/ 1492250 w 4324350"/>
              <a:gd name="connsiteY19" fmla="*/ 1371600 h 2051050"/>
              <a:gd name="connsiteX20" fmla="*/ 1651000 w 4324350"/>
              <a:gd name="connsiteY20" fmla="*/ 1498600 h 2051050"/>
              <a:gd name="connsiteX21" fmla="*/ 1619250 w 4324350"/>
              <a:gd name="connsiteY21" fmla="*/ 1593850 h 2051050"/>
              <a:gd name="connsiteX22" fmla="*/ 1720850 w 4324350"/>
              <a:gd name="connsiteY22" fmla="*/ 1638300 h 2051050"/>
              <a:gd name="connsiteX23" fmla="*/ 1866900 w 4324350"/>
              <a:gd name="connsiteY23" fmla="*/ 1568450 h 2051050"/>
              <a:gd name="connsiteX24" fmla="*/ 1974850 w 4324350"/>
              <a:gd name="connsiteY24" fmla="*/ 1714500 h 2051050"/>
              <a:gd name="connsiteX25" fmla="*/ 2171700 w 4324350"/>
              <a:gd name="connsiteY25" fmla="*/ 1720850 h 2051050"/>
              <a:gd name="connsiteX26" fmla="*/ 2222500 w 4324350"/>
              <a:gd name="connsiteY26" fmla="*/ 1771650 h 2051050"/>
              <a:gd name="connsiteX27" fmla="*/ 2317750 w 4324350"/>
              <a:gd name="connsiteY27" fmla="*/ 1739900 h 2051050"/>
              <a:gd name="connsiteX28" fmla="*/ 2368550 w 4324350"/>
              <a:gd name="connsiteY28" fmla="*/ 1771650 h 2051050"/>
              <a:gd name="connsiteX29" fmla="*/ 2463800 w 4324350"/>
              <a:gd name="connsiteY29" fmla="*/ 1809750 h 2051050"/>
              <a:gd name="connsiteX30" fmla="*/ 2501900 w 4324350"/>
              <a:gd name="connsiteY30" fmla="*/ 1784350 h 2051050"/>
              <a:gd name="connsiteX31" fmla="*/ 2616200 w 4324350"/>
              <a:gd name="connsiteY31" fmla="*/ 1841500 h 2051050"/>
              <a:gd name="connsiteX32" fmla="*/ 2768600 w 4324350"/>
              <a:gd name="connsiteY32" fmla="*/ 1816100 h 2051050"/>
              <a:gd name="connsiteX33" fmla="*/ 2832100 w 4324350"/>
              <a:gd name="connsiteY33" fmla="*/ 1962150 h 2051050"/>
              <a:gd name="connsiteX34" fmla="*/ 2921000 w 4324350"/>
              <a:gd name="connsiteY34" fmla="*/ 2051050 h 2051050"/>
              <a:gd name="connsiteX35" fmla="*/ 4083050 w 4324350"/>
              <a:gd name="connsiteY35" fmla="*/ 1974850 h 2051050"/>
              <a:gd name="connsiteX36" fmla="*/ 4191000 w 4324350"/>
              <a:gd name="connsiteY36" fmla="*/ 1333500 h 2051050"/>
              <a:gd name="connsiteX37" fmla="*/ 4324350 w 4324350"/>
              <a:gd name="connsiteY37" fmla="*/ 565150 h 2051050"/>
              <a:gd name="connsiteX38" fmla="*/ 4318000 w 4324350"/>
              <a:gd name="connsiteY38" fmla="*/ 241300 h 2051050"/>
              <a:gd name="connsiteX39" fmla="*/ 4324350 w 4324350"/>
              <a:gd name="connsiteY39"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46050 w 4324350"/>
              <a:gd name="connsiteY10" fmla="*/ 1117600 h 2051050"/>
              <a:gd name="connsiteX11" fmla="*/ 406400 w 4324350"/>
              <a:gd name="connsiteY11" fmla="*/ 1193800 h 2051050"/>
              <a:gd name="connsiteX12" fmla="*/ 628650 w 4324350"/>
              <a:gd name="connsiteY12" fmla="*/ 1289050 h 2051050"/>
              <a:gd name="connsiteX13" fmla="*/ 774700 w 4324350"/>
              <a:gd name="connsiteY13" fmla="*/ 1308100 h 2051050"/>
              <a:gd name="connsiteX14" fmla="*/ 984250 w 4324350"/>
              <a:gd name="connsiteY14" fmla="*/ 1104900 h 2051050"/>
              <a:gd name="connsiteX15" fmla="*/ 1139032 w 4324350"/>
              <a:gd name="connsiteY15" fmla="*/ 1163637 h 2051050"/>
              <a:gd name="connsiteX16" fmla="*/ 1365250 w 4324350"/>
              <a:gd name="connsiteY16" fmla="*/ 1183481 h 2051050"/>
              <a:gd name="connsiteX17" fmla="*/ 1435100 w 4324350"/>
              <a:gd name="connsiteY17" fmla="*/ 1270000 h 2051050"/>
              <a:gd name="connsiteX18" fmla="*/ 1414462 w 4324350"/>
              <a:gd name="connsiteY18" fmla="*/ 1385887 h 2051050"/>
              <a:gd name="connsiteX19" fmla="*/ 1492250 w 4324350"/>
              <a:gd name="connsiteY19" fmla="*/ 1371600 h 2051050"/>
              <a:gd name="connsiteX20" fmla="*/ 1651000 w 4324350"/>
              <a:gd name="connsiteY20" fmla="*/ 1498600 h 2051050"/>
              <a:gd name="connsiteX21" fmla="*/ 1619250 w 4324350"/>
              <a:gd name="connsiteY21" fmla="*/ 1593850 h 2051050"/>
              <a:gd name="connsiteX22" fmla="*/ 1720850 w 4324350"/>
              <a:gd name="connsiteY22" fmla="*/ 1638300 h 2051050"/>
              <a:gd name="connsiteX23" fmla="*/ 1866900 w 4324350"/>
              <a:gd name="connsiteY23" fmla="*/ 1568450 h 2051050"/>
              <a:gd name="connsiteX24" fmla="*/ 1974850 w 4324350"/>
              <a:gd name="connsiteY24" fmla="*/ 1714500 h 2051050"/>
              <a:gd name="connsiteX25" fmla="*/ 2171700 w 4324350"/>
              <a:gd name="connsiteY25" fmla="*/ 1720850 h 2051050"/>
              <a:gd name="connsiteX26" fmla="*/ 2222500 w 4324350"/>
              <a:gd name="connsiteY26" fmla="*/ 1771650 h 2051050"/>
              <a:gd name="connsiteX27" fmla="*/ 2317750 w 4324350"/>
              <a:gd name="connsiteY27" fmla="*/ 1739900 h 2051050"/>
              <a:gd name="connsiteX28" fmla="*/ 2368550 w 4324350"/>
              <a:gd name="connsiteY28" fmla="*/ 1771650 h 2051050"/>
              <a:gd name="connsiteX29" fmla="*/ 2463800 w 4324350"/>
              <a:gd name="connsiteY29" fmla="*/ 1809750 h 2051050"/>
              <a:gd name="connsiteX30" fmla="*/ 2501900 w 4324350"/>
              <a:gd name="connsiteY30" fmla="*/ 1784350 h 2051050"/>
              <a:gd name="connsiteX31" fmla="*/ 2616200 w 4324350"/>
              <a:gd name="connsiteY31" fmla="*/ 1841500 h 2051050"/>
              <a:gd name="connsiteX32" fmla="*/ 2768600 w 4324350"/>
              <a:gd name="connsiteY32" fmla="*/ 1816100 h 2051050"/>
              <a:gd name="connsiteX33" fmla="*/ 2832100 w 4324350"/>
              <a:gd name="connsiteY33" fmla="*/ 1962150 h 2051050"/>
              <a:gd name="connsiteX34" fmla="*/ 2921000 w 4324350"/>
              <a:gd name="connsiteY34" fmla="*/ 2051050 h 2051050"/>
              <a:gd name="connsiteX35" fmla="*/ 4083050 w 4324350"/>
              <a:gd name="connsiteY35" fmla="*/ 1974850 h 2051050"/>
              <a:gd name="connsiteX36" fmla="*/ 4191000 w 4324350"/>
              <a:gd name="connsiteY36" fmla="*/ 1333500 h 2051050"/>
              <a:gd name="connsiteX37" fmla="*/ 4324350 w 4324350"/>
              <a:gd name="connsiteY37" fmla="*/ 565150 h 2051050"/>
              <a:gd name="connsiteX38" fmla="*/ 4318000 w 4324350"/>
              <a:gd name="connsiteY38" fmla="*/ 241300 h 2051050"/>
              <a:gd name="connsiteX39" fmla="*/ 4324350 w 4324350"/>
              <a:gd name="connsiteY39"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46050 w 4324350"/>
              <a:gd name="connsiteY10" fmla="*/ 1117600 h 2051050"/>
              <a:gd name="connsiteX11" fmla="*/ 406400 w 4324350"/>
              <a:gd name="connsiteY11" fmla="*/ 1193800 h 2051050"/>
              <a:gd name="connsiteX12" fmla="*/ 628650 w 4324350"/>
              <a:gd name="connsiteY12" fmla="*/ 1289050 h 2051050"/>
              <a:gd name="connsiteX13" fmla="*/ 774700 w 4324350"/>
              <a:gd name="connsiteY13" fmla="*/ 1308100 h 2051050"/>
              <a:gd name="connsiteX14" fmla="*/ 984250 w 4324350"/>
              <a:gd name="connsiteY14" fmla="*/ 1104900 h 2051050"/>
              <a:gd name="connsiteX15" fmla="*/ 1072356 w 4324350"/>
              <a:gd name="connsiteY15" fmla="*/ 1123950 h 2051050"/>
              <a:gd name="connsiteX16" fmla="*/ 1139032 w 4324350"/>
              <a:gd name="connsiteY16" fmla="*/ 1163637 h 2051050"/>
              <a:gd name="connsiteX17" fmla="*/ 1365250 w 4324350"/>
              <a:gd name="connsiteY17" fmla="*/ 1183481 h 2051050"/>
              <a:gd name="connsiteX18" fmla="*/ 1435100 w 4324350"/>
              <a:gd name="connsiteY18" fmla="*/ 1270000 h 2051050"/>
              <a:gd name="connsiteX19" fmla="*/ 1414462 w 4324350"/>
              <a:gd name="connsiteY19" fmla="*/ 1385887 h 2051050"/>
              <a:gd name="connsiteX20" fmla="*/ 1492250 w 4324350"/>
              <a:gd name="connsiteY20" fmla="*/ 1371600 h 2051050"/>
              <a:gd name="connsiteX21" fmla="*/ 1651000 w 4324350"/>
              <a:gd name="connsiteY21" fmla="*/ 1498600 h 2051050"/>
              <a:gd name="connsiteX22" fmla="*/ 1619250 w 4324350"/>
              <a:gd name="connsiteY22" fmla="*/ 1593850 h 2051050"/>
              <a:gd name="connsiteX23" fmla="*/ 1720850 w 4324350"/>
              <a:gd name="connsiteY23" fmla="*/ 1638300 h 2051050"/>
              <a:gd name="connsiteX24" fmla="*/ 1866900 w 4324350"/>
              <a:gd name="connsiteY24" fmla="*/ 1568450 h 2051050"/>
              <a:gd name="connsiteX25" fmla="*/ 1974850 w 4324350"/>
              <a:gd name="connsiteY25" fmla="*/ 1714500 h 2051050"/>
              <a:gd name="connsiteX26" fmla="*/ 2171700 w 4324350"/>
              <a:gd name="connsiteY26" fmla="*/ 1720850 h 2051050"/>
              <a:gd name="connsiteX27" fmla="*/ 2222500 w 4324350"/>
              <a:gd name="connsiteY27" fmla="*/ 1771650 h 2051050"/>
              <a:gd name="connsiteX28" fmla="*/ 2317750 w 4324350"/>
              <a:gd name="connsiteY28" fmla="*/ 1739900 h 2051050"/>
              <a:gd name="connsiteX29" fmla="*/ 2368550 w 4324350"/>
              <a:gd name="connsiteY29" fmla="*/ 1771650 h 2051050"/>
              <a:gd name="connsiteX30" fmla="*/ 2463800 w 4324350"/>
              <a:gd name="connsiteY30" fmla="*/ 1809750 h 2051050"/>
              <a:gd name="connsiteX31" fmla="*/ 2501900 w 4324350"/>
              <a:gd name="connsiteY31" fmla="*/ 1784350 h 2051050"/>
              <a:gd name="connsiteX32" fmla="*/ 2616200 w 4324350"/>
              <a:gd name="connsiteY32" fmla="*/ 1841500 h 2051050"/>
              <a:gd name="connsiteX33" fmla="*/ 2768600 w 4324350"/>
              <a:gd name="connsiteY33" fmla="*/ 1816100 h 2051050"/>
              <a:gd name="connsiteX34" fmla="*/ 2832100 w 4324350"/>
              <a:gd name="connsiteY34" fmla="*/ 1962150 h 2051050"/>
              <a:gd name="connsiteX35" fmla="*/ 2921000 w 4324350"/>
              <a:gd name="connsiteY35" fmla="*/ 2051050 h 2051050"/>
              <a:gd name="connsiteX36" fmla="*/ 4083050 w 4324350"/>
              <a:gd name="connsiteY36" fmla="*/ 1974850 h 2051050"/>
              <a:gd name="connsiteX37" fmla="*/ 4191000 w 4324350"/>
              <a:gd name="connsiteY37" fmla="*/ 1333500 h 2051050"/>
              <a:gd name="connsiteX38" fmla="*/ 4324350 w 4324350"/>
              <a:gd name="connsiteY38" fmla="*/ 565150 h 2051050"/>
              <a:gd name="connsiteX39" fmla="*/ 4318000 w 4324350"/>
              <a:gd name="connsiteY39" fmla="*/ 241300 h 2051050"/>
              <a:gd name="connsiteX40" fmla="*/ 4324350 w 4324350"/>
              <a:gd name="connsiteY40"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46050 w 4324350"/>
              <a:gd name="connsiteY10" fmla="*/ 1117600 h 2051050"/>
              <a:gd name="connsiteX11" fmla="*/ 406400 w 4324350"/>
              <a:gd name="connsiteY11" fmla="*/ 1193800 h 2051050"/>
              <a:gd name="connsiteX12" fmla="*/ 628650 w 4324350"/>
              <a:gd name="connsiteY12" fmla="*/ 1289050 h 2051050"/>
              <a:gd name="connsiteX13" fmla="*/ 774700 w 4324350"/>
              <a:gd name="connsiteY13" fmla="*/ 1308100 h 2051050"/>
              <a:gd name="connsiteX14" fmla="*/ 843756 w 4324350"/>
              <a:gd name="connsiteY14" fmla="*/ 1219200 h 2051050"/>
              <a:gd name="connsiteX15" fmla="*/ 984250 w 4324350"/>
              <a:gd name="connsiteY15" fmla="*/ 1104900 h 2051050"/>
              <a:gd name="connsiteX16" fmla="*/ 1072356 w 4324350"/>
              <a:gd name="connsiteY16" fmla="*/ 1123950 h 2051050"/>
              <a:gd name="connsiteX17" fmla="*/ 1139032 w 4324350"/>
              <a:gd name="connsiteY17" fmla="*/ 1163637 h 2051050"/>
              <a:gd name="connsiteX18" fmla="*/ 1365250 w 4324350"/>
              <a:gd name="connsiteY18" fmla="*/ 1183481 h 2051050"/>
              <a:gd name="connsiteX19" fmla="*/ 1435100 w 4324350"/>
              <a:gd name="connsiteY19" fmla="*/ 1270000 h 2051050"/>
              <a:gd name="connsiteX20" fmla="*/ 1414462 w 4324350"/>
              <a:gd name="connsiteY20" fmla="*/ 1385887 h 2051050"/>
              <a:gd name="connsiteX21" fmla="*/ 1492250 w 4324350"/>
              <a:gd name="connsiteY21" fmla="*/ 1371600 h 2051050"/>
              <a:gd name="connsiteX22" fmla="*/ 1651000 w 4324350"/>
              <a:gd name="connsiteY22" fmla="*/ 1498600 h 2051050"/>
              <a:gd name="connsiteX23" fmla="*/ 1619250 w 4324350"/>
              <a:gd name="connsiteY23" fmla="*/ 1593850 h 2051050"/>
              <a:gd name="connsiteX24" fmla="*/ 1720850 w 4324350"/>
              <a:gd name="connsiteY24" fmla="*/ 1638300 h 2051050"/>
              <a:gd name="connsiteX25" fmla="*/ 1866900 w 4324350"/>
              <a:gd name="connsiteY25" fmla="*/ 1568450 h 2051050"/>
              <a:gd name="connsiteX26" fmla="*/ 1974850 w 4324350"/>
              <a:gd name="connsiteY26" fmla="*/ 1714500 h 2051050"/>
              <a:gd name="connsiteX27" fmla="*/ 2171700 w 4324350"/>
              <a:gd name="connsiteY27" fmla="*/ 1720850 h 2051050"/>
              <a:gd name="connsiteX28" fmla="*/ 2222500 w 4324350"/>
              <a:gd name="connsiteY28" fmla="*/ 1771650 h 2051050"/>
              <a:gd name="connsiteX29" fmla="*/ 2317750 w 4324350"/>
              <a:gd name="connsiteY29" fmla="*/ 1739900 h 2051050"/>
              <a:gd name="connsiteX30" fmla="*/ 2368550 w 4324350"/>
              <a:gd name="connsiteY30" fmla="*/ 1771650 h 2051050"/>
              <a:gd name="connsiteX31" fmla="*/ 2463800 w 4324350"/>
              <a:gd name="connsiteY31" fmla="*/ 1809750 h 2051050"/>
              <a:gd name="connsiteX32" fmla="*/ 2501900 w 4324350"/>
              <a:gd name="connsiteY32" fmla="*/ 1784350 h 2051050"/>
              <a:gd name="connsiteX33" fmla="*/ 2616200 w 4324350"/>
              <a:gd name="connsiteY33" fmla="*/ 1841500 h 2051050"/>
              <a:gd name="connsiteX34" fmla="*/ 2768600 w 4324350"/>
              <a:gd name="connsiteY34" fmla="*/ 1816100 h 2051050"/>
              <a:gd name="connsiteX35" fmla="*/ 2832100 w 4324350"/>
              <a:gd name="connsiteY35" fmla="*/ 1962150 h 2051050"/>
              <a:gd name="connsiteX36" fmla="*/ 2921000 w 4324350"/>
              <a:gd name="connsiteY36" fmla="*/ 2051050 h 2051050"/>
              <a:gd name="connsiteX37" fmla="*/ 4083050 w 4324350"/>
              <a:gd name="connsiteY37" fmla="*/ 1974850 h 2051050"/>
              <a:gd name="connsiteX38" fmla="*/ 4191000 w 4324350"/>
              <a:gd name="connsiteY38" fmla="*/ 1333500 h 2051050"/>
              <a:gd name="connsiteX39" fmla="*/ 4324350 w 4324350"/>
              <a:gd name="connsiteY39" fmla="*/ 565150 h 2051050"/>
              <a:gd name="connsiteX40" fmla="*/ 4318000 w 4324350"/>
              <a:gd name="connsiteY40" fmla="*/ 241300 h 2051050"/>
              <a:gd name="connsiteX41" fmla="*/ 4324350 w 4324350"/>
              <a:gd name="connsiteY41"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46050 w 4324350"/>
              <a:gd name="connsiteY10" fmla="*/ 1117600 h 2051050"/>
              <a:gd name="connsiteX11" fmla="*/ 406400 w 4324350"/>
              <a:gd name="connsiteY11" fmla="*/ 1193800 h 2051050"/>
              <a:gd name="connsiteX12" fmla="*/ 571500 w 4324350"/>
              <a:gd name="connsiteY12" fmla="*/ 1300956 h 2051050"/>
              <a:gd name="connsiteX13" fmla="*/ 774700 w 4324350"/>
              <a:gd name="connsiteY13" fmla="*/ 1308100 h 2051050"/>
              <a:gd name="connsiteX14" fmla="*/ 843756 w 4324350"/>
              <a:gd name="connsiteY14" fmla="*/ 1219200 h 2051050"/>
              <a:gd name="connsiteX15" fmla="*/ 984250 w 4324350"/>
              <a:gd name="connsiteY15" fmla="*/ 1104900 h 2051050"/>
              <a:gd name="connsiteX16" fmla="*/ 1072356 w 4324350"/>
              <a:gd name="connsiteY16" fmla="*/ 1123950 h 2051050"/>
              <a:gd name="connsiteX17" fmla="*/ 1139032 w 4324350"/>
              <a:gd name="connsiteY17" fmla="*/ 1163637 h 2051050"/>
              <a:gd name="connsiteX18" fmla="*/ 1365250 w 4324350"/>
              <a:gd name="connsiteY18" fmla="*/ 1183481 h 2051050"/>
              <a:gd name="connsiteX19" fmla="*/ 1435100 w 4324350"/>
              <a:gd name="connsiteY19" fmla="*/ 1270000 h 2051050"/>
              <a:gd name="connsiteX20" fmla="*/ 1414462 w 4324350"/>
              <a:gd name="connsiteY20" fmla="*/ 1385887 h 2051050"/>
              <a:gd name="connsiteX21" fmla="*/ 1492250 w 4324350"/>
              <a:gd name="connsiteY21" fmla="*/ 1371600 h 2051050"/>
              <a:gd name="connsiteX22" fmla="*/ 1651000 w 4324350"/>
              <a:gd name="connsiteY22" fmla="*/ 1498600 h 2051050"/>
              <a:gd name="connsiteX23" fmla="*/ 1619250 w 4324350"/>
              <a:gd name="connsiteY23" fmla="*/ 1593850 h 2051050"/>
              <a:gd name="connsiteX24" fmla="*/ 1720850 w 4324350"/>
              <a:gd name="connsiteY24" fmla="*/ 1638300 h 2051050"/>
              <a:gd name="connsiteX25" fmla="*/ 1866900 w 4324350"/>
              <a:gd name="connsiteY25" fmla="*/ 1568450 h 2051050"/>
              <a:gd name="connsiteX26" fmla="*/ 1974850 w 4324350"/>
              <a:gd name="connsiteY26" fmla="*/ 1714500 h 2051050"/>
              <a:gd name="connsiteX27" fmla="*/ 2171700 w 4324350"/>
              <a:gd name="connsiteY27" fmla="*/ 1720850 h 2051050"/>
              <a:gd name="connsiteX28" fmla="*/ 2222500 w 4324350"/>
              <a:gd name="connsiteY28" fmla="*/ 1771650 h 2051050"/>
              <a:gd name="connsiteX29" fmla="*/ 2317750 w 4324350"/>
              <a:gd name="connsiteY29" fmla="*/ 1739900 h 2051050"/>
              <a:gd name="connsiteX30" fmla="*/ 2368550 w 4324350"/>
              <a:gd name="connsiteY30" fmla="*/ 1771650 h 2051050"/>
              <a:gd name="connsiteX31" fmla="*/ 2463800 w 4324350"/>
              <a:gd name="connsiteY31" fmla="*/ 1809750 h 2051050"/>
              <a:gd name="connsiteX32" fmla="*/ 2501900 w 4324350"/>
              <a:gd name="connsiteY32" fmla="*/ 1784350 h 2051050"/>
              <a:gd name="connsiteX33" fmla="*/ 2616200 w 4324350"/>
              <a:gd name="connsiteY33" fmla="*/ 1841500 h 2051050"/>
              <a:gd name="connsiteX34" fmla="*/ 2768600 w 4324350"/>
              <a:gd name="connsiteY34" fmla="*/ 1816100 h 2051050"/>
              <a:gd name="connsiteX35" fmla="*/ 2832100 w 4324350"/>
              <a:gd name="connsiteY35" fmla="*/ 1962150 h 2051050"/>
              <a:gd name="connsiteX36" fmla="*/ 2921000 w 4324350"/>
              <a:gd name="connsiteY36" fmla="*/ 2051050 h 2051050"/>
              <a:gd name="connsiteX37" fmla="*/ 4083050 w 4324350"/>
              <a:gd name="connsiteY37" fmla="*/ 1974850 h 2051050"/>
              <a:gd name="connsiteX38" fmla="*/ 4191000 w 4324350"/>
              <a:gd name="connsiteY38" fmla="*/ 1333500 h 2051050"/>
              <a:gd name="connsiteX39" fmla="*/ 4324350 w 4324350"/>
              <a:gd name="connsiteY39" fmla="*/ 565150 h 2051050"/>
              <a:gd name="connsiteX40" fmla="*/ 4318000 w 4324350"/>
              <a:gd name="connsiteY40" fmla="*/ 241300 h 2051050"/>
              <a:gd name="connsiteX41" fmla="*/ 4324350 w 4324350"/>
              <a:gd name="connsiteY41"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46050 w 4324350"/>
              <a:gd name="connsiteY10" fmla="*/ 1117600 h 2051050"/>
              <a:gd name="connsiteX11" fmla="*/ 406400 w 4324350"/>
              <a:gd name="connsiteY11" fmla="*/ 1193800 h 2051050"/>
              <a:gd name="connsiteX12" fmla="*/ 571500 w 4324350"/>
              <a:gd name="connsiteY12" fmla="*/ 1300956 h 2051050"/>
              <a:gd name="connsiteX13" fmla="*/ 774700 w 4324350"/>
              <a:gd name="connsiteY13" fmla="*/ 1308100 h 2051050"/>
              <a:gd name="connsiteX14" fmla="*/ 843756 w 4324350"/>
              <a:gd name="connsiteY14" fmla="*/ 1219200 h 2051050"/>
              <a:gd name="connsiteX15" fmla="*/ 984250 w 4324350"/>
              <a:gd name="connsiteY15" fmla="*/ 1104900 h 2051050"/>
              <a:gd name="connsiteX16" fmla="*/ 1072356 w 4324350"/>
              <a:gd name="connsiteY16" fmla="*/ 1123950 h 2051050"/>
              <a:gd name="connsiteX17" fmla="*/ 1139032 w 4324350"/>
              <a:gd name="connsiteY17" fmla="*/ 1163637 h 2051050"/>
              <a:gd name="connsiteX18" fmla="*/ 1365250 w 4324350"/>
              <a:gd name="connsiteY18" fmla="*/ 1183481 h 2051050"/>
              <a:gd name="connsiteX19" fmla="*/ 1435100 w 4324350"/>
              <a:gd name="connsiteY19" fmla="*/ 1270000 h 2051050"/>
              <a:gd name="connsiteX20" fmla="*/ 1414462 w 4324350"/>
              <a:gd name="connsiteY20" fmla="*/ 1385887 h 2051050"/>
              <a:gd name="connsiteX21" fmla="*/ 1492250 w 4324350"/>
              <a:gd name="connsiteY21" fmla="*/ 1371600 h 2051050"/>
              <a:gd name="connsiteX22" fmla="*/ 1651000 w 4324350"/>
              <a:gd name="connsiteY22" fmla="*/ 1498600 h 2051050"/>
              <a:gd name="connsiteX23" fmla="*/ 1619250 w 4324350"/>
              <a:gd name="connsiteY23" fmla="*/ 1593850 h 2051050"/>
              <a:gd name="connsiteX24" fmla="*/ 1720850 w 4324350"/>
              <a:gd name="connsiteY24" fmla="*/ 1638300 h 2051050"/>
              <a:gd name="connsiteX25" fmla="*/ 1866900 w 4324350"/>
              <a:gd name="connsiteY25" fmla="*/ 1568450 h 2051050"/>
              <a:gd name="connsiteX26" fmla="*/ 1974850 w 4324350"/>
              <a:gd name="connsiteY26" fmla="*/ 1714500 h 2051050"/>
              <a:gd name="connsiteX27" fmla="*/ 2171700 w 4324350"/>
              <a:gd name="connsiteY27" fmla="*/ 1720850 h 2051050"/>
              <a:gd name="connsiteX28" fmla="*/ 2222500 w 4324350"/>
              <a:gd name="connsiteY28" fmla="*/ 1771650 h 2051050"/>
              <a:gd name="connsiteX29" fmla="*/ 2317750 w 4324350"/>
              <a:gd name="connsiteY29" fmla="*/ 1739900 h 2051050"/>
              <a:gd name="connsiteX30" fmla="*/ 2368550 w 4324350"/>
              <a:gd name="connsiteY30" fmla="*/ 1771650 h 2051050"/>
              <a:gd name="connsiteX31" fmla="*/ 2463800 w 4324350"/>
              <a:gd name="connsiteY31" fmla="*/ 1809750 h 2051050"/>
              <a:gd name="connsiteX32" fmla="*/ 2501900 w 4324350"/>
              <a:gd name="connsiteY32" fmla="*/ 1784350 h 2051050"/>
              <a:gd name="connsiteX33" fmla="*/ 2616200 w 4324350"/>
              <a:gd name="connsiteY33" fmla="*/ 1841500 h 2051050"/>
              <a:gd name="connsiteX34" fmla="*/ 2768600 w 4324350"/>
              <a:gd name="connsiteY34" fmla="*/ 1816100 h 2051050"/>
              <a:gd name="connsiteX35" fmla="*/ 2832100 w 4324350"/>
              <a:gd name="connsiteY35" fmla="*/ 1962150 h 2051050"/>
              <a:gd name="connsiteX36" fmla="*/ 2921000 w 4324350"/>
              <a:gd name="connsiteY36" fmla="*/ 2051050 h 2051050"/>
              <a:gd name="connsiteX37" fmla="*/ 4083050 w 4324350"/>
              <a:gd name="connsiteY37" fmla="*/ 1974850 h 2051050"/>
              <a:gd name="connsiteX38" fmla="*/ 4191000 w 4324350"/>
              <a:gd name="connsiteY38" fmla="*/ 1333500 h 2051050"/>
              <a:gd name="connsiteX39" fmla="*/ 4324350 w 4324350"/>
              <a:gd name="connsiteY39" fmla="*/ 565150 h 2051050"/>
              <a:gd name="connsiteX40" fmla="*/ 4318000 w 4324350"/>
              <a:gd name="connsiteY40" fmla="*/ 241300 h 2051050"/>
              <a:gd name="connsiteX41" fmla="*/ 4324350 w 4324350"/>
              <a:gd name="connsiteY41"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22238 w 4324350"/>
              <a:gd name="connsiteY10" fmla="*/ 1012825 h 2051050"/>
              <a:gd name="connsiteX11" fmla="*/ 406400 w 4324350"/>
              <a:gd name="connsiteY11" fmla="*/ 1193800 h 2051050"/>
              <a:gd name="connsiteX12" fmla="*/ 571500 w 4324350"/>
              <a:gd name="connsiteY12" fmla="*/ 1300956 h 2051050"/>
              <a:gd name="connsiteX13" fmla="*/ 774700 w 4324350"/>
              <a:gd name="connsiteY13" fmla="*/ 1308100 h 2051050"/>
              <a:gd name="connsiteX14" fmla="*/ 843756 w 4324350"/>
              <a:gd name="connsiteY14" fmla="*/ 1219200 h 2051050"/>
              <a:gd name="connsiteX15" fmla="*/ 984250 w 4324350"/>
              <a:gd name="connsiteY15" fmla="*/ 1104900 h 2051050"/>
              <a:gd name="connsiteX16" fmla="*/ 1072356 w 4324350"/>
              <a:gd name="connsiteY16" fmla="*/ 1123950 h 2051050"/>
              <a:gd name="connsiteX17" fmla="*/ 1139032 w 4324350"/>
              <a:gd name="connsiteY17" fmla="*/ 1163637 h 2051050"/>
              <a:gd name="connsiteX18" fmla="*/ 1365250 w 4324350"/>
              <a:gd name="connsiteY18" fmla="*/ 1183481 h 2051050"/>
              <a:gd name="connsiteX19" fmla="*/ 1435100 w 4324350"/>
              <a:gd name="connsiteY19" fmla="*/ 1270000 h 2051050"/>
              <a:gd name="connsiteX20" fmla="*/ 1414462 w 4324350"/>
              <a:gd name="connsiteY20" fmla="*/ 1385887 h 2051050"/>
              <a:gd name="connsiteX21" fmla="*/ 1492250 w 4324350"/>
              <a:gd name="connsiteY21" fmla="*/ 1371600 h 2051050"/>
              <a:gd name="connsiteX22" fmla="*/ 1651000 w 4324350"/>
              <a:gd name="connsiteY22" fmla="*/ 1498600 h 2051050"/>
              <a:gd name="connsiteX23" fmla="*/ 1619250 w 4324350"/>
              <a:gd name="connsiteY23" fmla="*/ 1593850 h 2051050"/>
              <a:gd name="connsiteX24" fmla="*/ 1720850 w 4324350"/>
              <a:gd name="connsiteY24" fmla="*/ 1638300 h 2051050"/>
              <a:gd name="connsiteX25" fmla="*/ 1866900 w 4324350"/>
              <a:gd name="connsiteY25" fmla="*/ 1568450 h 2051050"/>
              <a:gd name="connsiteX26" fmla="*/ 1974850 w 4324350"/>
              <a:gd name="connsiteY26" fmla="*/ 1714500 h 2051050"/>
              <a:gd name="connsiteX27" fmla="*/ 2171700 w 4324350"/>
              <a:gd name="connsiteY27" fmla="*/ 1720850 h 2051050"/>
              <a:gd name="connsiteX28" fmla="*/ 2222500 w 4324350"/>
              <a:gd name="connsiteY28" fmla="*/ 1771650 h 2051050"/>
              <a:gd name="connsiteX29" fmla="*/ 2317750 w 4324350"/>
              <a:gd name="connsiteY29" fmla="*/ 1739900 h 2051050"/>
              <a:gd name="connsiteX30" fmla="*/ 2368550 w 4324350"/>
              <a:gd name="connsiteY30" fmla="*/ 1771650 h 2051050"/>
              <a:gd name="connsiteX31" fmla="*/ 2463800 w 4324350"/>
              <a:gd name="connsiteY31" fmla="*/ 1809750 h 2051050"/>
              <a:gd name="connsiteX32" fmla="*/ 2501900 w 4324350"/>
              <a:gd name="connsiteY32" fmla="*/ 1784350 h 2051050"/>
              <a:gd name="connsiteX33" fmla="*/ 2616200 w 4324350"/>
              <a:gd name="connsiteY33" fmla="*/ 1841500 h 2051050"/>
              <a:gd name="connsiteX34" fmla="*/ 2768600 w 4324350"/>
              <a:gd name="connsiteY34" fmla="*/ 1816100 h 2051050"/>
              <a:gd name="connsiteX35" fmla="*/ 2832100 w 4324350"/>
              <a:gd name="connsiteY35" fmla="*/ 1962150 h 2051050"/>
              <a:gd name="connsiteX36" fmla="*/ 2921000 w 4324350"/>
              <a:gd name="connsiteY36" fmla="*/ 2051050 h 2051050"/>
              <a:gd name="connsiteX37" fmla="*/ 4083050 w 4324350"/>
              <a:gd name="connsiteY37" fmla="*/ 1974850 h 2051050"/>
              <a:gd name="connsiteX38" fmla="*/ 4191000 w 4324350"/>
              <a:gd name="connsiteY38" fmla="*/ 1333500 h 2051050"/>
              <a:gd name="connsiteX39" fmla="*/ 4324350 w 4324350"/>
              <a:gd name="connsiteY39" fmla="*/ 565150 h 2051050"/>
              <a:gd name="connsiteX40" fmla="*/ 4318000 w 4324350"/>
              <a:gd name="connsiteY40" fmla="*/ 241300 h 2051050"/>
              <a:gd name="connsiteX41" fmla="*/ 4324350 w 4324350"/>
              <a:gd name="connsiteY41"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22238 w 4324350"/>
              <a:gd name="connsiteY10" fmla="*/ 1012825 h 2051050"/>
              <a:gd name="connsiteX11" fmla="*/ 406400 w 4324350"/>
              <a:gd name="connsiteY11" fmla="*/ 1193800 h 2051050"/>
              <a:gd name="connsiteX12" fmla="*/ 571500 w 4324350"/>
              <a:gd name="connsiteY12" fmla="*/ 1300956 h 2051050"/>
              <a:gd name="connsiteX13" fmla="*/ 774700 w 4324350"/>
              <a:gd name="connsiteY13" fmla="*/ 1308100 h 2051050"/>
              <a:gd name="connsiteX14" fmla="*/ 843756 w 4324350"/>
              <a:gd name="connsiteY14" fmla="*/ 1219200 h 2051050"/>
              <a:gd name="connsiteX15" fmla="*/ 984250 w 4324350"/>
              <a:gd name="connsiteY15" fmla="*/ 1104900 h 2051050"/>
              <a:gd name="connsiteX16" fmla="*/ 1072356 w 4324350"/>
              <a:gd name="connsiteY16" fmla="*/ 1123950 h 2051050"/>
              <a:gd name="connsiteX17" fmla="*/ 1139032 w 4324350"/>
              <a:gd name="connsiteY17" fmla="*/ 1163637 h 2051050"/>
              <a:gd name="connsiteX18" fmla="*/ 1365250 w 4324350"/>
              <a:gd name="connsiteY18" fmla="*/ 1183481 h 2051050"/>
              <a:gd name="connsiteX19" fmla="*/ 1435100 w 4324350"/>
              <a:gd name="connsiteY19" fmla="*/ 1270000 h 2051050"/>
              <a:gd name="connsiteX20" fmla="*/ 1414462 w 4324350"/>
              <a:gd name="connsiteY20" fmla="*/ 1385887 h 2051050"/>
              <a:gd name="connsiteX21" fmla="*/ 1492250 w 4324350"/>
              <a:gd name="connsiteY21" fmla="*/ 1371600 h 2051050"/>
              <a:gd name="connsiteX22" fmla="*/ 1651000 w 4324350"/>
              <a:gd name="connsiteY22" fmla="*/ 1498600 h 2051050"/>
              <a:gd name="connsiteX23" fmla="*/ 1619250 w 4324350"/>
              <a:gd name="connsiteY23" fmla="*/ 1593850 h 2051050"/>
              <a:gd name="connsiteX24" fmla="*/ 1720850 w 4324350"/>
              <a:gd name="connsiteY24" fmla="*/ 1638300 h 2051050"/>
              <a:gd name="connsiteX25" fmla="*/ 1866900 w 4324350"/>
              <a:gd name="connsiteY25" fmla="*/ 1568450 h 2051050"/>
              <a:gd name="connsiteX26" fmla="*/ 1974850 w 4324350"/>
              <a:gd name="connsiteY26" fmla="*/ 1714500 h 2051050"/>
              <a:gd name="connsiteX27" fmla="*/ 2171700 w 4324350"/>
              <a:gd name="connsiteY27" fmla="*/ 1720850 h 2051050"/>
              <a:gd name="connsiteX28" fmla="*/ 2222500 w 4324350"/>
              <a:gd name="connsiteY28" fmla="*/ 1771650 h 2051050"/>
              <a:gd name="connsiteX29" fmla="*/ 2317750 w 4324350"/>
              <a:gd name="connsiteY29" fmla="*/ 1739900 h 2051050"/>
              <a:gd name="connsiteX30" fmla="*/ 2368550 w 4324350"/>
              <a:gd name="connsiteY30" fmla="*/ 1771650 h 2051050"/>
              <a:gd name="connsiteX31" fmla="*/ 2463800 w 4324350"/>
              <a:gd name="connsiteY31" fmla="*/ 1809750 h 2051050"/>
              <a:gd name="connsiteX32" fmla="*/ 2501900 w 4324350"/>
              <a:gd name="connsiteY32" fmla="*/ 1784350 h 2051050"/>
              <a:gd name="connsiteX33" fmla="*/ 2616200 w 4324350"/>
              <a:gd name="connsiteY33" fmla="*/ 1841500 h 2051050"/>
              <a:gd name="connsiteX34" fmla="*/ 2768600 w 4324350"/>
              <a:gd name="connsiteY34" fmla="*/ 1816100 h 2051050"/>
              <a:gd name="connsiteX35" fmla="*/ 2832100 w 4324350"/>
              <a:gd name="connsiteY35" fmla="*/ 1962150 h 2051050"/>
              <a:gd name="connsiteX36" fmla="*/ 2921000 w 4324350"/>
              <a:gd name="connsiteY36" fmla="*/ 2051050 h 2051050"/>
              <a:gd name="connsiteX37" fmla="*/ 4083050 w 4324350"/>
              <a:gd name="connsiteY37" fmla="*/ 1974850 h 2051050"/>
              <a:gd name="connsiteX38" fmla="*/ 4191000 w 4324350"/>
              <a:gd name="connsiteY38" fmla="*/ 1333500 h 2051050"/>
              <a:gd name="connsiteX39" fmla="*/ 4324350 w 4324350"/>
              <a:gd name="connsiteY39" fmla="*/ 565150 h 2051050"/>
              <a:gd name="connsiteX40" fmla="*/ 4318000 w 4324350"/>
              <a:gd name="connsiteY40" fmla="*/ 241300 h 2051050"/>
              <a:gd name="connsiteX41" fmla="*/ 4324350 w 4324350"/>
              <a:gd name="connsiteY41"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22238 w 4324350"/>
              <a:gd name="connsiteY10" fmla="*/ 1012825 h 2051050"/>
              <a:gd name="connsiteX11" fmla="*/ 406400 w 4324350"/>
              <a:gd name="connsiteY11" fmla="*/ 1193800 h 2051050"/>
              <a:gd name="connsiteX12" fmla="*/ 571500 w 4324350"/>
              <a:gd name="connsiteY12" fmla="*/ 1300956 h 2051050"/>
              <a:gd name="connsiteX13" fmla="*/ 774700 w 4324350"/>
              <a:gd name="connsiteY13" fmla="*/ 1308100 h 2051050"/>
              <a:gd name="connsiteX14" fmla="*/ 843756 w 4324350"/>
              <a:gd name="connsiteY14" fmla="*/ 1219200 h 2051050"/>
              <a:gd name="connsiteX15" fmla="*/ 984250 w 4324350"/>
              <a:gd name="connsiteY15" fmla="*/ 1104900 h 2051050"/>
              <a:gd name="connsiteX16" fmla="*/ 1072356 w 4324350"/>
              <a:gd name="connsiteY16" fmla="*/ 1123950 h 2051050"/>
              <a:gd name="connsiteX17" fmla="*/ 1139032 w 4324350"/>
              <a:gd name="connsiteY17" fmla="*/ 1163637 h 2051050"/>
              <a:gd name="connsiteX18" fmla="*/ 1365250 w 4324350"/>
              <a:gd name="connsiteY18" fmla="*/ 1183481 h 2051050"/>
              <a:gd name="connsiteX19" fmla="*/ 1435100 w 4324350"/>
              <a:gd name="connsiteY19" fmla="*/ 1270000 h 2051050"/>
              <a:gd name="connsiteX20" fmla="*/ 1414462 w 4324350"/>
              <a:gd name="connsiteY20" fmla="*/ 1385887 h 2051050"/>
              <a:gd name="connsiteX21" fmla="*/ 1492250 w 4324350"/>
              <a:gd name="connsiteY21" fmla="*/ 1371600 h 2051050"/>
              <a:gd name="connsiteX22" fmla="*/ 1651000 w 4324350"/>
              <a:gd name="connsiteY22" fmla="*/ 1498600 h 2051050"/>
              <a:gd name="connsiteX23" fmla="*/ 1619250 w 4324350"/>
              <a:gd name="connsiteY23" fmla="*/ 1593850 h 2051050"/>
              <a:gd name="connsiteX24" fmla="*/ 1674813 w 4324350"/>
              <a:gd name="connsiteY24" fmla="*/ 1602581 h 2051050"/>
              <a:gd name="connsiteX25" fmla="*/ 1720850 w 4324350"/>
              <a:gd name="connsiteY25" fmla="*/ 1638300 h 2051050"/>
              <a:gd name="connsiteX26" fmla="*/ 1866900 w 4324350"/>
              <a:gd name="connsiteY26" fmla="*/ 1568450 h 2051050"/>
              <a:gd name="connsiteX27" fmla="*/ 1974850 w 4324350"/>
              <a:gd name="connsiteY27" fmla="*/ 1714500 h 2051050"/>
              <a:gd name="connsiteX28" fmla="*/ 2171700 w 4324350"/>
              <a:gd name="connsiteY28" fmla="*/ 1720850 h 2051050"/>
              <a:gd name="connsiteX29" fmla="*/ 2222500 w 4324350"/>
              <a:gd name="connsiteY29" fmla="*/ 1771650 h 2051050"/>
              <a:gd name="connsiteX30" fmla="*/ 2317750 w 4324350"/>
              <a:gd name="connsiteY30" fmla="*/ 1739900 h 2051050"/>
              <a:gd name="connsiteX31" fmla="*/ 2368550 w 4324350"/>
              <a:gd name="connsiteY31" fmla="*/ 1771650 h 2051050"/>
              <a:gd name="connsiteX32" fmla="*/ 2463800 w 4324350"/>
              <a:gd name="connsiteY32" fmla="*/ 1809750 h 2051050"/>
              <a:gd name="connsiteX33" fmla="*/ 2501900 w 4324350"/>
              <a:gd name="connsiteY33" fmla="*/ 1784350 h 2051050"/>
              <a:gd name="connsiteX34" fmla="*/ 2616200 w 4324350"/>
              <a:gd name="connsiteY34" fmla="*/ 1841500 h 2051050"/>
              <a:gd name="connsiteX35" fmla="*/ 2768600 w 4324350"/>
              <a:gd name="connsiteY35" fmla="*/ 1816100 h 2051050"/>
              <a:gd name="connsiteX36" fmla="*/ 2832100 w 4324350"/>
              <a:gd name="connsiteY36" fmla="*/ 1962150 h 2051050"/>
              <a:gd name="connsiteX37" fmla="*/ 2921000 w 4324350"/>
              <a:gd name="connsiteY37" fmla="*/ 2051050 h 2051050"/>
              <a:gd name="connsiteX38" fmla="*/ 4083050 w 4324350"/>
              <a:gd name="connsiteY38" fmla="*/ 1974850 h 2051050"/>
              <a:gd name="connsiteX39" fmla="*/ 4191000 w 4324350"/>
              <a:gd name="connsiteY39" fmla="*/ 1333500 h 2051050"/>
              <a:gd name="connsiteX40" fmla="*/ 4324350 w 4324350"/>
              <a:gd name="connsiteY40" fmla="*/ 565150 h 2051050"/>
              <a:gd name="connsiteX41" fmla="*/ 4318000 w 4324350"/>
              <a:gd name="connsiteY41" fmla="*/ 241300 h 2051050"/>
              <a:gd name="connsiteX42" fmla="*/ 4324350 w 4324350"/>
              <a:gd name="connsiteY42"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22238 w 4324350"/>
              <a:gd name="connsiteY10" fmla="*/ 1012825 h 2051050"/>
              <a:gd name="connsiteX11" fmla="*/ 406400 w 4324350"/>
              <a:gd name="connsiteY11" fmla="*/ 1193800 h 2051050"/>
              <a:gd name="connsiteX12" fmla="*/ 571500 w 4324350"/>
              <a:gd name="connsiteY12" fmla="*/ 1300956 h 2051050"/>
              <a:gd name="connsiteX13" fmla="*/ 774700 w 4324350"/>
              <a:gd name="connsiteY13" fmla="*/ 1308100 h 2051050"/>
              <a:gd name="connsiteX14" fmla="*/ 843756 w 4324350"/>
              <a:gd name="connsiteY14" fmla="*/ 1219200 h 2051050"/>
              <a:gd name="connsiteX15" fmla="*/ 984250 w 4324350"/>
              <a:gd name="connsiteY15" fmla="*/ 1104900 h 2051050"/>
              <a:gd name="connsiteX16" fmla="*/ 1072356 w 4324350"/>
              <a:gd name="connsiteY16" fmla="*/ 1123950 h 2051050"/>
              <a:gd name="connsiteX17" fmla="*/ 1139032 w 4324350"/>
              <a:gd name="connsiteY17" fmla="*/ 1163637 h 2051050"/>
              <a:gd name="connsiteX18" fmla="*/ 1365250 w 4324350"/>
              <a:gd name="connsiteY18" fmla="*/ 1183481 h 2051050"/>
              <a:gd name="connsiteX19" fmla="*/ 1435100 w 4324350"/>
              <a:gd name="connsiteY19" fmla="*/ 1270000 h 2051050"/>
              <a:gd name="connsiteX20" fmla="*/ 1414462 w 4324350"/>
              <a:gd name="connsiteY20" fmla="*/ 1385887 h 2051050"/>
              <a:gd name="connsiteX21" fmla="*/ 1492250 w 4324350"/>
              <a:gd name="connsiteY21" fmla="*/ 1371600 h 2051050"/>
              <a:gd name="connsiteX22" fmla="*/ 1651000 w 4324350"/>
              <a:gd name="connsiteY22" fmla="*/ 1498600 h 2051050"/>
              <a:gd name="connsiteX23" fmla="*/ 1619250 w 4324350"/>
              <a:gd name="connsiteY23" fmla="*/ 1593850 h 2051050"/>
              <a:gd name="connsiteX24" fmla="*/ 1674813 w 4324350"/>
              <a:gd name="connsiteY24" fmla="*/ 1602581 h 2051050"/>
              <a:gd name="connsiteX25" fmla="*/ 1720850 w 4324350"/>
              <a:gd name="connsiteY25" fmla="*/ 1638300 h 2051050"/>
              <a:gd name="connsiteX26" fmla="*/ 1866900 w 4324350"/>
              <a:gd name="connsiteY26" fmla="*/ 1568450 h 2051050"/>
              <a:gd name="connsiteX27" fmla="*/ 1917700 w 4324350"/>
              <a:gd name="connsiteY27" fmla="*/ 1597819 h 2051050"/>
              <a:gd name="connsiteX28" fmla="*/ 1974850 w 4324350"/>
              <a:gd name="connsiteY28" fmla="*/ 1714500 h 2051050"/>
              <a:gd name="connsiteX29" fmla="*/ 2171700 w 4324350"/>
              <a:gd name="connsiteY29" fmla="*/ 1720850 h 2051050"/>
              <a:gd name="connsiteX30" fmla="*/ 2222500 w 4324350"/>
              <a:gd name="connsiteY30" fmla="*/ 1771650 h 2051050"/>
              <a:gd name="connsiteX31" fmla="*/ 2317750 w 4324350"/>
              <a:gd name="connsiteY31" fmla="*/ 1739900 h 2051050"/>
              <a:gd name="connsiteX32" fmla="*/ 2368550 w 4324350"/>
              <a:gd name="connsiteY32" fmla="*/ 1771650 h 2051050"/>
              <a:gd name="connsiteX33" fmla="*/ 2463800 w 4324350"/>
              <a:gd name="connsiteY33" fmla="*/ 1809750 h 2051050"/>
              <a:gd name="connsiteX34" fmla="*/ 2501900 w 4324350"/>
              <a:gd name="connsiteY34" fmla="*/ 1784350 h 2051050"/>
              <a:gd name="connsiteX35" fmla="*/ 2616200 w 4324350"/>
              <a:gd name="connsiteY35" fmla="*/ 1841500 h 2051050"/>
              <a:gd name="connsiteX36" fmla="*/ 2768600 w 4324350"/>
              <a:gd name="connsiteY36" fmla="*/ 1816100 h 2051050"/>
              <a:gd name="connsiteX37" fmla="*/ 2832100 w 4324350"/>
              <a:gd name="connsiteY37" fmla="*/ 1962150 h 2051050"/>
              <a:gd name="connsiteX38" fmla="*/ 2921000 w 4324350"/>
              <a:gd name="connsiteY38" fmla="*/ 2051050 h 2051050"/>
              <a:gd name="connsiteX39" fmla="*/ 4083050 w 4324350"/>
              <a:gd name="connsiteY39" fmla="*/ 1974850 h 2051050"/>
              <a:gd name="connsiteX40" fmla="*/ 4191000 w 4324350"/>
              <a:gd name="connsiteY40" fmla="*/ 1333500 h 2051050"/>
              <a:gd name="connsiteX41" fmla="*/ 4324350 w 4324350"/>
              <a:gd name="connsiteY41" fmla="*/ 565150 h 2051050"/>
              <a:gd name="connsiteX42" fmla="*/ 4318000 w 4324350"/>
              <a:gd name="connsiteY42" fmla="*/ 241300 h 2051050"/>
              <a:gd name="connsiteX43" fmla="*/ 4324350 w 4324350"/>
              <a:gd name="connsiteY43" fmla="*/ 133350 h 2051050"/>
              <a:gd name="connsiteX0" fmla="*/ 4324350 w 4324350"/>
              <a:gd name="connsiteY0" fmla="*/ 133350 h 2051050"/>
              <a:gd name="connsiteX1" fmla="*/ 3022600 w 4324350"/>
              <a:gd name="connsiteY1" fmla="*/ 38100 h 2051050"/>
              <a:gd name="connsiteX2" fmla="*/ 2965450 w 4324350"/>
              <a:gd name="connsiteY2" fmla="*/ 152400 h 2051050"/>
              <a:gd name="connsiteX3" fmla="*/ 2965450 w 4324350"/>
              <a:gd name="connsiteY3" fmla="*/ 387350 h 2051050"/>
              <a:gd name="connsiteX4" fmla="*/ 1797050 w 4324350"/>
              <a:gd name="connsiteY4" fmla="*/ 336550 h 2051050"/>
              <a:gd name="connsiteX5" fmla="*/ 1784350 w 4324350"/>
              <a:gd name="connsiteY5" fmla="*/ 63500 h 2051050"/>
              <a:gd name="connsiteX6" fmla="*/ 1168400 w 4324350"/>
              <a:gd name="connsiteY6" fmla="*/ 6350 h 2051050"/>
              <a:gd name="connsiteX7" fmla="*/ 425450 w 4324350"/>
              <a:gd name="connsiteY7" fmla="*/ 0 h 2051050"/>
              <a:gd name="connsiteX8" fmla="*/ 419100 w 4324350"/>
              <a:gd name="connsiteY8" fmla="*/ 285750 h 2051050"/>
              <a:gd name="connsiteX9" fmla="*/ 0 w 4324350"/>
              <a:gd name="connsiteY9" fmla="*/ 285750 h 2051050"/>
              <a:gd name="connsiteX10" fmla="*/ 122238 w 4324350"/>
              <a:gd name="connsiteY10" fmla="*/ 1012825 h 2051050"/>
              <a:gd name="connsiteX11" fmla="*/ 406400 w 4324350"/>
              <a:gd name="connsiteY11" fmla="*/ 1193800 h 2051050"/>
              <a:gd name="connsiteX12" fmla="*/ 571500 w 4324350"/>
              <a:gd name="connsiteY12" fmla="*/ 1300956 h 2051050"/>
              <a:gd name="connsiteX13" fmla="*/ 774700 w 4324350"/>
              <a:gd name="connsiteY13" fmla="*/ 1308100 h 2051050"/>
              <a:gd name="connsiteX14" fmla="*/ 843756 w 4324350"/>
              <a:gd name="connsiteY14" fmla="*/ 1219200 h 2051050"/>
              <a:gd name="connsiteX15" fmla="*/ 984250 w 4324350"/>
              <a:gd name="connsiteY15" fmla="*/ 1104900 h 2051050"/>
              <a:gd name="connsiteX16" fmla="*/ 1072356 w 4324350"/>
              <a:gd name="connsiteY16" fmla="*/ 1123950 h 2051050"/>
              <a:gd name="connsiteX17" fmla="*/ 1139032 w 4324350"/>
              <a:gd name="connsiteY17" fmla="*/ 1163637 h 2051050"/>
              <a:gd name="connsiteX18" fmla="*/ 1365250 w 4324350"/>
              <a:gd name="connsiteY18" fmla="*/ 1183481 h 2051050"/>
              <a:gd name="connsiteX19" fmla="*/ 1435100 w 4324350"/>
              <a:gd name="connsiteY19" fmla="*/ 1270000 h 2051050"/>
              <a:gd name="connsiteX20" fmla="*/ 1414462 w 4324350"/>
              <a:gd name="connsiteY20" fmla="*/ 1385887 h 2051050"/>
              <a:gd name="connsiteX21" fmla="*/ 1492250 w 4324350"/>
              <a:gd name="connsiteY21" fmla="*/ 1371600 h 2051050"/>
              <a:gd name="connsiteX22" fmla="*/ 1651000 w 4324350"/>
              <a:gd name="connsiteY22" fmla="*/ 1498600 h 2051050"/>
              <a:gd name="connsiteX23" fmla="*/ 1619250 w 4324350"/>
              <a:gd name="connsiteY23" fmla="*/ 1593850 h 2051050"/>
              <a:gd name="connsiteX24" fmla="*/ 1674813 w 4324350"/>
              <a:gd name="connsiteY24" fmla="*/ 1602581 h 2051050"/>
              <a:gd name="connsiteX25" fmla="*/ 1720850 w 4324350"/>
              <a:gd name="connsiteY25" fmla="*/ 1638300 h 2051050"/>
              <a:gd name="connsiteX26" fmla="*/ 1866900 w 4324350"/>
              <a:gd name="connsiteY26" fmla="*/ 1568450 h 2051050"/>
              <a:gd name="connsiteX27" fmla="*/ 1917700 w 4324350"/>
              <a:gd name="connsiteY27" fmla="*/ 1597819 h 2051050"/>
              <a:gd name="connsiteX28" fmla="*/ 1974850 w 4324350"/>
              <a:gd name="connsiteY28" fmla="*/ 1714500 h 2051050"/>
              <a:gd name="connsiteX29" fmla="*/ 2171700 w 4324350"/>
              <a:gd name="connsiteY29" fmla="*/ 1720850 h 2051050"/>
              <a:gd name="connsiteX30" fmla="*/ 2222500 w 4324350"/>
              <a:gd name="connsiteY30" fmla="*/ 1771650 h 2051050"/>
              <a:gd name="connsiteX31" fmla="*/ 2317750 w 4324350"/>
              <a:gd name="connsiteY31" fmla="*/ 1739900 h 2051050"/>
              <a:gd name="connsiteX32" fmla="*/ 2368550 w 4324350"/>
              <a:gd name="connsiteY32" fmla="*/ 1771650 h 2051050"/>
              <a:gd name="connsiteX33" fmla="*/ 2463800 w 4324350"/>
              <a:gd name="connsiteY33" fmla="*/ 1809750 h 2051050"/>
              <a:gd name="connsiteX34" fmla="*/ 2501900 w 4324350"/>
              <a:gd name="connsiteY34" fmla="*/ 1784350 h 2051050"/>
              <a:gd name="connsiteX35" fmla="*/ 2616200 w 4324350"/>
              <a:gd name="connsiteY35" fmla="*/ 1841500 h 2051050"/>
              <a:gd name="connsiteX36" fmla="*/ 2768600 w 4324350"/>
              <a:gd name="connsiteY36" fmla="*/ 1816100 h 2051050"/>
              <a:gd name="connsiteX37" fmla="*/ 2796381 w 4324350"/>
              <a:gd name="connsiteY37" fmla="*/ 1835944 h 2051050"/>
              <a:gd name="connsiteX38" fmla="*/ 2832100 w 4324350"/>
              <a:gd name="connsiteY38" fmla="*/ 1962150 h 2051050"/>
              <a:gd name="connsiteX39" fmla="*/ 2921000 w 4324350"/>
              <a:gd name="connsiteY39" fmla="*/ 2051050 h 2051050"/>
              <a:gd name="connsiteX40" fmla="*/ 4083050 w 4324350"/>
              <a:gd name="connsiteY40" fmla="*/ 1974850 h 2051050"/>
              <a:gd name="connsiteX41" fmla="*/ 4191000 w 4324350"/>
              <a:gd name="connsiteY41" fmla="*/ 1333500 h 2051050"/>
              <a:gd name="connsiteX42" fmla="*/ 4324350 w 4324350"/>
              <a:gd name="connsiteY42" fmla="*/ 565150 h 2051050"/>
              <a:gd name="connsiteX43" fmla="*/ 4318000 w 4324350"/>
              <a:gd name="connsiteY43" fmla="*/ 241300 h 2051050"/>
              <a:gd name="connsiteX44" fmla="*/ 4324350 w 4324350"/>
              <a:gd name="connsiteY44" fmla="*/ 133350 h 2051050"/>
              <a:gd name="connsiteX0" fmla="*/ 4324350 w 4324350"/>
              <a:gd name="connsiteY0" fmla="*/ 133350 h 2053432"/>
              <a:gd name="connsiteX1" fmla="*/ 3022600 w 4324350"/>
              <a:gd name="connsiteY1" fmla="*/ 38100 h 2053432"/>
              <a:gd name="connsiteX2" fmla="*/ 2965450 w 4324350"/>
              <a:gd name="connsiteY2" fmla="*/ 152400 h 2053432"/>
              <a:gd name="connsiteX3" fmla="*/ 2965450 w 4324350"/>
              <a:gd name="connsiteY3" fmla="*/ 387350 h 2053432"/>
              <a:gd name="connsiteX4" fmla="*/ 1797050 w 4324350"/>
              <a:gd name="connsiteY4" fmla="*/ 336550 h 2053432"/>
              <a:gd name="connsiteX5" fmla="*/ 1784350 w 4324350"/>
              <a:gd name="connsiteY5" fmla="*/ 63500 h 2053432"/>
              <a:gd name="connsiteX6" fmla="*/ 1168400 w 4324350"/>
              <a:gd name="connsiteY6" fmla="*/ 6350 h 2053432"/>
              <a:gd name="connsiteX7" fmla="*/ 425450 w 4324350"/>
              <a:gd name="connsiteY7" fmla="*/ 0 h 2053432"/>
              <a:gd name="connsiteX8" fmla="*/ 419100 w 4324350"/>
              <a:gd name="connsiteY8" fmla="*/ 285750 h 2053432"/>
              <a:gd name="connsiteX9" fmla="*/ 0 w 4324350"/>
              <a:gd name="connsiteY9" fmla="*/ 285750 h 2053432"/>
              <a:gd name="connsiteX10" fmla="*/ 122238 w 4324350"/>
              <a:gd name="connsiteY10" fmla="*/ 1012825 h 2053432"/>
              <a:gd name="connsiteX11" fmla="*/ 406400 w 4324350"/>
              <a:gd name="connsiteY11" fmla="*/ 1193800 h 2053432"/>
              <a:gd name="connsiteX12" fmla="*/ 571500 w 4324350"/>
              <a:gd name="connsiteY12" fmla="*/ 1300956 h 2053432"/>
              <a:gd name="connsiteX13" fmla="*/ 774700 w 4324350"/>
              <a:gd name="connsiteY13" fmla="*/ 1308100 h 2053432"/>
              <a:gd name="connsiteX14" fmla="*/ 843756 w 4324350"/>
              <a:gd name="connsiteY14" fmla="*/ 1219200 h 2053432"/>
              <a:gd name="connsiteX15" fmla="*/ 984250 w 4324350"/>
              <a:gd name="connsiteY15" fmla="*/ 1104900 h 2053432"/>
              <a:gd name="connsiteX16" fmla="*/ 1072356 w 4324350"/>
              <a:gd name="connsiteY16" fmla="*/ 1123950 h 2053432"/>
              <a:gd name="connsiteX17" fmla="*/ 1139032 w 4324350"/>
              <a:gd name="connsiteY17" fmla="*/ 1163637 h 2053432"/>
              <a:gd name="connsiteX18" fmla="*/ 1365250 w 4324350"/>
              <a:gd name="connsiteY18" fmla="*/ 1183481 h 2053432"/>
              <a:gd name="connsiteX19" fmla="*/ 1435100 w 4324350"/>
              <a:gd name="connsiteY19" fmla="*/ 1270000 h 2053432"/>
              <a:gd name="connsiteX20" fmla="*/ 1414462 w 4324350"/>
              <a:gd name="connsiteY20" fmla="*/ 1385887 h 2053432"/>
              <a:gd name="connsiteX21" fmla="*/ 1492250 w 4324350"/>
              <a:gd name="connsiteY21" fmla="*/ 1371600 h 2053432"/>
              <a:gd name="connsiteX22" fmla="*/ 1651000 w 4324350"/>
              <a:gd name="connsiteY22" fmla="*/ 1498600 h 2053432"/>
              <a:gd name="connsiteX23" fmla="*/ 1619250 w 4324350"/>
              <a:gd name="connsiteY23" fmla="*/ 1593850 h 2053432"/>
              <a:gd name="connsiteX24" fmla="*/ 1674813 w 4324350"/>
              <a:gd name="connsiteY24" fmla="*/ 1602581 h 2053432"/>
              <a:gd name="connsiteX25" fmla="*/ 1720850 w 4324350"/>
              <a:gd name="connsiteY25" fmla="*/ 1638300 h 2053432"/>
              <a:gd name="connsiteX26" fmla="*/ 1866900 w 4324350"/>
              <a:gd name="connsiteY26" fmla="*/ 1568450 h 2053432"/>
              <a:gd name="connsiteX27" fmla="*/ 1917700 w 4324350"/>
              <a:gd name="connsiteY27" fmla="*/ 1597819 h 2053432"/>
              <a:gd name="connsiteX28" fmla="*/ 1974850 w 4324350"/>
              <a:gd name="connsiteY28" fmla="*/ 1714500 h 2053432"/>
              <a:gd name="connsiteX29" fmla="*/ 2171700 w 4324350"/>
              <a:gd name="connsiteY29" fmla="*/ 1720850 h 2053432"/>
              <a:gd name="connsiteX30" fmla="*/ 2222500 w 4324350"/>
              <a:gd name="connsiteY30" fmla="*/ 1771650 h 2053432"/>
              <a:gd name="connsiteX31" fmla="*/ 2317750 w 4324350"/>
              <a:gd name="connsiteY31" fmla="*/ 1739900 h 2053432"/>
              <a:gd name="connsiteX32" fmla="*/ 2368550 w 4324350"/>
              <a:gd name="connsiteY32" fmla="*/ 1771650 h 2053432"/>
              <a:gd name="connsiteX33" fmla="*/ 2463800 w 4324350"/>
              <a:gd name="connsiteY33" fmla="*/ 1809750 h 2053432"/>
              <a:gd name="connsiteX34" fmla="*/ 2501900 w 4324350"/>
              <a:gd name="connsiteY34" fmla="*/ 1784350 h 2053432"/>
              <a:gd name="connsiteX35" fmla="*/ 2616200 w 4324350"/>
              <a:gd name="connsiteY35" fmla="*/ 1841500 h 2053432"/>
              <a:gd name="connsiteX36" fmla="*/ 2768600 w 4324350"/>
              <a:gd name="connsiteY36" fmla="*/ 1816100 h 2053432"/>
              <a:gd name="connsiteX37" fmla="*/ 2796381 w 4324350"/>
              <a:gd name="connsiteY37" fmla="*/ 1835944 h 2053432"/>
              <a:gd name="connsiteX38" fmla="*/ 2832100 w 4324350"/>
              <a:gd name="connsiteY38" fmla="*/ 1962150 h 2053432"/>
              <a:gd name="connsiteX39" fmla="*/ 2897188 w 4324350"/>
              <a:gd name="connsiteY39" fmla="*/ 2053432 h 2053432"/>
              <a:gd name="connsiteX40" fmla="*/ 4083050 w 4324350"/>
              <a:gd name="connsiteY40" fmla="*/ 1974850 h 2053432"/>
              <a:gd name="connsiteX41" fmla="*/ 4191000 w 4324350"/>
              <a:gd name="connsiteY41" fmla="*/ 1333500 h 2053432"/>
              <a:gd name="connsiteX42" fmla="*/ 4324350 w 4324350"/>
              <a:gd name="connsiteY42" fmla="*/ 565150 h 2053432"/>
              <a:gd name="connsiteX43" fmla="*/ 4318000 w 4324350"/>
              <a:gd name="connsiteY43" fmla="*/ 241300 h 2053432"/>
              <a:gd name="connsiteX44" fmla="*/ 4324350 w 4324350"/>
              <a:gd name="connsiteY44" fmla="*/ 133350 h 2053432"/>
              <a:gd name="connsiteX0" fmla="*/ 4324350 w 4324350"/>
              <a:gd name="connsiteY0" fmla="*/ 133350 h 2053432"/>
              <a:gd name="connsiteX1" fmla="*/ 3022600 w 4324350"/>
              <a:gd name="connsiteY1" fmla="*/ 38100 h 2053432"/>
              <a:gd name="connsiteX2" fmla="*/ 2965450 w 4324350"/>
              <a:gd name="connsiteY2" fmla="*/ 152400 h 2053432"/>
              <a:gd name="connsiteX3" fmla="*/ 2965450 w 4324350"/>
              <a:gd name="connsiteY3" fmla="*/ 387350 h 2053432"/>
              <a:gd name="connsiteX4" fmla="*/ 1797050 w 4324350"/>
              <a:gd name="connsiteY4" fmla="*/ 336550 h 2053432"/>
              <a:gd name="connsiteX5" fmla="*/ 1784350 w 4324350"/>
              <a:gd name="connsiteY5" fmla="*/ 63500 h 2053432"/>
              <a:gd name="connsiteX6" fmla="*/ 1168400 w 4324350"/>
              <a:gd name="connsiteY6" fmla="*/ 6350 h 2053432"/>
              <a:gd name="connsiteX7" fmla="*/ 425450 w 4324350"/>
              <a:gd name="connsiteY7" fmla="*/ 0 h 2053432"/>
              <a:gd name="connsiteX8" fmla="*/ 419100 w 4324350"/>
              <a:gd name="connsiteY8" fmla="*/ 285750 h 2053432"/>
              <a:gd name="connsiteX9" fmla="*/ 0 w 4324350"/>
              <a:gd name="connsiteY9" fmla="*/ 285750 h 2053432"/>
              <a:gd name="connsiteX10" fmla="*/ 122238 w 4324350"/>
              <a:gd name="connsiteY10" fmla="*/ 1012825 h 2053432"/>
              <a:gd name="connsiteX11" fmla="*/ 406400 w 4324350"/>
              <a:gd name="connsiteY11" fmla="*/ 1193800 h 2053432"/>
              <a:gd name="connsiteX12" fmla="*/ 571500 w 4324350"/>
              <a:gd name="connsiteY12" fmla="*/ 1300956 h 2053432"/>
              <a:gd name="connsiteX13" fmla="*/ 774700 w 4324350"/>
              <a:gd name="connsiteY13" fmla="*/ 1308100 h 2053432"/>
              <a:gd name="connsiteX14" fmla="*/ 843756 w 4324350"/>
              <a:gd name="connsiteY14" fmla="*/ 1219200 h 2053432"/>
              <a:gd name="connsiteX15" fmla="*/ 984250 w 4324350"/>
              <a:gd name="connsiteY15" fmla="*/ 1104900 h 2053432"/>
              <a:gd name="connsiteX16" fmla="*/ 1072356 w 4324350"/>
              <a:gd name="connsiteY16" fmla="*/ 1123950 h 2053432"/>
              <a:gd name="connsiteX17" fmla="*/ 1139032 w 4324350"/>
              <a:gd name="connsiteY17" fmla="*/ 1163637 h 2053432"/>
              <a:gd name="connsiteX18" fmla="*/ 1365250 w 4324350"/>
              <a:gd name="connsiteY18" fmla="*/ 1183481 h 2053432"/>
              <a:gd name="connsiteX19" fmla="*/ 1435100 w 4324350"/>
              <a:gd name="connsiteY19" fmla="*/ 1270000 h 2053432"/>
              <a:gd name="connsiteX20" fmla="*/ 1414462 w 4324350"/>
              <a:gd name="connsiteY20" fmla="*/ 1385887 h 2053432"/>
              <a:gd name="connsiteX21" fmla="*/ 1492250 w 4324350"/>
              <a:gd name="connsiteY21" fmla="*/ 1371600 h 2053432"/>
              <a:gd name="connsiteX22" fmla="*/ 1651000 w 4324350"/>
              <a:gd name="connsiteY22" fmla="*/ 1498600 h 2053432"/>
              <a:gd name="connsiteX23" fmla="*/ 1619250 w 4324350"/>
              <a:gd name="connsiteY23" fmla="*/ 1593850 h 2053432"/>
              <a:gd name="connsiteX24" fmla="*/ 1674813 w 4324350"/>
              <a:gd name="connsiteY24" fmla="*/ 1602581 h 2053432"/>
              <a:gd name="connsiteX25" fmla="*/ 1720850 w 4324350"/>
              <a:gd name="connsiteY25" fmla="*/ 1638300 h 2053432"/>
              <a:gd name="connsiteX26" fmla="*/ 1866900 w 4324350"/>
              <a:gd name="connsiteY26" fmla="*/ 1568450 h 2053432"/>
              <a:gd name="connsiteX27" fmla="*/ 1917700 w 4324350"/>
              <a:gd name="connsiteY27" fmla="*/ 1597819 h 2053432"/>
              <a:gd name="connsiteX28" fmla="*/ 1974850 w 4324350"/>
              <a:gd name="connsiteY28" fmla="*/ 1714500 h 2053432"/>
              <a:gd name="connsiteX29" fmla="*/ 2171700 w 4324350"/>
              <a:gd name="connsiteY29" fmla="*/ 1720850 h 2053432"/>
              <a:gd name="connsiteX30" fmla="*/ 2222500 w 4324350"/>
              <a:gd name="connsiteY30" fmla="*/ 1771650 h 2053432"/>
              <a:gd name="connsiteX31" fmla="*/ 2317750 w 4324350"/>
              <a:gd name="connsiteY31" fmla="*/ 1739900 h 2053432"/>
              <a:gd name="connsiteX32" fmla="*/ 2368550 w 4324350"/>
              <a:gd name="connsiteY32" fmla="*/ 1771650 h 2053432"/>
              <a:gd name="connsiteX33" fmla="*/ 2463800 w 4324350"/>
              <a:gd name="connsiteY33" fmla="*/ 1809750 h 2053432"/>
              <a:gd name="connsiteX34" fmla="*/ 2501900 w 4324350"/>
              <a:gd name="connsiteY34" fmla="*/ 1784350 h 2053432"/>
              <a:gd name="connsiteX35" fmla="*/ 2616200 w 4324350"/>
              <a:gd name="connsiteY35" fmla="*/ 1841500 h 2053432"/>
              <a:gd name="connsiteX36" fmla="*/ 2768600 w 4324350"/>
              <a:gd name="connsiteY36" fmla="*/ 1816100 h 2053432"/>
              <a:gd name="connsiteX37" fmla="*/ 2796381 w 4324350"/>
              <a:gd name="connsiteY37" fmla="*/ 1835944 h 2053432"/>
              <a:gd name="connsiteX38" fmla="*/ 2832100 w 4324350"/>
              <a:gd name="connsiteY38" fmla="*/ 1962150 h 2053432"/>
              <a:gd name="connsiteX39" fmla="*/ 2897188 w 4324350"/>
              <a:gd name="connsiteY39" fmla="*/ 2053432 h 2053432"/>
              <a:gd name="connsiteX40" fmla="*/ 4071144 w 4324350"/>
              <a:gd name="connsiteY40" fmla="*/ 2010569 h 2053432"/>
              <a:gd name="connsiteX41" fmla="*/ 4191000 w 4324350"/>
              <a:gd name="connsiteY41" fmla="*/ 1333500 h 2053432"/>
              <a:gd name="connsiteX42" fmla="*/ 4324350 w 4324350"/>
              <a:gd name="connsiteY42" fmla="*/ 565150 h 2053432"/>
              <a:gd name="connsiteX43" fmla="*/ 4318000 w 4324350"/>
              <a:gd name="connsiteY43" fmla="*/ 241300 h 2053432"/>
              <a:gd name="connsiteX44" fmla="*/ 4324350 w 4324350"/>
              <a:gd name="connsiteY44" fmla="*/ 133350 h 2053432"/>
              <a:gd name="connsiteX0" fmla="*/ 4324350 w 4324350"/>
              <a:gd name="connsiteY0" fmla="*/ 133350 h 2053432"/>
              <a:gd name="connsiteX1" fmla="*/ 3022600 w 4324350"/>
              <a:gd name="connsiteY1" fmla="*/ 38100 h 2053432"/>
              <a:gd name="connsiteX2" fmla="*/ 2965450 w 4324350"/>
              <a:gd name="connsiteY2" fmla="*/ 152400 h 2053432"/>
              <a:gd name="connsiteX3" fmla="*/ 2965450 w 4324350"/>
              <a:gd name="connsiteY3" fmla="*/ 387350 h 2053432"/>
              <a:gd name="connsiteX4" fmla="*/ 1797050 w 4324350"/>
              <a:gd name="connsiteY4" fmla="*/ 336550 h 2053432"/>
              <a:gd name="connsiteX5" fmla="*/ 1784350 w 4324350"/>
              <a:gd name="connsiteY5" fmla="*/ 63500 h 2053432"/>
              <a:gd name="connsiteX6" fmla="*/ 1168400 w 4324350"/>
              <a:gd name="connsiteY6" fmla="*/ 6350 h 2053432"/>
              <a:gd name="connsiteX7" fmla="*/ 425450 w 4324350"/>
              <a:gd name="connsiteY7" fmla="*/ 0 h 2053432"/>
              <a:gd name="connsiteX8" fmla="*/ 419100 w 4324350"/>
              <a:gd name="connsiteY8" fmla="*/ 285750 h 2053432"/>
              <a:gd name="connsiteX9" fmla="*/ 0 w 4324350"/>
              <a:gd name="connsiteY9" fmla="*/ 285750 h 2053432"/>
              <a:gd name="connsiteX10" fmla="*/ 122238 w 4324350"/>
              <a:gd name="connsiteY10" fmla="*/ 1012825 h 2053432"/>
              <a:gd name="connsiteX11" fmla="*/ 406400 w 4324350"/>
              <a:gd name="connsiteY11" fmla="*/ 1193800 h 2053432"/>
              <a:gd name="connsiteX12" fmla="*/ 571500 w 4324350"/>
              <a:gd name="connsiteY12" fmla="*/ 1300956 h 2053432"/>
              <a:gd name="connsiteX13" fmla="*/ 774700 w 4324350"/>
              <a:gd name="connsiteY13" fmla="*/ 1308100 h 2053432"/>
              <a:gd name="connsiteX14" fmla="*/ 843756 w 4324350"/>
              <a:gd name="connsiteY14" fmla="*/ 1219200 h 2053432"/>
              <a:gd name="connsiteX15" fmla="*/ 984250 w 4324350"/>
              <a:gd name="connsiteY15" fmla="*/ 1104900 h 2053432"/>
              <a:gd name="connsiteX16" fmla="*/ 1072356 w 4324350"/>
              <a:gd name="connsiteY16" fmla="*/ 1123950 h 2053432"/>
              <a:gd name="connsiteX17" fmla="*/ 1139032 w 4324350"/>
              <a:gd name="connsiteY17" fmla="*/ 1163637 h 2053432"/>
              <a:gd name="connsiteX18" fmla="*/ 1365250 w 4324350"/>
              <a:gd name="connsiteY18" fmla="*/ 1183481 h 2053432"/>
              <a:gd name="connsiteX19" fmla="*/ 1435100 w 4324350"/>
              <a:gd name="connsiteY19" fmla="*/ 1270000 h 2053432"/>
              <a:gd name="connsiteX20" fmla="*/ 1414462 w 4324350"/>
              <a:gd name="connsiteY20" fmla="*/ 1385887 h 2053432"/>
              <a:gd name="connsiteX21" fmla="*/ 1492250 w 4324350"/>
              <a:gd name="connsiteY21" fmla="*/ 1371600 h 2053432"/>
              <a:gd name="connsiteX22" fmla="*/ 1651000 w 4324350"/>
              <a:gd name="connsiteY22" fmla="*/ 1498600 h 2053432"/>
              <a:gd name="connsiteX23" fmla="*/ 1619250 w 4324350"/>
              <a:gd name="connsiteY23" fmla="*/ 1593850 h 2053432"/>
              <a:gd name="connsiteX24" fmla="*/ 1674813 w 4324350"/>
              <a:gd name="connsiteY24" fmla="*/ 1602581 h 2053432"/>
              <a:gd name="connsiteX25" fmla="*/ 1720850 w 4324350"/>
              <a:gd name="connsiteY25" fmla="*/ 1638300 h 2053432"/>
              <a:gd name="connsiteX26" fmla="*/ 1866900 w 4324350"/>
              <a:gd name="connsiteY26" fmla="*/ 1568450 h 2053432"/>
              <a:gd name="connsiteX27" fmla="*/ 1917700 w 4324350"/>
              <a:gd name="connsiteY27" fmla="*/ 1597819 h 2053432"/>
              <a:gd name="connsiteX28" fmla="*/ 1974850 w 4324350"/>
              <a:gd name="connsiteY28" fmla="*/ 1714500 h 2053432"/>
              <a:gd name="connsiteX29" fmla="*/ 2171700 w 4324350"/>
              <a:gd name="connsiteY29" fmla="*/ 1720850 h 2053432"/>
              <a:gd name="connsiteX30" fmla="*/ 2201069 w 4324350"/>
              <a:gd name="connsiteY30" fmla="*/ 1757362 h 2053432"/>
              <a:gd name="connsiteX31" fmla="*/ 2317750 w 4324350"/>
              <a:gd name="connsiteY31" fmla="*/ 1739900 h 2053432"/>
              <a:gd name="connsiteX32" fmla="*/ 2368550 w 4324350"/>
              <a:gd name="connsiteY32" fmla="*/ 1771650 h 2053432"/>
              <a:gd name="connsiteX33" fmla="*/ 2463800 w 4324350"/>
              <a:gd name="connsiteY33" fmla="*/ 1809750 h 2053432"/>
              <a:gd name="connsiteX34" fmla="*/ 2501900 w 4324350"/>
              <a:gd name="connsiteY34" fmla="*/ 1784350 h 2053432"/>
              <a:gd name="connsiteX35" fmla="*/ 2616200 w 4324350"/>
              <a:gd name="connsiteY35" fmla="*/ 1841500 h 2053432"/>
              <a:gd name="connsiteX36" fmla="*/ 2768600 w 4324350"/>
              <a:gd name="connsiteY36" fmla="*/ 1816100 h 2053432"/>
              <a:gd name="connsiteX37" fmla="*/ 2796381 w 4324350"/>
              <a:gd name="connsiteY37" fmla="*/ 1835944 h 2053432"/>
              <a:gd name="connsiteX38" fmla="*/ 2832100 w 4324350"/>
              <a:gd name="connsiteY38" fmla="*/ 1962150 h 2053432"/>
              <a:gd name="connsiteX39" fmla="*/ 2897188 w 4324350"/>
              <a:gd name="connsiteY39" fmla="*/ 2053432 h 2053432"/>
              <a:gd name="connsiteX40" fmla="*/ 4071144 w 4324350"/>
              <a:gd name="connsiteY40" fmla="*/ 2010569 h 2053432"/>
              <a:gd name="connsiteX41" fmla="*/ 4191000 w 4324350"/>
              <a:gd name="connsiteY41" fmla="*/ 1333500 h 2053432"/>
              <a:gd name="connsiteX42" fmla="*/ 4324350 w 4324350"/>
              <a:gd name="connsiteY42" fmla="*/ 565150 h 2053432"/>
              <a:gd name="connsiteX43" fmla="*/ 4318000 w 4324350"/>
              <a:gd name="connsiteY43" fmla="*/ 241300 h 2053432"/>
              <a:gd name="connsiteX44" fmla="*/ 4324350 w 4324350"/>
              <a:gd name="connsiteY44" fmla="*/ 133350 h 2053432"/>
              <a:gd name="connsiteX0" fmla="*/ 4324350 w 4324350"/>
              <a:gd name="connsiteY0" fmla="*/ 133350 h 2053432"/>
              <a:gd name="connsiteX1" fmla="*/ 3022600 w 4324350"/>
              <a:gd name="connsiteY1" fmla="*/ 38100 h 2053432"/>
              <a:gd name="connsiteX2" fmla="*/ 2965450 w 4324350"/>
              <a:gd name="connsiteY2" fmla="*/ 152400 h 2053432"/>
              <a:gd name="connsiteX3" fmla="*/ 2965450 w 4324350"/>
              <a:gd name="connsiteY3" fmla="*/ 387350 h 2053432"/>
              <a:gd name="connsiteX4" fmla="*/ 1797050 w 4324350"/>
              <a:gd name="connsiteY4" fmla="*/ 336550 h 2053432"/>
              <a:gd name="connsiteX5" fmla="*/ 1784350 w 4324350"/>
              <a:gd name="connsiteY5" fmla="*/ 63500 h 2053432"/>
              <a:gd name="connsiteX6" fmla="*/ 1168400 w 4324350"/>
              <a:gd name="connsiteY6" fmla="*/ 6350 h 2053432"/>
              <a:gd name="connsiteX7" fmla="*/ 425450 w 4324350"/>
              <a:gd name="connsiteY7" fmla="*/ 0 h 2053432"/>
              <a:gd name="connsiteX8" fmla="*/ 419100 w 4324350"/>
              <a:gd name="connsiteY8" fmla="*/ 285750 h 2053432"/>
              <a:gd name="connsiteX9" fmla="*/ 0 w 4324350"/>
              <a:gd name="connsiteY9" fmla="*/ 285750 h 2053432"/>
              <a:gd name="connsiteX10" fmla="*/ 122238 w 4324350"/>
              <a:gd name="connsiteY10" fmla="*/ 1012825 h 2053432"/>
              <a:gd name="connsiteX11" fmla="*/ 406400 w 4324350"/>
              <a:gd name="connsiteY11" fmla="*/ 1193800 h 2053432"/>
              <a:gd name="connsiteX12" fmla="*/ 571500 w 4324350"/>
              <a:gd name="connsiteY12" fmla="*/ 1300956 h 2053432"/>
              <a:gd name="connsiteX13" fmla="*/ 774700 w 4324350"/>
              <a:gd name="connsiteY13" fmla="*/ 1308100 h 2053432"/>
              <a:gd name="connsiteX14" fmla="*/ 843756 w 4324350"/>
              <a:gd name="connsiteY14" fmla="*/ 1219200 h 2053432"/>
              <a:gd name="connsiteX15" fmla="*/ 984250 w 4324350"/>
              <a:gd name="connsiteY15" fmla="*/ 1104900 h 2053432"/>
              <a:gd name="connsiteX16" fmla="*/ 1072356 w 4324350"/>
              <a:gd name="connsiteY16" fmla="*/ 1123950 h 2053432"/>
              <a:gd name="connsiteX17" fmla="*/ 1139032 w 4324350"/>
              <a:gd name="connsiteY17" fmla="*/ 1163637 h 2053432"/>
              <a:gd name="connsiteX18" fmla="*/ 1365250 w 4324350"/>
              <a:gd name="connsiteY18" fmla="*/ 1183481 h 2053432"/>
              <a:gd name="connsiteX19" fmla="*/ 1435100 w 4324350"/>
              <a:gd name="connsiteY19" fmla="*/ 1270000 h 2053432"/>
              <a:gd name="connsiteX20" fmla="*/ 1414462 w 4324350"/>
              <a:gd name="connsiteY20" fmla="*/ 1385887 h 2053432"/>
              <a:gd name="connsiteX21" fmla="*/ 1492250 w 4324350"/>
              <a:gd name="connsiteY21" fmla="*/ 1371600 h 2053432"/>
              <a:gd name="connsiteX22" fmla="*/ 1651000 w 4324350"/>
              <a:gd name="connsiteY22" fmla="*/ 1498600 h 2053432"/>
              <a:gd name="connsiteX23" fmla="*/ 1619250 w 4324350"/>
              <a:gd name="connsiteY23" fmla="*/ 1593850 h 2053432"/>
              <a:gd name="connsiteX24" fmla="*/ 1674813 w 4324350"/>
              <a:gd name="connsiteY24" fmla="*/ 1602581 h 2053432"/>
              <a:gd name="connsiteX25" fmla="*/ 1720850 w 4324350"/>
              <a:gd name="connsiteY25" fmla="*/ 1638300 h 2053432"/>
              <a:gd name="connsiteX26" fmla="*/ 1866900 w 4324350"/>
              <a:gd name="connsiteY26" fmla="*/ 1568450 h 2053432"/>
              <a:gd name="connsiteX27" fmla="*/ 1917700 w 4324350"/>
              <a:gd name="connsiteY27" fmla="*/ 1597819 h 2053432"/>
              <a:gd name="connsiteX28" fmla="*/ 1974850 w 4324350"/>
              <a:gd name="connsiteY28" fmla="*/ 1714500 h 2053432"/>
              <a:gd name="connsiteX29" fmla="*/ 2171700 w 4324350"/>
              <a:gd name="connsiteY29" fmla="*/ 1720850 h 2053432"/>
              <a:gd name="connsiteX30" fmla="*/ 2201069 w 4324350"/>
              <a:gd name="connsiteY30" fmla="*/ 1757362 h 2053432"/>
              <a:gd name="connsiteX31" fmla="*/ 2248694 w 4324350"/>
              <a:gd name="connsiteY31" fmla="*/ 1731169 h 2053432"/>
              <a:gd name="connsiteX32" fmla="*/ 2317750 w 4324350"/>
              <a:gd name="connsiteY32" fmla="*/ 1739900 h 2053432"/>
              <a:gd name="connsiteX33" fmla="*/ 2368550 w 4324350"/>
              <a:gd name="connsiteY33" fmla="*/ 1771650 h 2053432"/>
              <a:gd name="connsiteX34" fmla="*/ 2463800 w 4324350"/>
              <a:gd name="connsiteY34" fmla="*/ 1809750 h 2053432"/>
              <a:gd name="connsiteX35" fmla="*/ 2501900 w 4324350"/>
              <a:gd name="connsiteY35" fmla="*/ 1784350 h 2053432"/>
              <a:gd name="connsiteX36" fmla="*/ 2616200 w 4324350"/>
              <a:gd name="connsiteY36" fmla="*/ 1841500 h 2053432"/>
              <a:gd name="connsiteX37" fmla="*/ 2768600 w 4324350"/>
              <a:gd name="connsiteY37" fmla="*/ 1816100 h 2053432"/>
              <a:gd name="connsiteX38" fmla="*/ 2796381 w 4324350"/>
              <a:gd name="connsiteY38" fmla="*/ 1835944 h 2053432"/>
              <a:gd name="connsiteX39" fmla="*/ 2832100 w 4324350"/>
              <a:gd name="connsiteY39" fmla="*/ 1962150 h 2053432"/>
              <a:gd name="connsiteX40" fmla="*/ 2897188 w 4324350"/>
              <a:gd name="connsiteY40" fmla="*/ 2053432 h 2053432"/>
              <a:gd name="connsiteX41" fmla="*/ 4071144 w 4324350"/>
              <a:gd name="connsiteY41" fmla="*/ 2010569 h 2053432"/>
              <a:gd name="connsiteX42" fmla="*/ 4191000 w 4324350"/>
              <a:gd name="connsiteY42" fmla="*/ 1333500 h 2053432"/>
              <a:gd name="connsiteX43" fmla="*/ 4324350 w 4324350"/>
              <a:gd name="connsiteY43" fmla="*/ 565150 h 2053432"/>
              <a:gd name="connsiteX44" fmla="*/ 4318000 w 4324350"/>
              <a:gd name="connsiteY44" fmla="*/ 241300 h 2053432"/>
              <a:gd name="connsiteX45" fmla="*/ 4324350 w 4324350"/>
              <a:gd name="connsiteY45" fmla="*/ 133350 h 2053432"/>
              <a:gd name="connsiteX0" fmla="*/ 4324350 w 4324350"/>
              <a:gd name="connsiteY0" fmla="*/ 133350 h 2053432"/>
              <a:gd name="connsiteX1" fmla="*/ 3022600 w 4324350"/>
              <a:gd name="connsiteY1" fmla="*/ 38100 h 2053432"/>
              <a:gd name="connsiteX2" fmla="*/ 2965450 w 4324350"/>
              <a:gd name="connsiteY2" fmla="*/ 152400 h 2053432"/>
              <a:gd name="connsiteX3" fmla="*/ 2965450 w 4324350"/>
              <a:gd name="connsiteY3" fmla="*/ 387350 h 2053432"/>
              <a:gd name="connsiteX4" fmla="*/ 1797050 w 4324350"/>
              <a:gd name="connsiteY4" fmla="*/ 336550 h 2053432"/>
              <a:gd name="connsiteX5" fmla="*/ 1784350 w 4324350"/>
              <a:gd name="connsiteY5" fmla="*/ 63500 h 2053432"/>
              <a:gd name="connsiteX6" fmla="*/ 1168400 w 4324350"/>
              <a:gd name="connsiteY6" fmla="*/ 6350 h 2053432"/>
              <a:gd name="connsiteX7" fmla="*/ 425450 w 4324350"/>
              <a:gd name="connsiteY7" fmla="*/ 0 h 2053432"/>
              <a:gd name="connsiteX8" fmla="*/ 419100 w 4324350"/>
              <a:gd name="connsiteY8" fmla="*/ 285750 h 2053432"/>
              <a:gd name="connsiteX9" fmla="*/ 0 w 4324350"/>
              <a:gd name="connsiteY9" fmla="*/ 285750 h 2053432"/>
              <a:gd name="connsiteX10" fmla="*/ 122238 w 4324350"/>
              <a:gd name="connsiteY10" fmla="*/ 1012825 h 2053432"/>
              <a:gd name="connsiteX11" fmla="*/ 406400 w 4324350"/>
              <a:gd name="connsiteY11" fmla="*/ 1193800 h 2053432"/>
              <a:gd name="connsiteX12" fmla="*/ 571500 w 4324350"/>
              <a:gd name="connsiteY12" fmla="*/ 1300956 h 2053432"/>
              <a:gd name="connsiteX13" fmla="*/ 774700 w 4324350"/>
              <a:gd name="connsiteY13" fmla="*/ 1308100 h 2053432"/>
              <a:gd name="connsiteX14" fmla="*/ 843756 w 4324350"/>
              <a:gd name="connsiteY14" fmla="*/ 1219200 h 2053432"/>
              <a:gd name="connsiteX15" fmla="*/ 984250 w 4324350"/>
              <a:gd name="connsiteY15" fmla="*/ 1104900 h 2053432"/>
              <a:gd name="connsiteX16" fmla="*/ 1072356 w 4324350"/>
              <a:gd name="connsiteY16" fmla="*/ 1123950 h 2053432"/>
              <a:gd name="connsiteX17" fmla="*/ 1139032 w 4324350"/>
              <a:gd name="connsiteY17" fmla="*/ 1163637 h 2053432"/>
              <a:gd name="connsiteX18" fmla="*/ 1365250 w 4324350"/>
              <a:gd name="connsiteY18" fmla="*/ 1183481 h 2053432"/>
              <a:gd name="connsiteX19" fmla="*/ 1435100 w 4324350"/>
              <a:gd name="connsiteY19" fmla="*/ 1270000 h 2053432"/>
              <a:gd name="connsiteX20" fmla="*/ 1414462 w 4324350"/>
              <a:gd name="connsiteY20" fmla="*/ 1385887 h 2053432"/>
              <a:gd name="connsiteX21" fmla="*/ 1492250 w 4324350"/>
              <a:gd name="connsiteY21" fmla="*/ 1371600 h 2053432"/>
              <a:gd name="connsiteX22" fmla="*/ 1651000 w 4324350"/>
              <a:gd name="connsiteY22" fmla="*/ 1498600 h 2053432"/>
              <a:gd name="connsiteX23" fmla="*/ 1619250 w 4324350"/>
              <a:gd name="connsiteY23" fmla="*/ 1593850 h 2053432"/>
              <a:gd name="connsiteX24" fmla="*/ 1674813 w 4324350"/>
              <a:gd name="connsiteY24" fmla="*/ 1602581 h 2053432"/>
              <a:gd name="connsiteX25" fmla="*/ 1720850 w 4324350"/>
              <a:gd name="connsiteY25" fmla="*/ 1638300 h 2053432"/>
              <a:gd name="connsiteX26" fmla="*/ 1866900 w 4324350"/>
              <a:gd name="connsiteY26" fmla="*/ 1568450 h 2053432"/>
              <a:gd name="connsiteX27" fmla="*/ 1917700 w 4324350"/>
              <a:gd name="connsiteY27" fmla="*/ 1597819 h 2053432"/>
              <a:gd name="connsiteX28" fmla="*/ 1974850 w 4324350"/>
              <a:gd name="connsiteY28" fmla="*/ 1714500 h 2053432"/>
              <a:gd name="connsiteX29" fmla="*/ 2171700 w 4324350"/>
              <a:gd name="connsiteY29" fmla="*/ 1720850 h 2053432"/>
              <a:gd name="connsiteX30" fmla="*/ 2201069 w 4324350"/>
              <a:gd name="connsiteY30" fmla="*/ 1757362 h 2053432"/>
              <a:gd name="connsiteX31" fmla="*/ 2248694 w 4324350"/>
              <a:gd name="connsiteY31" fmla="*/ 1731169 h 2053432"/>
              <a:gd name="connsiteX32" fmla="*/ 2317750 w 4324350"/>
              <a:gd name="connsiteY32" fmla="*/ 1739900 h 2053432"/>
              <a:gd name="connsiteX33" fmla="*/ 2368550 w 4324350"/>
              <a:gd name="connsiteY33" fmla="*/ 1771650 h 2053432"/>
              <a:gd name="connsiteX34" fmla="*/ 2463800 w 4324350"/>
              <a:gd name="connsiteY34" fmla="*/ 1809750 h 2053432"/>
              <a:gd name="connsiteX35" fmla="*/ 2501900 w 4324350"/>
              <a:gd name="connsiteY35" fmla="*/ 1784350 h 2053432"/>
              <a:gd name="connsiteX36" fmla="*/ 2616200 w 4324350"/>
              <a:gd name="connsiteY36" fmla="*/ 1841500 h 2053432"/>
              <a:gd name="connsiteX37" fmla="*/ 2768600 w 4324350"/>
              <a:gd name="connsiteY37" fmla="*/ 1816100 h 2053432"/>
              <a:gd name="connsiteX38" fmla="*/ 2796381 w 4324350"/>
              <a:gd name="connsiteY38" fmla="*/ 1835944 h 2053432"/>
              <a:gd name="connsiteX39" fmla="*/ 3246437 w 4324350"/>
              <a:gd name="connsiteY39" fmla="*/ 1802606 h 2053432"/>
              <a:gd name="connsiteX40" fmla="*/ 2897188 w 4324350"/>
              <a:gd name="connsiteY40" fmla="*/ 2053432 h 2053432"/>
              <a:gd name="connsiteX41" fmla="*/ 4071144 w 4324350"/>
              <a:gd name="connsiteY41" fmla="*/ 2010569 h 2053432"/>
              <a:gd name="connsiteX42" fmla="*/ 4191000 w 4324350"/>
              <a:gd name="connsiteY42" fmla="*/ 1333500 h 2053432"/>
              <a:gd name="connsiteX43" fmla="*/ 4324350 w 4324350"/>
              <a:gd name="connsiteY43" fmla="*/ 565150 h 2053432"/>
              <a:gd name="connsiteX44" fmla="*/ 4318000 w 4324350"/>
              <a:gd name="connsiteY44" fmla="*/ 241300 h 2053432"/>
              <a:gd name="connsiteX45" fmla="*/ 4324350 w 4324350"/>
              <a:gd name="connsiteY45" fmla="*/ 133350 h 2053432"/>
              <a:gd name="connsiteX0" fmla="*/ 4324350 w 4324350"/>
              <a:gd name="connsiteY0" fmla="*/ 133350 h 2034382"/>
              <a:gd name="connsiteX1" fmla="*/ 3022600 w 4324350"/>
              <a:gd name="connsiteY1" fmla="*/ 38100 h 2034382"/>
              <a:gd name="connsiteX2" fmla="*/ 2965450 w 4324350"/>
              <a:gd name="connsiteY2" fmla="*/ 152400 h 2034382"/>
              <a:gd name="connsiteX3" fmla="*/ 2965450 w 4324350"/>
              <a:gd name="connsiteY3" fmla="*/ 387350 h 2034382"/>
              <a:gd name="connsiteX4" fmla="*/ 1797050 w 4324350"/>
              <a:gd name="connsiteY4" fmla="*/ 336550 h 2034382"/>
              <a:gd name="connsiteX5" fmla="*/ 1784350 w 4324350"/>
              <a:gd name="connsiteY5" fmla="*/ 63500 h 2034382"/>
              <a:gd name="connsiteX6" fmla="*/ 1168400 w 4324350"/>
              <a:gd name="connsiteY6" fmla="*/ 6350 h 2034382"/>
              <a:gd name="connsiteX7" fmla="*/ 425450 w 4324350"/>
              <a:gd name="connsiteY7" fmla="*/ 0 h 2034382"/>
              <a:gd name="connsiteX8" fmla="*/ 419100 w 4324350"/>
              <a:gd name="connsiteY8" fmla="*/ 285750 h 2034382"/>
              <a:gd name="connsiteX9" fmla="*/ 0 w 4324350"/>
              <a:gd name="connsiteY9" fmla="*/ 285750 h 2034382"/>
              <a:gd name="connsiteX10" fmla="*/ 122238 w 4324350"/>
              <a:gd name="connsiteY10" fmla="*/ 1012825 h 2034382"/>
              <a:gd name="connsiteX11" fmla="*/ 406400 w 4324350"/>
              <a:gd name="connsiteY11" fmla="*/ 1193800 h 2034382"/>
              <a:gd name="connsiteX12" fmla="*/ 571500 w 4324350"/>
              <a:gd name="connsiteY12" fmla="*/ 1300956 h 2034382"/>
              <a:gd name="connsiteX13" fmla="*/ 774700 w 4324350"/>
              <a:gd name="connsiteY13" fmla="*/ 1308100 h 2034382"/>
              <a:gd name="connsiteX14" fmla="*/ 843756 w 4324350"/>
              <a:gd name="connsiteY14" fmla="*/ 1219200 h 2034382"/>
              <a:gd name="connsiteX15" fmla="*/ 984250 w 4324350"/>
              <a:gd name="connsiteY15" fmla="*/ 1104900 h 2034382"/>
              <a:gd name="connsiteX16" fmla="*/ 1072356 w 4324350"/>
              <a:gd name="connsiteY16" fmla="*/ 1123950 h 2034382"/>
              <a:gd name="connsiteX17" fmla="*/ 1139032 w 4324350"/>
              <a:gd name="connsiteY17" fmla="*/ 1163637 h 2034382"/>
              <a:gd name="connsiteX18" fmla="*/ 1365250 w 4324350"/>
              <a:gd name="connsiteY18" fmla="*/ 1183481 h 2034382"/>
              <a:gd name="connsiteX19" fmla="*/ 1435100 w 4324350"/>
              <a:gd name="connsiteY19" fmla="*/ 1270000 h 2034382"/>
              <a:gd name="connsiteX20" fmla="*/ 1414462 w 4324350"/>
              <a:gd name="connsiteY20" fmla="*/ 1385887 h 2034382"/>
              <a:gd name="connsiteX21" fmla="*/ 1492250 w 4324350"/>
              <a:gd name="connsiteY21" fmla="*/ 1371600 h 2034382"/>
              <a:gd name="connsiteX22" fmla="*/ 1651000 w 4324350"/>
              <a:gd name="connsiteY22" fmla="*/ 1498600 h 2034382"/>
              <a:gd name="connsiteX23" fmla="*/ 1619250 w 4324350"/>
              <a:gd name="connsiteY23" fmla="*/ 1593850 h 2034382"/>
              <a:gd name="connsiteX24" fmla="*/ 1674813 w 4324350"/>
              <a:gd name="connsiteY24" fmla="*/ 1602581 h 2034382"/>
              <a:gd name="connsiteX25" fmla="*/ 1720850 w 4324350"/>
              <a:gd name="connsiteY25" fmla="*/ 1638300 h 2034382"/>
              <a:gd name="connsiteX26" fmla="*/ 1866900 w 4324350"/>
              <a:gd name="connsiteY26" fmla="*/ 1568450 h 2034382"/>
              <a:gd name="connsiteX27" fmla="*/ 1917700 w 4324350"/>
              <a:gd name="connsiteY27" fmla="*/ 1597819 h 2034382"/>
              <a:gd name="connsiteX28" fmla="*/ 1974850 w 4324350"/>
              <a:gd name="connsiteY28" fmla="*/ 1714500 h 2034382"/>
              <a:gd name="connsiteX29" fmla="*/ 2171700 w 4324350"/>
              <a:gd name="connsiteY29" fmla="*/ 1720850 h 2034382"/>
              <a:gd name="connsiteX30" fmla="*/ 2201069 w 4324350"/>
              <a:gd name="connsiteY30" fmla="*/ 1757362 h 2034382"/>
              <a:gd name="connsiteX31" fmla="*/ 2248694 w 4324350"/>
              <a:gd name="connsiteY31" fmla="*/ 1731169 h 2034382"/>
              <a:gd name="connsiteX32" fmla="*/ 2317750 w 4324350"/>
              <a:gd name="connsiteY32" fmla="*/ 1739900 h 2034382"/>
              <a:gd name="connsiteX33" fmla="*/ 2368550 w 4324350"/>
              <a:gd name="connsiteY33" fmla="*/ 1771650 h 2034382"/>
              <a:gd name="connsiteX34" fmla="*/ 2463800 w 4324350"/>
              <a:gd name="connsiteY34" fmla="*/ 1809750 h 2034382"/>
              <a:gd name="connsiteX35" fmla="*/ 2501900 w 4324350"/>
              <a:gd name="connsiteY35" fmla="*/ 1784350 h 2034382"/>
              <a:gd name="connsiteX36" fmla="*/ 2616200 w 4324350"/>
              <a:gd name="connsiteY36" fmla="*/ 1841500 h 2034382"/>
              <a:gd name="connsiteX37" fmla="*/ 2768600 w 4324350"/>
              <a:gd name="connsiteY37" fmla="*/ 1816100 h 2034382"/>
              <a:gd name="connsiteX38" fmla="*/ 2796381 w 4324350"/>
              <a:gd name="connsiteY38" fmla="*/ 1835944 h 2034382"/>
              <a:gd name="connsiteX39" fmla="*/ 3246437 w 4324350"/>
              <a:gd name="connsiteY39" fmla="*/ 1802606 h 2034382"/>
              <a:gd name="connsiteX40" fmla="*/ 3530600 w 4324350"/>
              <a:gd name="connsiteY40" fmla="*/ 2034382 h 2034382"/>
              <a:gd name="connsiteX41" fmla="*/ 4071144 w 4324350"/>
              <a:gd name="connsiteY41" fmla="*/ 2010569 h 2034382"/>
              <a:gd name="connsiteX42" fmla="*/ 4191000 w 4324350"/>
              <a:gd name="connsiteY42" fmla="*/ 1333500 h 2034382"/>
              <a:gd name="connsiteX43" fmla="*/ 4324350 w 4324350"/>
              <a:gd name="connsiteY43" fmla="*/ 565150 h 2034382"/>
              <a:gd name="connsiteX44" fmla="*/ 4318000 w 4324350"/>
              <a:gd name="connsiteY44" fmla="*/ 241300 h 2034382"/>
              <a:gd name="connsiteX45" fmla="*/ 4324350 w 4324350"/>
              <a:gd name="connsiteY45" fmla="*/ 133350 h 2034382"/>
              <a:gd name="connsiteX0" fmla="*/ 4324350 w 4324350"/>
              <a:gd name="connsiteY0" fmla="*/ 133350 h 2034382"/>
              <a:gd name="connsiteX1" fmla="*/ 3022600 w 4324350"/>
              <a:gd name="connsiteY1" fmla="*/ 38100 h 2034382"/>
              <a:gd name="connsiteX2" fmla="*/ 2965450 w 4324350"/>
              <a:gd name="connsiteY2" fmla="*/ 152400 h 2034382"/>
              <a:gd name="connsiteX3" fmla="*/ 2965450 w 4324350"/>
              <a:gd name="connsiteY3" fmla="*/ 387350 h 2034382"/>
              <a:gd name="connsiteX4" fmla="*/ 1797050 w 4324350"/>
              <a:gd name="connsiteY4" fmla="*/ 336550 h 2034382"/>
              <a:gd name="connsiteX5" fmla="*/ 1784350 w 4324350"/>
              <a:gd name="connsiteY5" fmla="*/ 63500 h 2034382"/>
              <a:gd name="connsiteX6" fmla="*/ 1168400 w 4324350"/>
              <a:gd name="connsiteY6" fmla="*/ 6350 h 2034382"/>
              <a:gd name="connsiteX7" fmla="*/ 425450 w 4324350"/>
              <a:gd name="connsiteY7" fmla="*/ 0 h 2034382"/>
              <a:gd name="connsiteX8" fmla="*/ 419100 w 4324350"/>
              <a:gd name="connsiteY8" fmla="*/ 285750 h 2034382"/>
              <a:gd name="connsiteX9" fmla="*/ 0 w 4324350"/>
              <a:gd name="connsiteY9" fmla="*/ 285750 h 2034382"/>
              <a:gd name="connsiteX10" fmla="*/ 122238 w 4324350"/>
              <a:gd name="connsiteY10" fmla="*/ 1012825 h 2034382"/>
              <a:gd name="connsiteX11" fmla="*/ 406400 w 4324350"/>
              <a:gd name="connsiteY11" fmla="*/ 1193800 h 2034382"/>
              <a:gd name="connsiteX12" fmla="*/ 571500 w 4324350"/>
              <a:gd name="connsiteY12" fmla="*/ 1300956 h 2034382"/>
              <a:gd name="connsiteX13" fmla="*/ 774700 w 4324350"/>
              <a:gd name="connsiteY13" fmla="*/ 1308100 h 2034382"/>
              <a:gd name="connsiteX14" fmla="*/ 843756 w 4324350"/>
              <a:gd name="connsiteY14" fmla="*/ 1219200 h 2034382"/>
              <a:gd name="connsiteX15" fmla="*/ 984250 w 4324350"/>
              <a:gd name="connsiteY15" fmla="*/ 1104900 h 2034382"/>
              <a:gd name="connsiteX16" fmla="*/ 1072356 w 4324350"/>
              <a:gd name="connsiteY16" fmla="*/ 1123950 h 2034382"/>
              <a:gd name="connsiteX17" fmla="*/ 1139032 w 4324350"/>
              <a:gd name="connsiteY17" fmla="*/ 1163637 h 2034382"/>
              <a:gd name="connsiteX18" fmla="*/ 1365250 w 4324350"/>
              <a:gd name="connsiteY18" fmla="*/ 1183481 h 2034382"/>
              <a:gd name="connsiteX19" fmla="*/ 1435100 w 4324350"/>
              <a:gd name="connsiteY19" fmla="*/ 1270000 h 2034382"/>
              <a:gd name="connsiteX20" fmla="*/ 1414462 w 4324350"/>
              <a:gd name="connsiteY20" fmla="*/ 1385887 h 2034382"/>
              <a:gd name="connsiteX21" fmla="*/ 1492250 w 4324350"/>
              <a:gd name="connsiteY21" fmla="*/ 1371600 h 2034382"/>
              <a:gd name="connsiteX22" fmla="*/ 1651000 w 4324350"/>
              <a:gd name="connsiteY22" fmla="*/ 1498600 h 2034382"/>
              <a:gd name="connsiteX23" fmla="*/ 1619250 w 4324350"/>
              <a:gd name="connsiteY23" fmla="*/ 1593850 h 2034382"/>
              <a:gd name="connsiteX24" fmla="*/ 1674813 w 4324350"/>
              <a:gd name="connsiteY24" fmla="*/ 1602581 h 2034382"/>
              <a:gd name="connsiteX25" fmla="*/ 1720850 w 4324350"/>
              <a:gd name="connsiteY25" fmla="*/ 1638300 h 2034382"/>
              <a:gd name="connsiteX26" fmla="*/ 1866900 w 4324350"/>
              <a:gd name="connsiteY26" fmla="*/ 1568450 h 2034382"/>
              <a:gd name="connsiteX27" fmla="*/ 1917700 w 4324350"/>
              <a:gd name="connsiteY27" fmla="*/ 1597819 h 2034382"/>
              <a:gd name="connsiteX28" fmla="*/ 1974850 w 4324350"/>
              <a:gd name="connsiteY28" fmla="*/ 1714500 h 2034382"/>
              <a:gd name="connsiteX29" fmla="*/ 2171700 w 4324350"/>
              <a:gd name="connsiteY29" fmla="*/ 1720850 h 2034382"/>
              <a:gd name="connsiteX30" fmla="*/ 2201069 w 4324350"/>
              <a:gd name="connsiteY30" fmla="*/ 1757362 h 2034382"/>
              <a:gd name="connsiteX31" fmla="*/ 2248694 w 4324350"/>
              <a:gd name="connsiteY31" fmla="*/ 1731169 h 2034382"/>
              <a:gd name="connsiteX32" fmla="*/ 2317750 w 4324350"/>
              <a:gd name="connsiteY32" fmla="*/ 1739900 h 2034382"/>
              <a:gd name="connsiteX33" fmla="*/ 2368550 w 4324350"/>
              <a:gd name="connsiteY33" fmla="*/ 1771650 h 2034382"/>
              <a:gd name="connsiteX34" fmla="*/ 2463800 w 4324350"/>
              <a:gd name="connsiteY34" fmla="*/ 1809750 h 2034382"/>
              <a:gd name="connsiteX35" fmla="*/ 2501900 w 4324350"/>
              <a:gd name="connsiteY35" fmla="*/ 1784350 h 2034382"/>
              <a:gd name="connsiteX36" fmla="*/ 2616200 w 4324350"/>
              <a:gd name="connsiteY36" fmla="*/ 1841500 h 2034382"/>
              <a:gd name="connsiteX37" fmla="*/ 2768600 w 4324350"/>
              <a:gd name="connsiteY37" fmla="*/ 1816100 h 2034382"/>
              <a:gd name="connsiteX38" fmla="*/ 2796381 w 4324350"/>
              <a:gd name="connsiteY38" fmla="*/ 1835944 h 2034382"/>
              <a:gd name="connsiteX39" fmla="*/ 3246437 w 4324350"/>
              <a:gd name="connsiteY39" fmla="*/ 1802606 h 2034382"/>
              <a:gd name="connsiteX40" fmla="*/ 3370263 w 4324350"/>
              <a:gd name="connsiteY40" fmla="*/ 1924050 h 2034382"/>
              <a:gd name="connsiteX41" fmla="*/ 3530600 w 4324350"/>
              <a:gd name="connsiteY41" fmla="*/ 2034382 h 2034382"/>
              <a:gd name="connsiteX42" fmla="*/ 4071144 w 4324350"/>
              <a:gd name="connsiteY42" fmla="*/ 2010569 h 2034382"/>
              <a:gd name="connsiteX43" fmla="*/ 4191000 w 4324350"/>
              <a:gd name="connsiteY43" fmla="*/ 1333500 h 2034382"/>
              <a:gd name="connsiteX44" fmla="*/ 4324350 w 4324350"/>
              <a:gd name="connsiteY44" fmla="*/ 565150 h 2034382"/>
              <a:gd name="connsiteX45" fmla="*/ 4318000 w 4324350"/>
              <a:gd name="connsiteY45" fmla="*/ 241300 h 2034382"/>
              <a:gd name="connsiteX46" fmla="*/ 4324350 w 4324350"/>
              <a:gd name="connsiteY46" fmla="*/ 133350 h 2034382"/>
              <a:gd name="connsiteX0" fmla="*/ 4324350 w 4324350"/>
              <a:gd name="connsiteY0" fmla="*/ 133350 h 2034382"/>
              <a:gd name="connsiteX1" fmla="*/ 3022600 w 4324350"/>
              <a:gd name="connsiteY1" fmla="*/ 38100 h 2034382"/>
              <a:gd name="connsiteX2" fmla="*/ 2965450 w 4324350"/>
              <a:gd name="connsiteY2" fmla="*/ 152400 h 2034382"/>
              <a:gd name="connsiteX3" fmla="*/ 2965450 w 4324350"/>
              <a:gd name="connsiteY3" fmla="*/ 387350 h 2034382"/>
              <a:gd name="connsiteX4" fmla="*/ 1797050 w 4324350"/>
              <a:gd name="connsiteY4" fmla="*/ 336550 h 2034382"/>
              <a:gd name="connsiteX5" fmla="*/ 1784350 w 4324350"/>
              <a:gd name="connsiteY5" fmla="*/ 63500 h 2034382"/>
              <a:gd name="connsiteX6" fmla="*/ 1168400 w 4324350"/>
              <a:gd name="connsiteY6" fmla="*/ 6350 h 2034382"/>
              <a:gd name="connsiteX7" fmla="*/ 425450 w 4324350"/>
              <a:gd name="connsiteY7" fmla="*/ 0 h 2034382"/>
              <a:gd name="connsiteX8" fmla="*/ 419100 w 4324350"/>
              <a:gd name="connsiteY8" fmla="*/ 285750 h 2034382"/>
              <a:gd name="connsiteX9" fmla="*/ 0 w 4324350"/>
              <a:gd name="connsiteY9" fmla="*/ 285750 h 2034382"/>
              <a:gd name="connsiteX10" fmla="*/ 122238 w 4324350"/>
              <a:gd name="connsiteY10" fmla="*/ 1012825 h 2034382"/>
              <a:gd name="connsiteX11" fmla="*/ 406400 w 4324350"/>
              <a:gd name="connsiteY11" fmla="*/ 1193800 h 2034382"/>
              <a:gd name="connsiteX12" fmla="*/ 571500 w 4324350"/>
              <a:gd name="connsiteY12" fmla="*/ 1300956 h 2034382"/>
              <a:gd name="connsiteX13" fmla="*/ 774700 w 4324350"/>
              <a:gd name="connsiteY13" fmla="*/ 1308100 h 2034382"/>
              <a:gd name="connsiteX14" fmla="*/ 843756 w 4324350"/>
              <a:gd name="connsiteY14" fmla="*/ 1219200 h 2034382"/>
              <a:gd name="connsiteX15" fmla="*/ 984250 w 4324350"/>
              <a:gd name="connsiteY15" fmla="*/ 1104900 h 2034382"/>
              <a:gd name="connsiteX16" fmla="*/ 1072356 w 4324350"/>
              <a:gd name="connsiteY16" fmla="*/ 1123950 h 2034382"/>
              <a:gd name="connsiteX17" fmla="*/ 1139032 w 4324350"/>
              <a:gd name="connsiteY17" fmla="*/ 1163637 h 2034382"/>
              <a:gd name="connsiteX18" fmla="*/ 1365250 w 4324350"/>
              <a:gd name="connsiteY18" fmla="*/ 1183481 h 2034382"/>
              <a:gd name="connsiteX19" fmla="*/ 1435100 w 4324350"/>
              <a:gd name="connsiteY19" fmla="*/ 1270000 h 2034382"/>
              <a:gd name="connsiteX20" fmla="*/ 1414462 w 4324350"/>
              <a:gd name="connsiteY20" fmla="*/ 1385887 h 2034382"/>
              <a:gd name="connsiteX21" fmla="*/ 1492250 w 4324350"/>
              <a:gd name="connsiteY21" fmla="*/ 1371600 h 2034382"/>
              <a:gd name="connsiteX22" fmla="*/ 1651000 w 4324350"/>
              <a:gd name="connsiteY22" fmla="*/ 1498600 h 2034382"/>
              <a:gd name="connsiteX23" fmla="*/ 1619250 w 4324350"/>
              <a:gd name="connsiteY23" fmla="*/ 1593850 h 2034382"/>
              <a:gd name="connsiteX24" fmla="*/ 1674813 w 4324350"/>
              <a:gd name="connsiteY24" fmla="*/ 1602581 h 2034382"/>
              <a:gd name="connsiteX25" fmla="*/ 1720850 w 4324350"/>
              <a:gd name="connsiteY25" fmla="*/ 1638300 h 2034382"/>
              <a:gd name="connsiteX26" fmla="*/ 1866900 w 4324350"/>
              <a:gd name="connsiteY26" fmla="*/ 1568450 h 2034382"/>
              <a:gd name="connsiteX27" fmla="*/ 1917700 w 4324350"/>
              <a:gd name="connsiteY27" fmla="*/ 1597819 h 2034382"/>
              <a:gd name="connsiteX28" fmla="*/ 1974850 w 4324350"/>
              <a:gd name="connsiteY28" fmla="*/ 1714500 h 2034382"/>
              <a:gd name="connsiteX29" fmla="*/ 2171700 w 4324350"/>
              <a:gd name="connsiteY29" fmla="*/ 1720850 h 2034382"/>
              <a:gd name="connsiteX30" fmla="*/ 2201069 w 4324350"/>
              <a:gd name="connsiteY30" fmla="*/ 1757362 h 2034382"/>
              <a:gd name="connsiteX31" fmla="*/ 2248694 w 4324350"/>
              <a:gd name="connsiteY31" fmla="*/ 1731169 h 2034382"/>
              <a:gd name="connsiteX32" fmla="*/ 2317750 w 4324350"/>
              <a:gd name="connsiteY32" fmla="*/ 1739900 h 2034382"/>
              <a:gd name="connsiteX33" fmla="*/ 2368550 w 4324350"/>
              <a:gd name="connsiteY33" fmla="*/ 1771650 h 2034382"/>
              <a:gd name="connsiteX34" fmla="*/ 2463800 w 4324350"/>
              <a:gd name="connsiteY34" fmla="*/ 1809750 h 2034382"/>
              <a:gd name="connsiteX35" fmla="*/ 2501900 w 4324350"/>
              <a:gd name="connsiteY35" fmla="*/ 1784350 h 2034382"/>
              <a:gd name="connsiteX36" fmla="*/ 2616200 w 4324350"/>
              <a:gd name="connsiteY36" fmla="*/ 1841500 h 2034382"/>
              <a:gd name="connsiteX37" fmla="*/ 2768600 w 4324350"/>
              <a:gd name="connsiteY37" fmla="*/ 1816100 h 2034382"/>
              <a:gd name="connsiteX38" fmla="*/ 2796381 w 4324350"/>
              <a:gd name="connsiteY38" fmla="*/ 1835944 h 2034382"/>
              <a:gd name="connsiteX39" fmla="*/ 2979738 w 4324350"/>
              <a:gd name="connsiteY39" fmla="*/ 1812131 h 2034382"/>
              <a:gd name="connsiteX40" fmla="*/ 3246437 w 4324350"/>
              <a:gd name="connsiteY40" fmla="*/ 1802606 h 2034382"/>
              <a:gd name="connsiteX41" fmla="*/ 3370263 w 4324350"/>
              <a:gd name="connsiteY41" fmla="*/ 1924050 h 2034382"/>
              <a:gd name="connsiteX42" fmla="*/ 3530600 w 4324350"/>
              <a:gd name="connsiteY42" fmla="*/ 2034382 h 2034382"/>
              <a:gd name="connsiteX43" fmla="*/ 4071144 w 4324350"/>
              <a:gd name="connsiteY43" fmla="*/ 2010569 h 2034382"/>
              <a:gd name="connsiteX44" fmla="*/ 4191000 w 4324350"/>
              <a:gd name="connsiteY44" fmla="*/ 1333500 h 2034382"/>
              <a:gd name="connsiteX45" fmla="*/ 4324350 w 4324350"/>
              <a:gd name="connsiteY45" fmla="*/ 565150 h 2034382"/>
              <a:gd name="connsiteX46" fmla="*/ 4318000 w 4324350"/>
              <a:gd name="connsiteY46" fmla="*/ 241300 h 2034382"/>
              <a:gd name="connsiteX47" fmla="*/ 4324350 w 4324350"/>
              <a:gd name="connsiteY47" fmla="*/ 133350 h 2034382"/>
              <a:gd name="connsiteX0" fmla="*/ 4324350 w 4324350"/>
              <a:gd name="connsiteY0" fmla="*/ 133350 h 2034382"/>
              <a:gd name="connsiteX1" fmla="*/ 3022600 w 4324350"/>
              <a:gd name="connsiteY1" fmla="*/ 38100 h 2034382"/>
              <a:gd name="connsiteX2" fmla="*/ 2965450 w 4324350"/>
              <a:gd name="connsiteY2" fmla="*/ 152400 h 2034382"/>
              <a:gd name="connsiteX3" fmla="*/ 2965450 w 4324350"/>
              <a:gd name="connsiteY3" fmla="*/ 387350 h 2034382"/>
              <a:gd name="connsiteX4" fmla="*/ 1797050 w 4324350"/>
              <a:gd name="connsiteY4" fmla="*/ 336550 h 2034382"/>
              <a:gd name="connsiteX5" fmla="*/ 1784350 w 4324350"/>
              <a:gd name="connsiteY5" fmla="*/ 63500 h 2034382"/>
              <a:gd name="connsiteX6" fmla="*/ 1168400 w 4324350"/>
              <a:gd name="connsiteY6" fmla="*/ 6350 h 2034382"/>
              <a:gd name="connsiteX7" fmla="*/ 425450 w 4324350"/>
              <a:gd name="connsiteY7" fmla="*/ 0 h 2034382"/>
              <a:gd name="connsiteX8" fmla="*/ 419100 w 4324350"/>
              <a:gd name="connsiteY8" fmla="*/ 285750 h 2034382"/>
              <a:gd name="connsiteX9" fmla="*/ 0 w 4324350"/>
              <a:gd name="connsiteY9" fmla="*/ 285750 h 2034382"/>
              <a:gd name="connsiteX10" fmla="*/ 122238 w 4324350"/>
              <a:gd name="connsiteY10" fmla="*/ 1012825 h 2034382"/>
              <a:gd name="connsiteX11" fmla="*/ 406400 w 4324350"/>
              <a:gd name="connsiteY11" fmla="*/ 1193800 h 2034382"/>
              <a:gd name="connsiteX12" fmla="*/ 571500 w 4324350"/>
              <a:gd name="connsiteY12" fmla="*/ 1300956 h 2034382"/>
              <a:gd name="connsiteX13" fmla="*/ 774700 w 4324350"/>
              <a:gd name="connsiteY13" fmla="*/ 1308100 h 2034382"/>
              <a:gd name="connsiteX14" fmla="*/ 843756 w 4324350"/>
              <a:gd name="connsiteY14" fmla="*/ 1219200 h 2034382"/>
              <a:gd name="connsiteX15" fmla="*/ 984250 w 4324350"/>
              <a:gd name="connsiteY15" fmla="*/ 1104900 h 2034382"/>
              <a:gd name="connsiteX16" fmla="*/ 1072356 w 4324350"/>
              <a:gd name="connsiteY16" fmla="*/ 1123950 h 2034382"/>
              <a:gd name="connsiteX17" fmla="*/ 1139032 w 4324350"/>
              <a:gd name="connsiteY17" fmla="*/ 1163637 h 2034382"/>
              <a:gd name="connsiteX18" fmla="*/ 1365250 w 4324350"/>
              <a:gd name="connsiteY18" fmla="*/ 1183481 h 2034382"/>
              <a:gd name="connsiteX19" fmla="*/ 1435100 w 4324350"/>
              <a:gd name="connsiteY19" fmla="*/ 1270000 h 2034382"/>
              <a:gd name="connsiteX20" fmla="*/ 1414462 w 4324350"/>
              <a:gd name="connsiteY20" fmla="*/ 1385887 h 2034382"/>
              <a:gd name="connsiteX21" fmla="*/ 1492250 w 4324350"/>
              <a:gd name="connsiteY21" fmla="*/ 1371600 h 2034382"/>
              <a:gd name="connsiteX22" fmla="*/ 1651000 w 4324350"/>
              <a:gd name="connsiteY22" fmla="*/ 1498600 h 2034382"/>
              <a:gd name="connsiteX23" fmla="*/ 1619250 w 4324350"/>
              <a:gd name="connsiteY23" fmla="*/ 1593850 h 2034382"/>
              <a:gd name="connsiteX24" fmla="*/ 1674813 w 4324350"/>
              <a:gd name="connsiteY24" fmla="*/ 1602581 h 2034382"/>
              <a:gd name="connsiteX25" fmla="*/ 1720850 w 4324350"/>
              <a:gd name="connsiteY25" fmla="*/ 1638300 h 2034382"/>
              <a:gd name="connsiteX26" fmla="*/ 1866900 w 4324350"/>
              <a:gd name="connsiteY26" fmla="*/ 1568450 h 2034382"/>
              <a:gd name="connsiteX27" fmla="*/ 1917700 w 4324350"/>
              <a:gd name="connsiteY27" fmla="*/ 1597819 h 2034382"/>
              <a:gd name="connsiteX28" fmla="*/ 1974850 w 4324350"/>
              <a:gd name="connsiteY28" fmla="*/ 1714500 h 2034382"/>
              <a:gd name="connsiteX29" fmla="*/ 2171700 w 4324350"/>
              <a:gd name="connsiteY29" fmla="*/ 1720850 h 2034382"/>
              <a:gd name="connsiteX30" fmla="*/ 2201069 w 4324350"/>
              <a:gd name="connsiteY30" fmla="*/ 1757362 h 2034382"/>
              <a:gd name="connsiteX31" fmla="*/ 2248694 w 4324350"/>
              <a:gd name="connsiteY31" fmla="*/ 1731169 h 2034382"/>
              <a:gd name="connsiteX32" fmla="*/ 2317750 w 4324350"/>
              <a:gd name="connsiteY32" fmla="*/ 1739900 h 2034382"/>
              <a:gd name="connsiteX33" fmla="*/ 2368550 w 4324350"/>
              <a:gd name="connsiteY33" fmla="*/ 1771650 h 2034382"/>
              <a:gd name="connsiteX34" fmla="*/ 2463800 w 4324350"/>
              <a:gd name="connsiteY34" fmla="*/ 1809750 h 2034382"/>
              <a:gd name="connsiteX35" fmla="*/ 2501900 w 4324350"/>
              <a:gd name="connsiteY35" fmla="*/ 1784350 h 2034382"/>
              <a:gd name="connsiteX36" fmla="*/ 2616200 w 4324350"/>
              <a:gd name="connsiteY36" fmla="*/ 1841500 h 2034382"/>
              <a:gd name="connsiteX37" fmla="*/ 2768600 w 4324350"/>
              <a:gd name="connsiteY37" fmla="*/ 1816100 h 2034382"/>
              <a:gd name="connsiteX38" fmla="*/ 2796381 w 4324350"/>
              <a:gd name="connsiteY38" fmla="*/ 1835944 h 2034382"/>
              <a:gd name="connsiteX39" fmla="*/ 2979738 w 4324350"/>
              <a:gd name="connsiteY39" fmla="*/ 1812131 h 2034382"/>
              <a:gd name="connsiteX40" fmla="*/ 3153569 w 4324350"/>
              <a:gd name="connsiteY40" fmla="*/ 1819275 h 2034382"/>
              <a:gd name="connsiteX41" fmla="*/ 3246437 w 4324350"/>
              <a:gd name="connsiteY41" fmla="*/ 1802606 h 2034382"/>
              <a:gd name="connsiteX42" fmla="*/ 3370263 w 4324350"/>
              <a:gd name="connsiteY42" fmla="*/ 1924050 h 2034382"/>
              <a:gd name="connsiteX43" fmla="*/ 3530600 w 4324350"/>
              <a:gd name="connsiteY43" fmla="*/ 2034382 h 2034382"/>
              <a:gd name="connsiteX44" fmla="*/ 4071144 w 4324350"/>
              <a:gd name="connsiteY44" fmla="*/ 2010569 h 2034382"/>
              <a:gd name="connsiteX45" fmla="*/ 4191000 w 4324350"/>
              <a:gd name="connsiteY45" fmla="*/ 1333500 h 2034382"/>
              <a:gd name="connsiteX46" fmla="*/ 4324350 w 4324350"/>
              <a:gd name="connsiteY46" fmla="*/ 565150 h 2034382"/>
              <a:gd name="connsiteX47" fmla="*/ 4318000 w 4324350"/>
              <a:gd name="connsiteY47" fmla="*/ 241300 h 2034382"/>
              <a:gd name="connsiteX48" fmla="*/ 4324350 w 4324350"/>
              <a:gd name="connsiteY48" fmla="*/ 133350 h 2034382"/>
              <a:gd name="connsiteX0" fmla="*/ 4324350 w 4324350"/>
              <a:gd name="connsiteY0" fmla="*/ 133350 h 2034382"/>
              <a:gd name="connsiteX1" fmla="*/ 3022600 w 4324350"/>
              <a:gd name="connsiteY1" fmla="*/ 38100 h 2034382"/>
              <a:gd name="connsiteX2" fmla="*/ 2965450 w 4324350"/>
              <a:gd name="connsiteY2" fmla="*/ 152400 h 2034382"/>
              <a:gd name="connsiteX3" fmla="*/ 2965450 w 4324350"/>
              <a:gd name="connsiteY3" fmla="*/ 387350 h 2034382"/>
              <a:gd name="connsiteX4" fmla="*/ 1797050 w 4324350"/>
              <a:gd name="connsiteY4" fmla="*/ 336550 h 2034382"/>
              <a:gd name="connsiteX5" fmla="*/ 1784350 w 4324350"/>
              <a:gd name="connsiteY5" fmla="*/ 63500 h 2034382"/>
              <a:gd name="connsiteX6" fmla="*/ 1168400 w 4324350"/>
              <a:gd name="connsiteY6" fmla="*/ 6350 h 2034382"/>
              <a:gd name="connsiteX7" fmla="*/ 425450 w 4324350"/>
              <a:gd name="connsiteY7" fmla="*/ 0 h 2034382"/>
              <a:gd name="connsiteX8" fmla="*/ 419100 w 4324350"/>
              <a:gd name="connsiteY8" fmla="*/ 285750 h 2034382"/>
              <a:gd name="connsiteX9" fmla="*/ 0 w 4324350"/>
              <a:gd name="connsiteY9" fmla="*/ 285750 h 2034382"/>
              <a:gd name="connsiteX10" fmla="*/ 122238 w 4324350"/>
              <a:gd name="connsiteY10" fmla="*/ 1012825 h 2034382"/>
              <a:gd name="connsiteX11" fmla="*/ 406400 w 4324350"/>
              <a:gd name="connsiteY11" fmla="*/ 1193800 h 2034382"/>
              <a:gd name="connsiteX12" fmla="*/ 571500 w 4324350"/>
              <a:gd name="connsiteY12" fmla="*/ 1300956 h 2034382"/>
              <a:gd name="connsiteX13" fmla="*/ 774700 w 4324350"/>
              <a:gd name="connsiteY13" fmla="*/ 1308100 h 2034382"/>
              <a:gd name="connsiteX14" fmla="*/ 843756 w 4324350"/>
              <a:gd name="connsiteY14" fmla="*/ 1219200 h 2034382"/>
              <a:gd name="connsiteX15" fmla="*/ 984250 w 4324350"/>
              <a:gd name="connsiteY15" fmla="*/ 1104900 h 2034382"/>
              <a:gd name="connsiteX16" fmla="*/ 1072356 w 4324350"/>
              <a:gd name="connsiteY16" fmla="*/ 1123950 h 2034382"/>
              <a:gd name="connsiteX17" fmla="*/ 1139032 w 4324350"/>
              <a:gd name="connsiteY17" fmla="*/ 1163637 h 2034382"/>
              <a:gd name="connsiteX18" fmla="*/ 1365250 w 4324350"/>
              <a:gd name="connsiteY18" fmla="*/ 1183481 h 2034382"/>
              <a:gd name="connsiteX19" fmla="*/ 1435100 w 4324350"/>
              <a:gd name="connsiteY19" fmla="*/ 1270000 h 2034382"/>
              <a:gd name="connsiteX20" fmla="*/ 1414462 w 4324350"/>
              <a:gd name="connsiteY20" fmla="*/ 1385887 h 2034382"/>
              <a:gd name="connsiteX21" fmla="*/ 1492250 w 4324350"/>
              <a:gd name="connsiteY21" fmla="*/ 1371600 h 2034382"/>
              <a:gd name="connsiteX22" fmla="*/ 1651000 w 4324350"/>
              <a:gd name="connsiteY22" fmla="*/ 1498600 h 2034382"/>
              <a:gd name="connsiteX23" fmla="*/ 1619250 w 4324350"/>
              <a:gd name="connsiteY23" fmla="*/ 1593850 h 2034382"/>
              <a:gd name="connsiteX24" fmla="*/ 1674813 w 4324350"/>
              <a:gd name="connsiteY24" fmla="*/ 1602581 h 2034382"/>
              <a:gd name="connsiteX25" fmla="*/ 1720850 w 4324350"/>
              <a:gd name="connsiteY25" fmla="*/ 1638300 h 2034382"/>
              <a:gd name="connsiteX26" fmla="*/ 1866900 w 4324350"/>
              <a:gd name="connsiteY26" fmla="*/ 1568450 h 2034382"/>
              <a:gd name="connsiteX27" fmla="*/ 1917700 w 4324350"/>
              <a:gd name="connsiteY27" fmla="*/ 1597819 h 2034382"/>
              <a:gd name="connsiteX28" fmla="*/ 1974850 w 4324350"/>
              <a:gd name="connsiteY28" fmla="*/ 1714500 h 2034382"/>
              <a:gd name="connsiteX29" fmla="*/ 2171700 w 4324350"/>
              <a:gd name="connsiteY29" fmla="*/ 1720850 h 2034382"/>
              <a:gd name="connsiteX30" fmla="*/ 2201069 w 4324350"/>
              <a:gd name="connsiteY30" fmla="*/ 1757362 h 2034382"/>
              <a:gd name="connsiteX31" fmla="*/ 2248694 w 4324350"/>
              <a:gd name="connsiteY31" fmla="*/ 1731169 h 2034382"/>
              <a:gd name="connsiteX32" fmla="*/ 2317750 w 4324350"/>
              <a:gd name="connsiteY32" fmla="*/ 1739900 h 2034382"/>
              <a:gd name="connsiteX33" fmla="*/ 2368550 w 4324350"/>
              <a:gd name="connsiteY33" fmla="*/ 1771650 h 2034382"/>
              <a:gd name="connsiteX34" fmla="*/ 2463800 w 4324350"/>
              <a:gd name="connsiteY34" fmla="*/ 1809750 h 2034382"/>
              <a:gd name="connsiteX35" fmla="*/ 2501900 w 4324350"/>
              <a:gd name="connsiteY35" fmla="*/ 1784350 h 2034382"/>
              <a:gd name="connsiteX36" fmla="*/ 2616200 w 4324350"/>
              <a:gd name="connsiteY36" fmla="*/ 1841500 h 2034382"/>
              <a:gd name="connsiteX37" fmla="*/ 2768600 w 4324350"/>
              <a:gd name="connsiteY37" fmla="*/ 1816100 h 2034382"/>
              <a:gd name="connsiteX38" fmla="*/ 2796381 w 4324350"/>
              <a:gd name="connsiteY38" fmla="*/ 1835944 h 2034382"/>
              <a:gd name="connsiteX39" fmla="*/ 2979738 w 4324350"/>
              <a:gd name="connsiteY39" fmla="*/ 1812131 h 2034382"/>
              <a:gd name="connsiteX40" fmla="*/ 3153569 w 4324350"/>
              <a:gd name="connsiteY40" fmla="*/ 1819275 h 2034382"/>
              <a:gd name="connsiteX41" fmla="*/ 3203575 w 4324350"/>
              <a:gd name="connsiteY41" fmla="*/ 1800225 h 2034382"/>
              <a:gd name="connsiteX42" fmla="*/ 3246437 w 4324350"/>
              <a:gd name="connsiteY42" fmla="*/ 1802606 h 2034382"/>
              <a:gd name="connsiteX43" fmla="*/ 3370263 w 4324350"/>
              <a:gd name="connsiteY43" fmla="*/ 1924050 h 2034382"/>
              <a:gd name="connsiteX44" fmla="*/ 3530600 w 4324350"/>
              <a:gd name="connsiteY44" fmla="*/ 2034382 h 2034382"/>
              <a:gd name="connsiteX45" fmla="*/ 4071144 w 4324350"/>
              <a:gd name="connsiteY45" fmla="*/ 2010569 h 2034382"/>
              <a:gd name="connsiteX46" fmla="*/ 4191000 w 4324350"/>
              <a:gd name="connsiteY46" fmla="*/ 1333500 h 2034382"/>
              <a:gd name="connsiteX47" fmla="*/ 4324350 w 4324350"/>
              <a:gd name="connsiteY47" fmla="*/ 565150 h 2034382"/>
              <a:gd name="connsiteX48" fmla="*/ 4318000 w 4324350"/>
              <a:gd name="connsiteY48" fmla="*/ 241300 h 2034382"/>
              <a:gd name="connsiteX49" fmla="*/ 4324350 w 4324350"/>
              <a:gd name="connsiteY49" fmla="*/ 133350 h 203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24350" h="2034382">
                <a:moveTo>
                  <a:pt x="4324350" y="133350"/>
                </a:moveTo>
                <a:cubicBezTo>
                  <a:pt x="4292864" y="99219"/>
                  <a:pt x="3456517" y="69850"/>
                  <a:pt x="3022600" y="38100"/>
                </a:cubicBezTo>
                <a:lnTo>
                  <a:pt x="2965450" y="152400"/>
                </a:lnTo>
                <a:lnTo>
                  <a:pt x="2965450" y="387350"/>
                </a:lnTo>
                <a:lnTo>
                  <a:pt x="1797050" y="336550"/>
                </a:lnTo>
                <a:lnTo>
                  <a:pt x="1784350" y="63500"/>
                </a:lnTo>
                <a:lnTo>
                  <a:pt x="1168400" y="6350"/>
                </a:lnTo>
                <a:lnTo>
                  <a:pt x="425450" y="0"/>
                </a:lnTo>
                <a:lnTo>
                  <a:pt x="419100" y="285750"/>
                </a:lnTo>
                <a:lnTo>
                  <a:pt x="0" y="285750"/>
                </a:lnTo>
                <a:lnTo>
                  <a:pt x="122238" y="1012825"/>
                </a:lnTo>
                <a:cubicBezTo>
                  <a:pt x="151871" y="1185599"/>
                  <a:pt x="331523" y="1145778"/>
                  <a:pt x="406400" y="1193800"/>
                </a:cubicBezTo>
                <a:cubicBezTo>
                  <a:pt x="481277" y="1241822"/>
                  <a:pt x="510117" y="1281906"/>
                  <a:pt x="571500" y="1300956"/>
                </a:cubicBezTo>
                <a:lnTo>
                  <a:pt x="774700" y="1308100"/>
                </a:lnTo>
                <a:cubicBezTo>
                  <a:pt x="803275" y="1279260"/>
                  <a:pt x="815181" y="1248040"/>
                  <a:pt x="843756" y="1219200"/>
                </a:cubicBezTo>
                <a:lnTo>
                  <a:pt x="984250" y="1104900"/>
                </a:lnTo>
                <a:cubicBezTo>
                  <a:pt x="1004888" y="1112044"/>
                  <a:pt x="1051718" y="1116806"/>
                  <a:pt x="1072356" y="1123950"/>
                </a:cubicBezTo>
                <a:lnTo>
                  <a:pt x="1139032" y="1163637"/>
                </a:lnTo>
                <a:lnTo>
                  <a:pt x="1365250" y="1183481"/>
                </a:lnTo>
                <a:lnTo>
                  <a:pt x="1435100" y="1270000"/>
                </a:lnTo>
                <a:lnTo>
                  <a:pt x="1414462" y="1385887"/>
                </a:lnTo>
                <a:lnTo>
                  <a:pt x="1492250" y="1371600"/>
                </a:lnTo>
                <a:lnTo>
                  <a:pt x="1651000" y="1498600"/>
                </a:lnTo>
                <a:lnTo>
                  <a:pt x="1619250" y="1593850"/>
                </a:lnTo>
                <a:cubicBezTo>
                  <a:pt x="1636183" y="1599935"/>
                  <a:pt x="1657880" y="1596496"/>
                  <a:pt x="1674813" y="1602581"/>
                </a:cubicBezTo>
                <a:lnTo>
                  <a:pt x="1720850" y="1638300"/>
                </a:lnTo>
                <a:lnTo>
                  <a:pt x="1866900" y="1568450"/>
                </a:lnTo>
                <a:cubicBezTo>
                  <a:pt x="1875896" y="1580621"/>
                  <a:pt x="1908704" y="1585648"/>
                  <a:pt x="1917700" y="1597819"/>
                </a:cubicBezTo>
                <a:lnTo>
                  <a:pt x="1974850" y="1714500"/>
                </a:lnTo>
                <a:lnTo>
                  <a:pt x="2171700" y="1720850"/>
                </a:lnTo>
                <a:lnTo>
                  <a:pt x="2201069" y="1757362"/>
                </a:lnTo>
                <a:cubicBezTo>
                  <a:pt x="2220913" y="1754981"/>
                  <a:pt x="2228850" y="1733550"/>
                  <a:pt x="2248694" y="1731169"/>
                </a:cubicBezTo>
                <a:lnTo>
                  <a:pt x="2317750" y="1739900"/>
                </a:lnTo>
                <a:lnTo>
                  <a:pt x="2368550" y="1771650"/>
                </a:lnTo>
                <a:lnTo>
                  <a:pt x="2463800" y="1809750"/>
                </a:lnTo>
                <a:lnTo>
                  <a:pt x="2501900" y="1784350"/>
                </a:lnTo>
                <a:lnTo>
                  <a:pt x="2616200" y="1841500"/>
                </a:lnTo>
                <a:lnTo>
                  <a:pt x="2768600" y="1816100"/>
                </a:lnTo>
                <a:cubicBezTo>
                  <a:pt x="2775479" y="1830652"/>
                  <a:pt x="2789502" y="1821392"/>
                  <a:pt x="2796381" y="1835944"/>
                </a:cubicBezTo>
                <a:cubicBezTo>
                  <a:pt x="2856706" y="1832769"/>
                  <a:pt x="2919413" y="1815306"/>
                  <a:pt x="2979738" y="1812131"/>
                </a:cubicBezTo>
                <a:cubicBezTo>
                  <a:pt x="3040063" y="1808162"/>
                  <a:pt x="3093244" y="1823244"/>
                  <a:pt x="3153569" y="1819275"/>
                </a:cubicBezTo>
                <a:cubicBezTo>
                  <a:pt x="3174206" y="1815306"/>
                  <a:pt x="3182938" y="1804194"/>
                  <a:pt x="3203575" y="1800225"/>
                </a:cubicBezTo>
                <a:lnTo>
                  <a:pt x="3246437" y="1802606"/>
                </a:lnTo>
                <a:cubicBezTo>
                  <a:pt x="3298031" y="1843087"/>
                  <a:pt x="3318669" y="1883569"/>
                  <a:pt x="3370263" y="1924050"/>
                </a:cubicBezTo>
                <a:lnTo>
                  <a:pt x="3530600" y="2034382"/>
                </a:lnTo>
                <a:lnTo>
                  <a:pt x="4071144" y="2010569"/>
                </a:lnTo>
                <a:lnTo>
                  <a:pt x="4191000" y="1333500"/>
                </a:lnTo>
                <a:lnTo>
                  <a:pt x="4324350" y="565150"/>
                </a:lnTo>
                <a:lnTo>
                  <a:pt x="4318000" y="241300"/>
                </a:lnTo>
                <a:lnTo>
                  <a:pt x="4324350" y="133350"/>
                </a:lnTo>
                <a:close/>
              </a:path>
            </a:pathLst>
          </a:custGeom>
          <a:solidFill>
            <a:srgbClr val="FE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0"/>
          </p:nvPr>
        </p:nvSpPr>
        <p:spPr/>
        <p:txBody>
          <a:bodyPr/>
          <a:lstStyle/>
          <a:p>
            <a:r>
              <a:rPr lang="en-US" dirty="0"/>
              <a:t>Iron Age tower and wall in the </a:t>
            </a:r>
            <a:r>
              <a:rPr lang="en-US" dirty="0" err="1"/>
              <a:t>Ophel</a:t>
            </a:r>
            <a:r>
              <a:rPr lang="en-US" dirty="0"/>
              <a:t> area</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To build the house of Yahweh, and his own house, and the </a:t>
            </a:r>
            <a:r>
              <a:rPr lang="en-US" dirty="0" err="1"/>
              <a:t>Millo</a:t>
            </a:r>
            <a:r>
              <a:rPr lang="en-US" dirty="0"/>
              <a:t>, and the wall of Jerusalem</a:t>
            </a:r>
          </a:p>
        </p:txBody>
      </p:sp>
      <p:sp>
        <p:nvSpPr>
          <p:cNvPr id="11" name="Text Box 12"/>
          <p:cNvSpPr txBox="1">
            <a:spLocks noChangeArrowheads="1"/>
          </p:cNvSpPr>
          <p:nvPr/>
        </p:nvSpPr>
        <p:spPr bwMode="auto">
          <a:xfrm>
            <a:off x="1176858" y="2724090"/>
            <a:ext cx="1438214"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Extra Tower</a:t>
            </a:r>
          </a:p>
        </p:txBody>
      </p:sp>
      <p:sp>
        <p:nvSpPr>
          <p:cNvPr id="12" name="Line 15"/>
          <p:cNvSpPr>
            <a:spLocks noChangeShapeType="1"/>
          </p:cNvSpPr>
          <p:nvPr/>
        </p:nvSpPr>
        <p:spPr bwMode="auto">
          <a:xfrm>
            <a:off x="2057400" y="3124200"/>
            <a:ext cx="435298" cy="461902"/>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itchFamily="34" charset="0"/>
              <a:ea typeface="+mn-ea"/>
              <a:cs typeface="+mn-cs"/>
            </a:endParaRPr>
          </a:p>
        </p:txBody>
      </p:sp>
      <p:sp>
        <p:nvSpPr>
          <p:cNvPr id="13" name="Text Box 12"/>
          <p:cNvSpPr txBox="1">
            <a:spLocks noChangeArrowheads="1"/>
          </p:cNvSpPr>
          <p:nvPr/>
        </p:nvSpPr>
        <p:spPr bwMode="auto">
          <a:xfrm>
            <a:off x="4038488" y="5453743"/>
            <a:ext cx="1792478"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Royal Structure</a:t>
            </a:r>
          </a:p>
        </p:txBody>
      </p:sp>
      <p:sp>
        <p:nvSpPr>
          <p:cNvPr id="14" name="Line 15"/>
          <p:cNvSpPr>
            <a:spLocks noChangeShapeType="1"/>
          </p:cNvSpPr>
          <p:nvPr/>
        </p:nvSpPr>
        <p:spPr bwMode="auto">
          <a:xfrm flipV="1">
            <a:off x="5851073" y="5453742"/>
            <a:ext cx="564241" cy="200055"/>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itchFamily="34" charset="0"/>
              <a:ea typeface="+mn-ea"/>
              <a:cs typeface="+mn-cs"/>
            </a:endParaRPr>
          </a:p>
        </p:txBody>
      </p:sp>
      <p:sp>
        <p:nvSpPr>
          <p:cNvPr id="15" name="Text Box 12"/>
          <p:cNvSpPr txBox="1">
            <a:spLocks noChangeArrowheads="1"/>
          </p:cNvSpPr>
          <p:nvPr/>
        </p:nvSpPr>
        <p:spPr bwMode="auto">
          <a:xfrm>
            <a:off x="3404014" y="2203390"/>
            <a:ext cx="2610010"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Byzantine </a:t>
            </a:r>
            <a:r>
              <a:rPr kumimoji="0" lang="en-US" sz="2000" b="0" i="0" u="none" strike="noStrike" kern="0" cap="none" spc="0" normalizeH="0" baseline="0" noProof="0" dirty="0" err="1">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Ophel</a:t>
            </a: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 Tower</a:t>
            </a:r>
          </a:p>
        </p:txBody>
      </p:sp>
    </p:spTree>
    <p:extLst>
      <p:ext uri="{BB962C8B-B14F-4D97-AF65-F5344CB8AC3E}">
        <p14:creationId xmlns:p14="http://schemas.microsoft.com/office/powerpoint/2010/main" val="36547947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Straight Wall in the </a:t>
            </a:r>
            <a:r>
              <a:rPr lang="en-US" dirty="0" err="1"/>
              <a:t>Ophel</a:t>
            </a:r>
            <a:r>
              <a:rPr lang="en-US" dirty="0"/>
              <a:t> area</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To build the house of Yahweh, and his own house, and the </a:t>
            </a:r>
            <a:r>
              <a:rPr lang="en-US" dirty="0" err="1"/>
              <a:t>Millo</a:t>
            </a:r>
            <a:r>
              <a:rPr lang="en-US" dirty="0"/>
              <a:t>, and the wall of Jerusalem</a:t>
            </a:r>
          </a:p>
        </p:txBody>
      </p:sp>
      <p:pic>
        <p:nvPicPr>
          <p:cNvPr id="5" name="Picture 4" descr="Ophel Walls Straight Wall, tb0101121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126480"/>
          </a:xfrm>
          <a:prstGeom prst="rect">
            <a:avLst/>
          </a:prstGeom>
        </p:spPr>
      </p:pic>
    </p:spTree>
    <p:extLst>
      <p:ext uri="{BB962C8B-B14F-4D97-AF65-F5344CB8AC3E}">
        <p14:creationId xmlns:p14="http://schemas.microsoft.com/office/powerpoint/2010/main" val="40808359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Hazor (aerial view from the southeast)</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And he built Hazor, Megiddo, and Gezer</a:t>
            </a:r>
          </a:p>
        </p:txBody>
      </p:sp>
      <p:pic>
        <p:nvPicPr>
          <p:cNvPr id="6" name="Picture 5" descr="Hazor aerial from southeast, tbs1121200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102096"/>
          </a:xfrm>
          <a:prstGeom prst="rect">
            <a:avLst/>
          </a:prstGeom>
        </p:spPr>
      </p:pic>
    </p:spTree>
    <p:extLst>
      <p:ext uri="{BB962C8B-B14F-4D97-AF65-F5344CB8AC3E}">
        <p14:creationId xmlns:p14="http://schemas.microsoft.com/office/powerpoint/2010/main" val="32368255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zor aerial from southeast, tbs1121200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102096"/>
          </a:xfrm>
          <a:prstGeom prst="rect">
            <a:avLst/>
          </a:prstGeom>
        </p:spPr>
      </p:pic>
      <p:sp>
        <p:nvSpPr>
          <p:cNvPr id="6" name="Freeform 5"/>
          <p:cNvSpPr/>
          <p:nvPr/>
        </p:nvSpPr>
        <p:spPr>
          <a:xfrm>
            <a:off x="413963" y="2043113"/>
            <a:ext cx="3538912" cy="1171575"/>
          </a:xfrm>
          <a:custGeom>
            <a:avLst/>
            <a:gdLst>
              <a:gd name="connsiteX0" fmla="*/ 652463 w 3524250"/>
              <a:gd name="connsiteY0" fmla="*/ 0 h 1171575"/>
              <a:gd name="connsiteX1" fmla="*/ 219075 w 3524250"/>
              <a:gd name="connsiteY1" fmla="*/ 76200 h 1171575"/>
              <a:gd name="connsiteX2" fmla="*/ 0 w 3524250"/>
              <a:gd name="connsiteY2" fmla="*/ 400050 h 1171575"/>
              <a:gd name="connsiteX3" fmla="*/ 52388 w 3524250"/>
              <a:gd name="connsiteY3" fmla="*/ 666750 h 1171575"/>
              <a:gd name="connsiteX4" fmla="*/ 1219200 w 3524250"/>
              <a:gd name="connsiteY4" fmla="*/ 981075 h 1171575"/>
              <a:gd name="connsiteX5" fmla="*/ 1538288 w 3524250"/>
              <a:gd name="connsiteY5" fmla="*/ 1171575 h 1171575"/>
              <a:gd name="connsiteX6" fmla="*/ 3524250 w 3524250"/>
              <a:gd name="connsiteY6" fmla="*/ 738187 h 1171575"/>
              <a:gd name="connsiteX7" fmla="*/ 3409950 w 3524250"/>
              <a:gd name="connsiteY7" fmla="*/ 642937 h 1171575"/>
              <a:gd name="connsiteX8" fmla="*/ 2828925 w 3524250"/>
              <a:gd name="connsiteY8" fmla="*/ 457200 h 1171575"/>
              <a:gd name="connsiteX9" fmla="*/ 1962150 w 3524250"/>
              <a:gd name="connsiteY9" fmla="*/ 280987 h 1171575"/>
              <a:gd name="connsiteX10" fmla="*/ 1143000 w 3524250"/>
              <a:gd name="connsiteY10" fmla="*/ 157162 h 1171575"/>
              <a:gd name="connsiteX11" fmla="*/ 800100 w 3524250"/>
              <a:gd name="connsiteY11" fmla="*/ 90487 h 1171575"/>
              <a:gd name="connsiteX12" fmla="*/ 804863 w 3524250"/>
              <a:gd name="connsiteY12" fmla="*/ 0 h 1171575"/>
              <a:gd name="connsiteX13" fmla="*/ 652463 w 3524250"/>
              <a:gd name="connsiteY13" fmla="*/ 0 h 1171575"/>
              <a:gd name="connsiteX0" fmla="*/ 714755 w 3586542"/>
              <a:gd name="connsiteY0" fmla="*/ 0 h 1171575"/>
              <a:gd name="connsiteX1" fmla="*/ 281367 w 3586542"/>
              <a:gd name="connsiteY1" fmla="*/ 76200 h 1171575"/>
              <a:gd name="connsiteX2" fmla="*/ 62292 w 3586542"/>
              <a:gd name="connsiteY2" fmla="*/ 400050 h 1171575"/>
              <a:gd name="connsiteX3" fmla="*/ 114680 w 3586542"/>
              <a:gd name="connsiteY3" fmla="*/ 666750 h 1171575"/>
              <a:gd name="connsiteX4" fmla="*/ 1281492 w 3586542"/>
              <a:gd name="connsiteY4" fmla="*/ 981075 h 1171575"/>
              <a:gd name="connsiteX5" fmla="*/ 1600580 w 3586542"/>
              <a:gd name="connsiteY5" fmla="*/ 1171575 h 1171575"/>
              <a:gd name="connsiteX6" fmla="*/ 3586542 w 3586542"/>
              <a:gd name="connsiteY6" fmla="*/ 738187 h 1171575"/>
              <a:gd name="connsiteX7" fmla="*/ 3472242 w 3586542"/>
              <a:gd name="connsiteY7" fmla="*/ 642937 h 1171575"/>
              <a:gd name="connsiteX8" fmla="*/ 2891217 w 3586542"/>
              <a:gd name="connsiteY8" fmla="*/ 457200 h 1171575"/>
              <a:gd name="connsiteX9" fmla="*/ 2024442 w 3586542"/>
              <a:gd name="connsiteY9" fmla="*/ 280987 h 1171575"/>
              <a:gd name="connsiteX10" fmla="*/ 1205292 w 3586542"/>
              <a:gd name="connsiteY10" fmla="*/ 157162 h 1171575"/>
              <a:gd name="connsiteX11" fmla="*/ 862392 w 3586542"/>
              <a:gd name="connsiteY11" fmla="*/ 90487 h 1171575"/>
              <a:gd name="connsiteX12" fmla="*/ 867155 w 3586542"/>
              <a:gd name="connsiteY12" fmla="*/ 0 h 1171575"/>
              <a:gd name="connsiteX13" fmla="*/ 714755 w 3586542"/>
              <a:gd name="connsiteY13" fmla="*/ 0 h 1171575"/>
              <a:gd name="connsiteX0" fmla="*/ 667125 w 3538912"/>
              <a:gd name="connsiteY0" fmla="*/ 0 h 1171575"/>
              <a:gd name="connsiteX1" fmla="*/ 233737 w 3538912"/>
              <a:gd name="connsiteY1" fmla="*/ 76200 h 1171575"/>
              <a:gd name="connsiteX2" fmla="*/ 14662 w 3538912"/>
              <a:gd name="connsiteY2" fmla="*/ 400050 h 1171575"/>
              <a:gd name="connsiteX3" fmla="*/ 181350 w 3538912"/>
              <a:gd name="connsiteY3" fmla="*/ 700087 h 1171575"/>
              <a:gd name="connsiteX4" fmla="*/ 1233862 w 3538912"/>
              <a:gd name="connsiteY4" fmla="*/ 981075 h 1171575"/>
              <a:gd name="connsiteX5" fmla="*/ 1552950 w 3538912"/>
              <a:gd name="connsiteY5" fmla="*/ 1171575 h 1171575"/>
              <a:gd name="connsiteX6" fmla="*/ 3538912 w 3538912"/>
              <a:gd name="connsiteY6" fmla="*/ 738187 h 1171575"/>
              <a:gd name="connsiteX7" fmla="*/ 3424612 w 3538912"/>
              <a:gd name="connsiteY7" fmla="*/ 642937 h 1171575"/>
              <a:gd name="connsiteX8" fmla="*/ 2843587 w 3538912"/>
              <a:gd name="connsiteY8" fmla="*/ 457200 h 1171575"/>
              <a:gd name="connsiteX9" fmla="*/ 1976812 w 3538912"/>
              <a:gd name="connsiteY9" fmla="*/ 280987 h 1171575"/>
              <a:gd name="connsiteX10" fmla="*/ 1157662 w 3538912"/>
              <a:gd name="connsiteY10" fmla="*/ 157162 h 1171575"/>
              <a:gd name="connsiteX11" fmla="*/ 814762 w 3538912"/>
              <a:gd name="connsiteY11" fmla="*/ 90487 h 1171575"/>
              <a:gd name="connsiteX12" fmla="*/ 819525 w 3538912"/>
              <a:gd name="connsiteY12" fmla="*/ 0 h 1171575"/>
              <a:gd name="connsiteX13" fmla="*/ 667125 w 3538912"/>
              <a:gd name="connsiteY13" fmla="*/ 0 h 1171575"/>
              <a:gd name="connsiteX0" fmla="*/ 667125 w 3538912"/>
              <a:gd name="connsiteY0" fmla="*/ 0 h 1171575"/>
              <a:gd name="connsiteX1" fmla="*/ 233737 w 3538912"/>
              <a:gd name="connsiteY1" fmla="*/ 76200 h 1171575"/>
              <a:gd name="connsiteX2" fmla="*/ 14662 w 3538912"/>
              <a:gd name="connsiteY2" fmla="*/ 400050 h 1171575"/>
              <a:gd name="connsiteX3" fmla="*/ 181350 w 3538912"/>
              <a:gd name="connsiteY3" fmla="*/ 700087 h 1171575"/>
              <a:gd name="connsiteX4" fmla="*/ 1233862 w 3538912"/>
              <a:gd name="connsiteY4" fmla="*/ 981075 h 1171575"/>
              <a:gd name="connsiteX5" fmla="*/ 1552950 w 3538912"/>
              <a:gd name="connsiteY5" fmla="*/ 1171575 h 1171575"/>
              <a:gd name="connsiteX6" fmla="*/ 3538912 w 3538912"/>
              <a:gd name="connsiteY6" fmla="*/ 738187 h 1171575"/>
              <a:gd name="connsiteX7" fmla="*/ 3424612 w 3538912"/>
              <a:gd name="connsiteY7" fmla="*/ 642937 h 1171575"/>
              <a:gd name="connsiteX8" fmla="*/ 2843587 w 3538912"/>
              <a:gd name="connsiteY8" fmla="*/ 457200 h 1171575"/>
              <a:gd name="connsiteX9" fmla="*/ 1976812 w 3538912"/>
              <a:gd name="connsiteY9" fmla="*/ 280987 h 1171575"/>
              <a:gd name="connsiteX10" fmla="*/ 1157662 w 3538912"/>
              <a:gd name="connsiteY10" fmla="*/ 157162 h 1171575"/>
              <a:gd name="connsiteX11" fmla="*/ 814762 w 3538912"/>
              <a:gd name="connsiteY11" fmla="*/ 90487 h 1171575"/>
              <a:gd name="connsiteX12" fmla="*/ 819525 w 3538912"/>
              <a:gd name="connsiteY12" fmla="*/ 0 h 1171575"/>
              <a:gd name="connsiteX13" fmla="*/ 667125 w 3538912"/>
              <a:gd name="connsiteY13" fmla="*/ 0 h 1171575"/>
              <a:gd name="connsiteX0" fmla="*/ 667125 w 3673986"/>
              <a:gd name="connsiteY0" fmla="*/ 0 h 1171575"/>
              <a:gd name="connsiteX1" fmla="*/ 233737 w 3673986"/>
              <a:gd name="connsiteY1" fmla="*/ 76200 h 1171575"/>
              <a:gd name="connsiteX2" fmla="*/ 14662 w 3673986"/>
              <a:gd name="connsiteY2" fmla="*/ 400050 h 1171575"/>
              <a:gd name="connsiteX3" fmla="*/ 181350 w 3673986"/>
              <a:gd name="connsiteY3" fmla="*/ 700087 h 1171575"/>
              <a:gd name="connsiteX4" fmla="*/ 1233862 w 3673986"/>
              <a:gd name="connsiteY4" fmla="*/ 981075 h 1171575"/>
              <a:gd name="connsiteX5" fmla="*/ 1552950 w 3673986"/>
              <a:gd name="connsiteY5" fmla="*/ 1171575 h 1171575"/>
              <a:gd name="connsiteX6" fmla="*/ 3538912 w 3673986"/>
              <a:gd name="connsiteY6" fmla="*/ 738187 h 1171575"/>
              <a:gd name="connsiteX7" fmla="*/ 3424612 w 3673986"/>
              <a:gd name="connsiteY7" fmla="*/ 642937 h 1171575"/>
              <a:gd name="connsiteX8" fmla="*/ 2843587 w 3673986"/>
              <a:gd name="connsiteY8" fmla="*/ 457200 h 1171575"/>
              <a:gd name="connsiteX9" fmla="*/ 1976812 w 3673986"/>
              <a:gd name="connsiteY9" fmla="*/ 280987 h 1171575"/>
              <a:gd name="connsiteX10" fmla="*/ 1157662 w 3673986"/>
              <a:gd name="connsiteY10" fmla="*/ 157162 h 1171575"/>
              <a:gd name="connsiteX11" fmla="*/ 814762 w 3673986"/>
              <a:gd name="connsiteY11" fmla="*/ 90487 h 1171575"/>
              <a:gd name="connsiteX12" fmla="*/ 819525 w 3673986"/>
              <a:gd name="connsiteY12" fmla="*/ 0 h 1171575"/>
              <a:gd name="connsiteX13" fmla="*/ 667125 w 3673986"/>
              <a:gd name="connsiteY13" fmla="*/ 0 h 1171575"/>
              <a:gd name="connsiteX0" fmla="*/ 667125 w 3538912"/>
              <a:gd name="connsiteY0" fmla="*/ 0 h 1171575"/>
              <a:gd name="connsiteX1" fmla="*/ 233737 w 3538912"/>
              <a:gd name="connsiteY1" fmla="*/ 76200 h 1171575"/>
              <a:gd name="connsiteX2" fmla="*/ 14662 w 3538912"/>
              <a:gd name="connsiteY2" fmla="*/ 400050 h 1171575"/>
              <a:gd name="connsiteX3" fmla="*/ 181350 w 3538912"/>
              <a:gd name="connsiteY3" fmla="*/ 700087 h 1171575"/>
              <a:gd name="connsiteX4" fmla="*/ 1233862 w 3538912"/>
              <a:gd name="connsiteY4" fmla="*/ 981075 h 1171575"/>
              <a:gd name="connsiteX5" fmla="*/ 1552950 w 3538912"/>
              <a:gd name="connsiteY5" fmla="*/ 1171575 h 1171575"/>
              <a:gd name="connsiteX6" fmla="*/ 3538912 w 3538912"/>
              <a:gd name="connsiteY6" fmla="*/ 738187 h 1171575"/>
              <a:gd name="connsiteX7" fmla="*/ 3424612 w 3538912"/>
              <a:gd name="connsiteY7" fmla="*/ 642937 h 1171575"/>
              <a:gd name="connsiteX8" fmla="*/ 2843587 w 3538912"/>
              <a:gd name="connsiteY8" fmla="*/ 457200 h 1171575"/>
              <a:gd name="connsiteX9" fmla="*/ 1976812 w 3538912"/>
              <a:gd name="connsiteY9" fmla="*/ 280987 h 1171575"/>
              <a:gd name="connsiteX10" fmla="*/ 1157662 w 3538912"/>
              <a:gd name="connsiteY10" fmla="*/ 157162 h 1171575"/>
              <a:gd name="connsiteX11" fmla="*/ 814762 w 3538912"/>
              <a:gd name="connsiteY11" fmla="*/ 90487 h 1171575"/>
              <a:gd name="connsiteX12" fmla="*/ 819525 w 3538912"/>
              <a:gd name="connsiteY12" fmla="*/ 0 h 1171575"/>
              <a:gd name="connsiteX13" fmla="*/ 667125 w 3538912"/>
              <a:gd name="connsiteY13" fmla="*/ 0 h 1171575"/>
              <a:gd name="connsiteX0" fmla="*/ 667125 w 3538912"/>
              <a:gd name="connsiteY0" fmla="*/ 0 h 1171575"/>
              <a:gd name="connsiteX1" fmla="*/ 233737 w 3538912"/>
              <a:gd name="connsiteY1" fmla="*/ 76200 h 1171575"/>
              <a:gd name="connsiteX2" fmla="*/ 14662 w 3538912"/>
              <a:gd name="connsiteY2" fmla="*/ 400050 h 1171575"/>
              <a:gd name="connsiteX3" fmla="*/ 181350 w 3538912"/>
              <a:gd name="connsiteY3" fmla="*/ 700087 h 1171575"/>
              <a:gd name="connsiteX4" fmla="*/ 1233862 w 3538912"/>
              <a:gd name="connsiteY4" fmla="*/ 981075 h 1171575"/>
              <a:gd name="connsiteX5" fmla="*/ 1552950 w 3538912"/>
              <a:gd name="connsiteY5" fmla="*/ 1171575 h 1171575"/>
              <a:gd name="connsiteX6" fmla="*/ 3538912 w 3538912"/>
              <a:gd name="connsiteY6" fmla="*/ 738187 h 1171575"/>
              <a:gd name="connsiteX7" fmla="*/ 3424612 w 3538912"/>
              <a:gd name="connsiteY7" fmla="*/ 642937 h 1171575"/>
              <a:gd name="connsiteX8" fmla="*/ 2843587 w 3538912"/>
              <a:gd name="connsiteY8" fmla="*/ 457200 h 1171575"/>
              <a:gd name="connsiteX9" fmla="*/ 1976812 w 3538912"/>
              <a:gd name="connsiteY9" fmla="*/ 280987 h 1171575"/>
              <a:gd name="connsiteX10" fmla="*/ 1157662 w 3538912"/>
              <a:gd name="connsiteY10" fmla="*/ 157162 h 1171575"/>
              <a:gd name="connsiteX11" fmla="*/ 814762 w 3538912"/>
              <a:gd name="connsiteY11" fmla="*/ 90487 h 1171575"/>
              <a:gd name="connsiteX12" fmla="*/ 819525 w 3538912"/>
              <a:gd name="connsiteY12" fmla="*/ 0 h 1171575"/>
              <a:gd name="connsiteX13" fmla="*/ 667125 w 3538912"/>
              <a:gd name="connsiteY13" fmla="*/ 0 h 1171575"/>
              <a:gd name="connsiteX0" fmla="*/ 667125 w 3538912"/>
              <a:gd name="connsiteY0" fmla="*/ 0 h 1171575"/>
              <a:gd name="connsiteX1" fmla="*/ 233737 w 3538912"/>
              <a:gd name="connsiteY1" fmla="*/ 76200 h 1171575"/>
              <a:gd name="connsiteX2" fmla="*/ 14662 w 3538912"/>
              <a:gd name="connsiteY2" fmla="*/ 400050 h 1171575"/>
              <a:gd name="connsiteX3" fmla="*/ 181350 w 3538912"/>
              <a:gd name="connsiteY3" fmla="*/ 700087 h 1171575"/>
              <a:gd name="connsiteX4" fmla="*/ 1233862 w 3538912"/>
              <a:gd name="connsiteY4" fmla="*/ 981075 h 1171575"/>
              <a:gd name="connsiteX5" fmla="*/ 1552950 w 3538912"/>
              <a:gd name="connsiteY5" fmla="*/ 1171575 h 1171575"/>
              <a:gd name="connsiteX6" fmla="*/ 3538912 w 3538912"/>
              <a:gd name="connsiteY6" fmla="*/ 738187 h 1171575"/>
              <a:gd name="connsiteX7" fmla="*/ 3424612 w 3538912"/>
              <a:gd name="connsiteY7" fmla="*/ 642937 h 1171575"/>
              <a:gd name="connsiteX8" fmla="*/ 2843587 w 3538912"/>
              <a:gd name="connsiteY8" fmla="*/ 457200 h 1171575"/>
              <a:gd name="connsiteX9" fmla="*/ 1976812 w 3538912"/>
              <a:gd name="connsiteY9" fmla="*/ 280987 h 1171575"/>
              <a:gd name="connsiteX10" fmla="*/ 1157662 w 3538912"/>
              <a:gd name="connsiteY10" fmla="*/ 157162 h 1171575"/>
              <a:gd name="connsiteX11" fmla="*/ 862387 w 3538912"/>
              <a:gd name="connsiteY11" fmla="*/ 100012 h 1171575"/>
              <a:gd name="connsiteX12" fmla="*/ 819525 w 3538912"/>
              <a:gd name="connsiteY12" fmla="*/ 0 h 1171575"/>
              <a:gd name="connsiteX13" fmla="*/ 667125 w 3538912"/>
              <a:gd name="connsiteY13" fmla="*/ 0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38912" h="1171575">
                <a:moveTo>
                  <a:pt x="667125" y="0"/>
                </a:moveTo>
                <a:lnTo>
                  <a:pt x="233737" y="76200"/>
                </a:lnTo>
                <a:lnTo>
                  <a:pt x="14662" y="400050"/>
                </a:lnTo>
                <a:cubicBezTo>
                  <a:pt x="-13119" y="498475"/>
                  <a:pt x="-21850" y="603250"/>
                  <a:pt x="181350" y="700087"/>
                </a:cubicBezTo>
                <a:cubicBezTo>
                  <a:pt x="384550" y="796924"/>
                  <a:pt x="1009287" y="847001"/>
                  <a:pt x="1233862" y="981075"/>
                </a:cubicBezTo>
                <a:lnTo>
                  <a:pt x="1552950" y="1171575"/>
                </a:lnTo>
                <a:lnTo>
                  <a:pt x="3538912" y="738187"/>
                </a:lnTo>
                <a:cubicBezTo>
                  <a:pt x="3512719" y="683419"/>
                  <a:pt x="3540500" y="689768"/>
                  <a:pt x="3424612" y="642937"/>
                </a:cubicBezTo>
                <a:cubicBezTo>
                  <a:pt x="3308724" y="596106"/>
                  <a:pt x="3084887" y="517525"/>
                  <a:pt x="2843587" y="457200"/>
                </a:cubicBezTo>
                <a:lnTo>
                  <a:pt x="1976812" y="280987"/>
                </a:lnTo>
                <a:lnTo>
                  <a:pt x="1157662" y="157162"/>
                </a:lnTo>
                <a:cubicBezTo>
                  <a:pt x="963987" y="125412"/>
                  <a:pt x="918743" y="126206"/>
                  <a:pt x="862387" y="100012"/>
                </a:cubicBezTo>
                <a:cubicBezTo>
                  <a:pt x="806031" y="73818"/>
                  <a:pt x="844131" y="15081"/>
                  <a:pt x="819525" y="0"/>
                </a:cubicBezTo>
                <a:lnTo>
                  <a:pt x="667125" y="0"/>
                </a:lnTo>
                <a:close/>
              </a:path>
            </a:pathLst>
          </a:cu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1247774" y="1485899"/>
            <a:ext cx="7077813" cy="3269661"/>
          </a:xfrm>
          <a:custGeom>
            <a:avLst/>
            <a:gdLst>
              <a:gd name="connsiteX0" fmla="*/ 771525 w 6981825"/>
              <a:gd name="connsiteY0" fmla="*/ 1733550 h 3248025"/>
              <a:gd name="connsiteX1" fmla="*/ 3267075 w 6981825"/>
              <a:gd name="connsiteY1" fmla="*/ 2895600 h 3248025"/>
              <a:gd name="connsiteX2" fmla="*/ 5876925 w 6981825"/>
              <a:gd name="connsiteY2" fmla="*/ 3248025 h 3248025"/>
              <a:gd name="connsiteX3" fmla="*/ 6981825 w 6981825"/>
              <a:gd name="connsiteY3" fmla="*/ 2419350 h 3248025"/>
              <a:gd name="connsiteX4" fmla="*/ 4810125 w 6981825"/>
              <a:gd name="connsiteY4" fmla="*/ 1609725 h 3248025"/>
              <a:gd name="connsiteX5" fmla="*/ 6172200 w 6981825"/>
              <a:gd name="connsiteY5" fmla="*/ 923925 h 3248025"/>
              <a:gd name="connsiteX6" fmla="*/ 5334000 w 6981825"/>
              <a:gd name="connsiteY6" fmla="*/ 628650 h 3248025"/>
              <a:gd name="connsiteX7" fmla="*/ 6210300 w 6981825"/>
              <a:gd name="connsiteY7" fmla="*/ 333375 h 3248025"/>
              <a:gd name="connsiteX8" fmla="*/ 6257925 w 6981825"/>
              <a:gd name="connsiteY8" fmla="*/ 209550 h 3248025"/>
              <a:gd name="connsiteX9" fmla="*/ 6572250 w 6981825"/>
              <a:gd name="connsiteY9" fmla="*/ 133350 h 3248025"/>
              <a:gd name="connsiteX10" fmla="*/ 3733800 w 6981825"/>
              <a:gd name="connsiteY10" fmla="*/ 0 h 3248025"/>
              <a:gd name="connsiteX11" fmla="*/ 1485900 w 6981825"/>
              <a:gd name="connsiteY11" fmla="*/ 276225 h 3248025"/>
              <a:gd name="connsiteX12" fmla="*/ 0 w 6981825"/>
              <a:gd name="connsiteY12" fmla="*/ 552450 h 3248025"/>
              <a:gd name="connsiteX13" fmla="*/ 9525 w 6981825"/>
              <a:gd name="connsiteY13" fmla="*/ 638175 h 3248025"/>
              <a:gd name="connsiteX14" fmla="*/ 2028825 w 6981825"/>
              <a:gd name="connsiteY14" fmla="*/ 1000125 h 3248025"/>
              <a:gd name="connsiteX15" fmla="*/ 2695575 w 6981825"/>
              <a:gd name="connsiteY15" fmla="*/ 1266825 h 3248025"/>
              <a:gd name="connsiteX16" fmla="*/ 771525 w 6981825"/>
              <a:gd name="connsiteY16" fmla="*/ 1733550 h 3248025"/>
              <a:gd name="connsiteX0" fmla="*/ 771525 w 6981825"/>
              <a:gd name="connsiteY0" fmla="*/ 1733550 h 3267018"/>
              <a:gd name="connsiteX1" fmla="*/ 3267075 w 6981825"/>
              <a:gd name="connsiteY1" fmla="*/ 2895600 h 3267018"/>
              <a:gd name="connsiteX2" fmla="*/ 5876925 w 6981825"/>
              <a:gd name="connsiteY2" fmla="*/ 3248025 h 3267018"/>
              <a:gd name="connsiteX3" fmla="*/ 6981825 w 6981825"/>
              <a:gd name="connsiteY3" fmla="*/ 2419350 h 3267018"/>
              <a:gd name="connsiteX4" fmla="*/ 4810125 w 6981825"/>
              <a:gd name="connsiteY4" fmla="*/ 1609725 h 3267018"/>
              <a:gd name="connsiteX5" fmla="*/ 6172200 w 6981825"/>
              <a:gd name="connsiteY5" fmla="*/ 923925 h 3267018"/>
              <a:gd name="connsiteX6" fmla="*/ 5334000 w 6981825"/>
              <a:gd name="connsiteY6" fmla="*/ 628650 h 3267018"/>
              <a:gd name="connsiteX7" fmla="*/ 6210300 w 6981825"/>
              <a:gd name="connsiteY7" fmla="*/ 333375 h 3267018"/>
              <a:gd name="connsiteX8" fmla="*/ 6257925 w 6981825"/>
              <a:gd name="connsiteY8" fmla="*/ 209550 h 3267018"/>
              <a:gd name="connsiteX9" fmla="*/ 6572250 w 6981825"/>
              <a:gd name="connsiteY9" fmla="*/ 133350 h 3267018"/>
              <a:gd name="connsiteX10" fmla="*/ 3733800 w 6981825"/>
              <a:gd name="connsiteY10" fmla="*/ 0 h 3267018"/>
              <a:gd name="connsiteX11" fmla="*/ 1485900 w 6981825"/>
              <a:gd name="connsiteY11" fmla="*/ 276225 h 3267018"/>
              <a:gd name="connsiteX12" fmla="*/ 0 w 6981825"/>
              <a:gd name="connsiteY12" fmla="*/ 552450 h 3267018"/>
              <a:gd name="connsiteX13" fmla="*/ 9525 w 6981825"/>
              <a:gd name="connsiteY13" fmla="*/ 638175 h 3267018"/>
              <a:gd name="connsiteX14" fmla="*/ 2028825 w 6981825"/>
              <a:gd name="connsiteY14" fmla="*/ 1000125 h 3267018"/>
              <a:gd name="connsiteX15" fmla="*/ 2695575 w 6981825"/>
              <a:gd name="connsiteY15" fmla="*/ 1266825 h 3267018"/>
              <a:gd name="connsiteX16" fmla="*/ 771525 w 6981825"/>
              <a:gd name="connsiteY16" fmla="*/ 1733550 h 3267018"/>
              <a:gd name="connsiteX0" fmla="*/ 771525 w 6981825"/>
              <a:gd name="connsiteY0" fmla="*/ 1733550 h 3386826"/>
              <a:gd name="connsiteX1" fmla="*/ 3267075 w 6981825"/>
              <a:gd name="connsiteY1" fmla="*/ 2895600 h 3386826"/>
              <a:gd name="connsiteX2" fmla="*/ 5876925 w 6981825"/>
              <a:gd name="connsiteY2" fmla="*/ 3248025 h 3386826"/>
              <a:gd name="connsiteX3" fmla="*/ 6981825 w 6981825"/>
              <a:gd name="connsiteY3" fmla="*/ 2419350 h 3386826"/>
              <a:gd name="connsiteX4" fmla="*/ 4810125 w 6981825"/>
              <a:gd name="connsiteY4" fmla="*/ 1609725 h 3386826"/>
              <a:gd name="connsiteX5" fmla="*/ 6172200 w 6981825"/>
              <a:gd name="connsiteY5" fmla="*/ 923925 h 3386826"/>
              <a:gd name="connsiteX6" fmla="*/ 5334000 w 6981825"/>
              <a:gd name="connsiteY6" fmla="*/ 628650 h 3386826"/>
              <a:gd name="connsiteX7" fmla="*/ 6210300 w 6981825"/>
              <a:gd name="connsiteY7" fmla="*/ 333375 h 3386826"/>
              <a:gd name="connsiteX8" fmla="*/ 6257925 w 6981825"/>
              <a:gd name="connsiteY8" fmla="*/ 209550 h 3386826"/>
              <a:gd name="connsiteX9" fmla="*/ 6572250 w 6981825"/>
              <a:gd name="connsiteY9" fmla="*/ 133350 h 3386826"/>
              <a:gd name="connsiteX10" fmla="*/ 3733800 w 6981825"/>
              <a:gd name="connsiteY10" fmla="*/ 0 h 3386826"/>
              <a:gd name="connsiteX11" fmla="*/ 1485900 w 6981825"/>
              <a:gd name="connsiteY11" fmla="*/ 276225 h 3386826"/>
              <a:gd name="connsiteX12" fmla="*/ 0 w 6981825"/>
              <a:gd name="connsiteY12" fmla="*/ 552450 h 3386826"/>
              <a:gd name="connsiteX13" fmla="*/ 9525 w 6981825"/>
              <a:gd name="connsiteY13" fmla="*/ 638175 h 3386826"/>
              <a:gd name="connsiteX14" fmla="*/ 2028825 w 6981825"/>
              <a:gd name="connsiteY14" fmla="*/ 1000125 h 3386826"/>
              <a:gd name="connsiteX15" fmla="*/ 2695575 w 6981825"/>
              <a:gd name="connsiteY15" fmla="*/ 1266825 h 3386826"/>
              <a:gd name="connsiteX16" fmla="*/ 771525 w 6981825"/>
              <a:gd name="connsiteY16" fmla="*/ 1733550 h 3386826"/>
              <a:gd name="connsiteX0" fmla="*/ 771525 w 6981825"/>
              <a:gd name="connsiteY0" fmla="*/ 1733550 h 3273688"/>
              <a:gd name="connsiteX1" fmla="*/ 3267075 w 6981825"/>
              <a:gd name="connsiteY1" fmla="*/ 2895600 h 3273688"/>
              <a:gd name="connsiteX2" fmla="*/ 5876925 w 6981825"/>
              <a:gd name="connsiteY2" fmla="*/ 3248025 h 3273688"/>
              <a:gd name="connsiteX3" fmla="*/ 6981825 w 6981825"/>
              <a:gd name="connsiteY3" fmla="*/ 2419350 h 3273688"/>
              <a:gd name="connsiteX4" fmla="*/ 4810125 w 6981825"/>
              <a:gd name="connsiteY4" fmla="*/ 1609725 h 3273688"/>
              <a:gd name="connsiteX5" fmla="*/ 6172200 w 6981825"/>
              <a:gd name="connsiteY5" fmla="*/ 923925 h 3273688"/>
              <a:gd name="connsiteX6" fmla="*/ 5334000 w 6981825"/>
              <a:gd name="connsiteY6" fmla="*/ 628650 h 3273688"/>
              <a:gd name="connsiteX7" fmla="*/ 6210300 w 6981825"/>
              <a:gd name="connsiteY7" fmla="*/ 333375 h 3273688"/>
              <a:gd name="connsiteX8" fmla="*/ 6257925 w 6981825"/>
              <a:gd name="connsiteY8" fmla="*/ 209550 h 3273688"/>
              <a:gd name="connsiteX9" fmla="*/ 6572250 w 6981825"/>
              <a:gd name="connsiteY9" fmla="*/ 133350 h 3273688"/>
              <a:gd name="connsiteX10" fmla="*/ 3733800 w 6981825"/>
              <a:gd name="connsiteY10" fmla="*/ 0 h 3273688"/>
              <a:gd name="connsiteX11" fmla="*/ 1485900 w 6981825"/>
              <a:gd name="connsiteY11" fmla="*/ 276225 h 3273688"/>
              <a:gd name="connsiteX12" fmla="*/ 0 w 6981825"/>
              <a:gd name="connsiteY12" fmla="*/ 552450 h 3273688"/>
              <a:gd name="connsiteX13" fmla="*/ 9525 w 6981825"/>
              <a:gd name="connsiteY13" fmla="*/ 638175 h 3273688"/>
              <a:gd name="connsiteX14" fmla="*/ 2028825 w 6981825"/>
              <a:gd name="connsiteY14" fmla="*/ 1000125 h 3273688"/>
              <a:gd name="connsiteX15" fmla="*/ 2695575 w 6981825"/>
              <a:gd name="connsiteY15" fmla="*/ 1266825 h 3273688"/>
              <a:gd name="connsiteX16" fmla="*/ 771525 w 6981825"/>
              <a:gd name="connsiteY16" fmla="*/ 1733550 h 3273688"/>
              <a:gd name="connsiteX0" fmla="*/ 771525 w 7077769"/>
              <a:gd name="connsiteY0" fmla="*/ 1733550 h 3273688"/>
              <a:gd name="connsiteX1" fmla="*/ 3267075 w 7077769"/>
              <a:gd name="connsiteY1" fmla="*/ 2895600 h 3273688"/>
              <a:gd name="connsiteX2" fmla="*/ 5876925 w 7077769"/>
              <a:gd name="connsiteY2" fmla="*/ 3248025 h 3273688"/>
              <a:gd name="connsiteX3" fmla="*/ 6981825 w 7077769"/>
              <a:gd name="connsiteY3" fmla="*/ 2419350 h 3273688"/>
              <a:gd name="connsiteX4" fmla="*/ 4810125 w 7077769"/>
              <a:gd name="connsiteY4" fmla="*/ 1609725 h 3273688"/>
              <a:gd name="connsiteX5" fmla="*/ 6172200 w 7077769"/>
              <a:gd name="connsiteY5" fmla="*/ 923925 h 3273688"/>
              <a:gd name="connsiteX6" fmla="*/ 5334000 w 7077769"/>
              <a:gd name="connsiteY6" fmla="*/ 628650 h 3273688"/>
              <a:gd name="connsiteX7" fmla="*/ 6210300 w 7077769"/>
              <a:gd name="connsiteY7" fmla="*/ 333375 h 3273688"/>
              <a:gd name="connsiteX8" fmla="*/ 6257925 w 7077769"/>
              <a:gd name="connsiteY8" fmla="*/ 209550 h 3273688"/>
              <a:gd name="connsiteX9" fmla="*/ 6572250 w 7077769"/>
              <a:gd name="connsiteY9" fmla="*/ 133350 h 3273688"/>
              <a:gd name="connsiteX10" fmla="*/ 3733800 w 7077769"/>
              <a:gd name="connsiteY10" fmla="*/ 0 h 3273688"/>
              <a:gd name="connsiteX11" fmla="*/ 1485900 w 7077769"/>
              <a:gd name="connsiteY11" fmla="*/ 276225 h 3273688"/>
              <a:gd name="connsiteX12" fmla="*/ 0 w 7077769"/>
              <a:gd name="connsiteY12" fmla="*/ 552450 h 3273688"/>
              <a:gd name="connsiteX13" fmla="*/ 9525 w 7077769"/>
              <a:gd name="connsiteY13" fmla="*/ 638175 h 3273688"/>
              <a:gd name="connsiteX14" fmla="*/ 2028825 w 7077769"/>
              <a:gd name="connsiteY14" fmla="*/ 1000125 h 3273688"/>
              <a:gd name="connsiteX15" fmla="*/ 2695575 w 7077769"/>
              <a:gd name="connsiteY15" fmla="*/ 1266825 h 3273688"/>
              <a:gd name="connsiteX16" fmla="*/ 771525 w 7077769"/>
              <a:gd name="connsiteY16" fmla="*/ 1733550 h 3273688"/>
              <a:gd name="connsiteX0" fmla="*/ 771525 w 7132891"/>
              <a:gd name="connsiteY0" fmla="*/ 1733550 h 3271457"/>
              <a:gd name="connsiteX1" fmla="*/ 3267075 w 7132891"/>
              <a:gd name="connsiteY1" fmla="*/ 2895600 h 3271457"/>
              <a:gd name="connsiteX2" fmla="*/ 5876925 w 7132891"/>
              <a:gd name="connsiteY2" fmla="*/ 3248025 h 3271457"/>
              <a:gd name="connsiteX3" fmla="*/ 6829425 w 7132891"/>
              <a:gd name="connsiteY3" fmla="*/ 2343149 h 3271457"/>
              <a:gd name="connsiteX4" fmla="*/ 6981825 w 7132891"/>
              <a:gd name="connsiteY4" fmla="*/ 2419350 h 3271457"/>
              <a:gd name="connsiteX5" fmla="*/ 4810125 w 7132891"/>
              <a:gd name="connsiteY5" fmla="*/ 1609725 h 3271457"/>
              <a:gd name="connsiteX6" fmla="*/ 6172200 w 7132891"/>
              <a:gd name="connsiteY6" fmla="*/ 923925 h 3271457"/>
              <a:gd name="connsiteX7" fmla="*/ 5334000 w 7132891"/>
              <a:gd name="connsiteY7" fmla="*/ 628650 h 3271457"/>
              <a:gd name="connsiteX8" fmla="*/ 6210300 w 7132891"/>
              <a:gd name="connsiteY8" fmla="*/ 333375 h 3271457"/>
              <a:gd name="connsiteX9" fmla="*/ 6257925 w 7132891"/>
              <a:gd name="connsiteY9" fmla="*/ 209550 h 3271457"/>
              <a:gd name="connsiteX10" fmla="*/ 6572250 w 7132891"/>
              <a:gd name="connsiteY10" fmla="*/ 133350 h 3271457"/>
              <a:gd name="connsiteX11" fmla="*/ 3733800 w 7132891"/>
              <a:gd name="connsiteY11" fmla="*/ 0 h 3271457"/>
              <a:gd name="connsiteX12" fmla="*/ 1485900 w 7132891"/>
              <a:gd name="connsiteY12" fmla="*/ 276225 h 3271457"/>
              <a:gd name="connsiteX13" fmla="*/ 0 w 7132891"/>
              <a:gd name="connsiteY13" fmla="*/ 552450 h 3271457"/>
              <a:gd name="connsiteX14" fmla="*/ 9525 w 7132891"/>
              <a:gd name="connsiteY14" fmla="*/ 638175 h 3271457"/>
              <a:gd name="connsiteX15" fmla="*/ 2028825 w 7132891"/>
              <a:gd name="connsiteY15" fmla="*/ 1000125 h 3271457"/>
              <a:gd name="connsiteX16" fmla="*/ 2695575 w 7132891"/>
              <a:gd name="connsiteY16" fmla="*/ 1266825 h 3271457"/>
              <a:gd name="connsiteX17" fmla="*/ 771525 w 7132891"/>
              <a:gd name="connsiteY17" fmla="*/ 1733550 h 3271457"/>
              <a:gd name="connsiteX0" fmla="*/ 771525 w 7011147"/>
              <a:gd name="connsiteY0" fmla="*/ 1733550 h 3267018"/>
              <a:gd name="connsiteX1" fmla="*/ 3267075 w 7011147"/>
              <a:gd name="connsiteY1" fmla="*/ 2895600 h 3267018"/>
              <a:gd name="connsiteX2" fmla="*/ 5876925 w 7011147"/>
              <a:gd name="connsiteY2" fmla="*/ 3248025 h 3267018"/>
              <a:gd name="connsiteX3" fmla="*/ 6981825 w 7011147"/>
              <a:gd name="connsiteY3" fmla="*/ 2419350 h 3267018"/>
              <a:gd name="connsiteX4" fmla="*/ 4810125 w 7011147"/>
              <a:gd name="connsiteY4" fmla="*/ 1609725 h 3267018"/>
              <a:gd name="connsiteX5" fmla="*/ 6172200 w 7011147"/>
              <a:gd name="connsiteY5" fmla="*/ 923925 h 3267018"/>
              <a:gd name="connsiteX6" fmla="*/ 5334000 w 7011147"/>
              <a:gd name="connsiteY6" fmla="*/ 628650 h 3267018"/>
              <a:gd name="connsiteX7" fmla="*/ 6210300 w 7011147"/>
              <a:gd name="connsiteY7" fmla="*/ 333375 h 3267018"/>
              <a:gd name="connsiteX8" fmla="*/ 6257925 w 7011147"/>
              <a:gd name="connsiteY8" fmla="*/ 209550 h 3267018"/>
              <a:gd name="connsiteX9" fmla="*/ 6572250 w 7011147"/>
              <a:gd name="connsiteY9" fmla="*/ 133350 h 3267018"/>
              <a:gd name="connsiteX10" fmla="*/ 3733800 w 7011147"/>
              <a:gd name="connsiteY10" fmla="*/ 0 h 3267018"/>
              <a:gd name="connsiteX11" fmla="*/ 1485900 w 7011147"/>
              <a:gd name="connsiteY11" fmla="*/ 276225 h 3267018"/>
              <a:gd name="connsiteX12" fmla="*/ 0 w 7011147"/>
              <a:gd name="connsiteY12" fmla="*/ 552450 h 3267018"/>
              <a:gd name="connsiteX13" fmla="*/ 9525 w 7011147"/>
              <a:gd name="connsiteY13" fmla="*/ 638175 h 3267018"/>
              <a:gd name="connsiteX14" fmla="*/ 2028825 w 7011147"/>
              <a:gd name="connsiteY14" fmla="*/ 1000125 h 3267018"/>
              <a:gd name="connsiteX15" fmla="*/ 2695575 w 7011147"/>
              <a:gd name="connsiteY15" fmla="*/ 1266825 h 3267018"/>
              <a:gd name="connsiteX16" fmla="*/ 771525 w 7011147"/>
              <a:gd name="connsiteY16" fmla="*/ 1733550 h 3267018"/>
              <a:gd name="connsiteX0" fmla="*/ 771525 w 6928172"/>
              <a:gd name="connsiteY0" fmla="*/ 1733550 h 3273736"/>
              <a:gd name="connsiteX1" fmla="*/ 3267075 w 6928172"/>
              <a:gd name="connsiteY1" fmla="*/ 2895600 h 3273736"/>
              <a:gd name="connsiteX2" fmla="*/ 5876925 w 6928172"/>
              <a:gd name="connsiteY2" fmla="*/ 3248025 h 3273736"/>
              <a:gd name="connsiteX3" fmla="*/ 6896100 w 6928172"/>
              <a:gd name="connsiteY3" fmla="*/ 2305050 h 3273736"/>
              <a:gd name="connsiteX4" fmla="*/ 4810125 w 6928172"/>
              <a:gd name="connsiteY4" fmla="*/ 1609725 h 3273736"/>
              <a:gd name="connsiteX5" fmla="*/ 6172200 w 6928172"/>
              <a:gd name="connsiteY5" fmla="*/ 923925 h 3273736"/>
              <a:gd name="connsiteX6" fmla="*/ 5334000 w 6928172"/>
              <a:gd name="connsiteY6" fmla="*/ 628650 h 3273736"/>
              <a:gd name="connsiteX7" fmla="*/ 6210300 w 6928172"/>
              <a:gd name="connsiteY7" fmla="*/ 333375 h 3273736"/>
              <a:gd name="connsiteX8" fmla="*/ 6257925 w 6928172"/>
              <a:gd name="connsiteY8" fmla="*/ 209550 h 3273736"/>
              <a:gd name="connsiteX9" fmla="*/ 6572250 w 6928172"/>
              <a:gd name="connsiteY9" fmla="*/ 133350 h 3273736"/>
              <a:gd name="connsiteX10" fmla="*/ 3733800 w 6928172"/>
              <a:gd name="connsiteY10" fmla="*/ 0 h 3273736"/>
              <a:gd name="connsiteX11" fmla="*/ 1485900 w 6928172"/>
              <a:gd name="connsiteY11" fmla="*/ 276225 h 3273736"/>
              <a:gd name="connsiteX12" fmla="*/ 0 w 6928172"/>
              <a:gd name="connsiteY12" fmla="*/ 552450 h 3273736"/>
              <a:gd name="connsiteX13" fmla="*/ 9525 w 6928172"/>
              <a:gd name="connsiteY13" fmla="*/ 638175 h 3273736"/>
              <a:gd name="connsiteX14" fmla="*/ 2028825 w 6928172"/>
              <a:gd name="connsiteY14" fmla="*/ 1000125 h 3273736"/>
              <a:gd name="connsiteX15" fmla="*/ 2695575 w 6928172"/>
              <a:gd name="connsiteY15" fmla="*/ 1266825 h 3273736"/>
              <a:gd name="connsiteX16" fmla="*/ 771525 w 6928172"/>
              <a:gd name="connsiteY16" fmla="*/ 1733550 h 3273736"/>
              <a:gd name="connsiteX0" fmla="*/ 771525 w 6906963"/>
              <a:gd name="connsiteY0" fmla="*/ 1733550 h 3273736"/>
              <a:gd name="connsiteX1" fmla="*/ 3267075 w 6906963"/>
              <a:gd name="connsiteY1" fmla="*/ 2895600 h 3273736"/>
              <a:gd name="connsiteX2" fmla="*/ 5876925 w 6906963"/>
              <a:gd name="connsiteY2" fmla="*/ 3248025 h 3273736"/>
              <a:gd name="connsiteX3" fmla="*/ 6896100 w 6906963"/>
              <a:gd name="connsiteY3" fmla="*/ 2305050 h 3273736"/>
              <a:gd name="connsiteX4" fmla="*/ 4810125 w 6906963"/>
              <a:gd name="connsiteY4" fmla="*/ 1609725 h 3273736"/>
              <a:gd name="connsiteX5" fmla="*/ 6172200 w 6906963"/>
              <a:gd name="connsiteY5" fmla="*/ 923925 h 3273736"/>
              <a:gd name="connsiteX6" fmla="*/ 5334000 w 6906963"/>
              <a:gd name="connsiteY6" fmla="*/ 628650 h 3273736"/>
              <a:gd name="connsiteX7" fmla="*/ 6210300 w 6906963"/>
              <a:gd name="connsiteY7" fmla="*/ 333375 h 3273736"/>
              <a:gd name="connsiteX8" fmla="*/ 6257925 w 6906963"/>
              <a:gd name="connsiteY8" fmla="*/ 209550 h 3273736"/>
              <a:gd name="connsiteX9" fmla="*/ 6572250 w 6906963"/>
              <a:gd name="connsiteY9" fmla="*/ 133350 h 3273736"/>
              <a:gd name="connsiteX10" fmla="*/ 3733800 w 6906963"/>
              <a:gd name="connsiteY10" fmla="*/ 0 h 3273736"/>
              <a:gd name="connsiteX11" fmla="*/ 1485900 w 6906963"/>
              <a:gd name="connsiteY11" fmla="*/ 276225 h 3273736"/>
              <a:gd name="connsiteX12" fmla="*/ 0 w 6906963"/>
              <a:gd name="connsiteY12" fmla="*/ 552450 h 3273736"/>
              <a:gd name="connsiteX13" fmla="*/ 9525 w 6906963"/>
              <a:gd name="connsiteY13" fmla="*/ 638175 h 3273736"/>
              <a:gd name="connsiteX14" fmla="*/ 2028825 w 6906963"/>
              <a:gd name="connsiteY14" fmla="*/ 1000125 h 3273736"/>
              <a:gd name="connsiteX15" fmla="*/ 2695575 w 6906963"/>
              <a:gd name="connsiteY15" fmla="*/ 1266825 h 3273736"/>
              <a:gd name="connsiteX16" fmla="*/ 771525 w 6906963"/>
              <a:gd name="connsiteY16" fmla="*/ 1733550 h 3273736"/>
              <a:gd name="connsiteX0" fmla="*/ 771525 w 6903927"/>
              <a:gd name="connsiteY0" fmla="*/ 1733550 h 3273736"/>
              <a:gd name="connsiteX1" fmla="*/ 3267075 w 6903927"/>
              <a:gd name="connsiteY1" fmla="*/ 2895600 h 3273736"/>
              <a:gd name="connsiteX2" fmla="*/ 5876925 w 6903927"/>
              <a:gd name="connsiteY2" fmla="*/ 3248025 h 3273736"/>
              <a:gd name="connsiteX3" fmla="*/ 6896100 w 6903927"/>
              <a:gd name="connsiteY3" fmla="*/ 2305050 h 3273736"/>
              <a:gd name="connsiteX4" fmla="*/ 4810125 w 6903927"/>
              <a:gd name="connsiteY4" fmla="*/ 1609725 h 3273736"/>
              <a:gd name="connsiteX5" fmla="*/ 6172200 w 6903927"/>
              <a:gd name="connsiteY5" fmla="*/ 923925 h 3273736"/>
              <a:gd name="connsiteX6" fmla="*/ 5334000 w 6903927"/>
              <a:gd name="connsiteY6" fmla="*/ 628650 h 3273736"/>
              <a:gd name="connsiteX7" fmla="*/ 6210300 w 6903927"/>
              <a:gd name="connsiteY7" fmla="*/ 333375 h 3273736"/>
              <a:gd name="connsiteX8" fmla="*/ 6257925 w 6903927"/>
              <a:gd name="connsiteY8" fmla="*/ 209550 h 3273736"/>
              <a:gd name="connsiteX9" fmla="*/ 6572250 w 6903927"/>
              <a:gd name="connsiteY9" fmla="*/ 133350 h 3273736"/>
              <a:gd name="connsiteX10" fmla="*/ 3733800 w 6903927"/>
              <a:gd name="connsiteY10" fmla="*/ 0 h 3273736"/>
              <a:gd name="connsiteX11" fmla="*/ 1485900 w 6903927"/>
              <a:gd name="connsiteY11" fmla="*/ 276225 h 3273736"/>
              <a:gd name="connsiteX12" fmla="*/ 0 w 6903927"/>
              <a:gd name="connsiteY12" fmla="*/ 552450 h 3273736"/>
              <a:gd name="connsiteX13" fmla="*/ 9525 w 6903927"/>
              <a:gd name="connsiteY13" fmla="*/ 638175 h 3273736"/>
              <a:gd name="connsiteX14" fmla="*/ 2028825 w 6903927"/>
              <a:gd name="connsiteY14" fmla="*/ 1000125 h 3273736"/>
              <a:gd name="connsiteX15" fmla="*/ 2695575 w 6903927"/>
              <a:gd name="connsiteY15" fmla="*/ 1266825 h 3273736"/>
              <a:gd name="connsiteX16" fmla="*/ 771525 w 6903927"/>
              <a:gd name="connsiteY16" fmla="*/ 1733550 h 3273736"/>
              <a:gd name="connsiteX0" fmla="*/ 771525 w 6903927"/>
              <a:gd name="connsiteY0" fmla="*/ 1733550 h 3273736"/>
              <a:gd name="connsiteX1" fmla="*/ 3267075 w 6903927"/>
              <a:gd name="connsiteY1" fmla="*/ 2895600 h 3273736"/>
              <a:gd name="connsiteX2" fmla="*/ 5876925 w 6903927"/>
              <a:gd name="connsiteY2" fmla="*/ 3248025 h 3273736"/>
              <a:gd name="connsiteX3" fmla="*/ 6896100 w 6903927"/>
              <a:gd name="connsiteY3" fmla="*/ 2305050 h 3273736"/>
              <a:gd name="connsiteX4" fmla="*/ 4810125 w 6903927"/>
              <a:gd name="connsiteY4" fmla="*/ 1609725 h 3273736"/>
              <a:gd name="connsiteX5" fmla="*/ 6172200 w 6903927"/>
              <a:gd name="connsiteY5" fmla="*/ 923925 h 3273736"/>
              <a:gd name="connsiteX6" fmla="*/ 5334000 w 6903927"/>
              <a:gd name="connsiteY6" fmla="*/ 628650 h 3273736"/>
              <a:gd name="connsiteX7" fmla="*/ 6210300 w 6903927"/>
              <a:gd name="connsiteY7" fmla="*/ 333375 h 3273736"/>
              <a:gd name="connsiteX8" fmla="*/ 6257925 w 6903927"/>
              <a:gd name="connsiteY8" fmla="*/ 209550 h 3273736"/>
              <a:gd name="connsiteX9" fmla="*/ 6572250 w 6903927"/>
              <a:gd name="connsiteY9" fmla="*/ 133350 h 3273736"/>
              <a:gd name="connsiteX10" fmla="*/ 3733800 w 6903927"/>
              <a:gd name="connsiteY10" fmla="*/ 0 h 3273736"/>
              <a:gd name="connsiteX11" fmla="*/ 1485900 w 6903927"/>
              <a:gd name="connsiteY11" fmla="*/ 276225 h 3273736"/>
              <a:gd name="connsiteX12" fmla="*/ 0 w 6903927"/>
              <a:gd name="connsiteY12" fmla="*/ 552450 h 3273736"/>
              <a:gd name="connsiteX13" fmla="*/ 9525 w 6903927"/>
              <a:gd name="connsiteY13" fmla="*/ 638175 h 3273736"/>
              <a:gd name="connsiteX14" fmla="*/ 2028825 w 6903927"/>
              <a:gd name="connsiteY14" fmla="*/ 1000125 h 3273736"/>
              <a:gd name="connsiteX15" fmla="*/ 2695575 w 6903927"/>
              <a:gd name="connsiteY15" fmla="*/ 1266825 h 3273736"/>
              <a:gd name="connsiteX16" fmla="*/ 771525 w 6903927"/>
              <a:gd name="connsiteY16" fmla="*/ 1733550 h 3273736"/>
              <a:gd name="connsiteX0" fmla="*/ 771525 w 6903927"/>
              <a:gd name="connsiteY0" fmla="*/ 1733550 h 3273736"/>
              <a:gd name="connsiteX1" fmla="*/ 3267075 w 6903927"/>
              <a:gd name="connsiteY1" fmla="*/ 2895600 h 3273736"/>
              <a:gd name="connsiteX2" fmla="*/ 5876925 w 6903927"/>
              <a:gd name="connsiteY2" fmla="*/ 3248025 h 3273736"/>
              <a:gd name="connsiteX3" fmla="*/ 6896100 w 6903927"/>
              <a:gd name="connsiteY3" fmla="*/ 2305050 h 3273736"/>
              <a:gd name="connsiteX4" fmla="*/ 4810125 w 6903927"/>
              <a:gd name="connsiteY4" fmla="*/ 1609725 h 3273736"/>
              <a:gd name="connsiteX5" fmla="*/ 6172200 w 6903927"/>
              <a:gd name="connsiteY5" fmla="*/ 923925 h 3273736"/>
              <a:gd name="connsiteX6" fmla="*/ 5334000 w 6903927"/>
              <a:gd name="connsiteY6" fmla="*/ 628650 h 3273736"/>
              <a:gd name="connsiteX7" fmla="*/ 6210300 w 6903927"/>
              <a:gd name="connsiteY7" fmla="*/ 333375 h 3273736"/>
              <a:gd name="connsiteX8" fmla="*/ 6257925 w 6903927"/>
              <a:gd name="connsiteY8" fmla="*/ 209550 h 3273736"/>
              <a:gd name="connsiteX9" fmla="*/ 6572250 w 6903927"/>
              <a:gd name="connsiteY9" fmla="*/ 133350 h 3273736"/>
              <a:gd name="connsiteX10" fmla="*/ 3733800 w 6903927"/>
              <a:gd name="connsiteY10" fmla="*/ 0 h 3273736"/>
              <a:gd name="connsiteX11" fmla="*/ 1485900 w 6903927"/>
              <a:gd name="connsiteY11" fmla="*/ 276225 h 3273736"/>
              <a:gd name="connsiteX12" fmla="*/ 0 w 6903927"/>
              <a:gd name="connsiteY12" fmla="*/ 552450 h 3273736"/>
              <a:gd name="connsiteX13" fmla="*/ 9525 w 6903927"/>
              <a:gd name="connsiteY13" fmla="*/ 638175 h 3273736"/>
              <a:gd name="connsiteX14" fmla="*/ 2028825 w 6903927"/>
              <a:gd name="connsiteY14" fmla="*/ 1000125 h 3273736"/>
              <a:gd name="connsiteX15" fmla="*/ 2695575 w 6903927"/>
              <a:gd name="connsiteY15" fmla="*/ 1266825 h 3273736"/>
              <a:gd name="connsiteX16" fmla="*/ 771525 w 6903927"/>
              <a:gd name="connsiteY16" fmla="*/ 1733550 h 3273736"/>
              <a:gd name="connsiteX0" fmla="*/ 771525 w 6903927"/>
              <a:gd name="connsiteY0" fmla="*/ 1733550 h 3273736"/>
              <a:gd name="connsiteX1" fmla="*/ 3267075 w 6903927"/>
              <a:gd name="connsiteY1" fmla="*/ 2895600 h 3273736"/>
              <a:gd name="connsiteX2" fmla="*/ 5876925 w 6903927"/>
              <a:gd name="connsiteY2" fmla="*/ 3248025 h 3273736"/>
              <a:gd name="connsiteX3" fmla="*/ 6896100 w 6903927"/>
              <a:gd name="connsiteY3" fmla="*/ 2305050 h 3273736"/>
              <a:gd name="connsiteX4" fmla="*/ 4810125 w 6903927"/>
              <a:gd name="connsiteY4" fmla="*/ 1609725 h 3273736"/>
              <a:gd name="connsiteX5" fmla="*/ 6172200 w 6903927"/>
              <a:gd name="connsiteY5" fmla="*/ 923925 h 3273736"/>
              <a:gd name="connsiteX6" fmla="*/ 5334000 w 6903927"/>
              <a:gd name="connsiteY6" fmla="*/ 628650 h 3273736"/>
              <a:gd name="connsiteX7" fmla="*/ 6210300 w 6903927"/>
              <a:gd name="connsiteY7" fmla="*/ 333375 h 3273736"/>
              <a:gd name="connsiteX8" fmla="*/ 6257925 w 6903927"/>
              <a:gd name="connsiteY8" fmla="*/ 209550 h 3273736"/>
              <a:gd name="connsiteX9" fmla="*/ 6572250 w 6903927"/>
              <a:gd name="connsiteY9" fmla="*/ 133350 h 3273736"/>
              <a:gd name="connsiteX10" fmla="*/ 3733800 w 6903927"/>
              <a:gd name="connsiteY10" fmla="*/ 0 h 3273736"/>
              <a:gd name="connsiteX11" fmla="*/ 1485900 w 6903927"/>
              <a:gd name="connsiteY11" fmla="*/ 276225 h 3273736"/>
              <a:gd name="connsiteX12" fmla="*/ 0 w 6903927"/>
              <a:gd name="connsiteY12" fmla="*/ 552450 h 3273736"/>
              <a:gd name="connsiteX13" fmla="*/ 9525 w 6903927"/>
              <a:gd name="connsiteY13" fmla="*/ 638175 h 3273736"/>
              <a:gd name="connsiteX14" fmla="*/ 2028825 w 6903927"/>
              <a:gd name="connsiteY14" fmla="*/ 1000125 h 3273736"/>
              <a:gd name="connsiteX15" fmla="*/ 2695575 w 6903927"/>
              <a:gd name="connsiteY15" fmla="*/ 1266825 h 3273736"/>
              <a:gd name="connsiteX16" fmla="*/ 771525 w 6903927"/>
              <a:gd name="connsiteY16" fmla="*/ 1733550 h 3273736"/>
              <a:gd name="connsiteX0" fmla="*/ 771525 w 6903927"/>
              <a:gd name="connsiteY0" fmla="*/ 1733550 h 3273736"/>
              <a:gd name="connsiteX1" fmla="*/ 3267075 w 6903927"/>
              <a:gd name="connsiteY1" fmla="*/ 2895600 h 3273736"/>
              <a:gd name="connsiteX2" fmla="*/ 5876925 w 6903927"/>
              <a:gd name="connsiteY2" fmla="*/ 3248025 h 3273736"/>
              <a:gd name="connsiteX3" fmla="*/ 6896100 w 6903927"/>
              <a:gd name="connsiteY3" fmla="*/ 2305050 h 3273736"/>
              <a:gd name="connsiteX4" fmla="*/ 4810125 w 6903927"/>
              <a:gd name="connsiteY4" fmla="*/ 1609725 h 3273736"/>
              <a:gd name="connsiteX5" fmla="*/ 6172200 w 6903927"/>
              <a:gd name="connsiteY5" fmla="*/ 923925 h 3273736"/>
              <a:gd name="connsiteX6" fmla="*/ 5334000 w 6903927"/>
              <a:gd name="connsiteY6" fmla="*/ 628650 h 3273736"/>
              <a:gd name="connsiteX7" fmla="*/ 6210300 w 6903927"/>
              <a:gd name="connsiteY7" fmla="*/ 333375 h 3273736"/>
              <a:gd name="connsiteX8" fmla="*/ 6257925 w 6903927"/>
              <a:gd name="connsiteY8" fmla="*/ 209550 h 3273736"/>
              <a:gd name="connsiteX9" fmla="*/ 6572250 w 6903927"/>
              <a:gd name="connsiteY9" fmla="*/ 133350 h 3273736"/>
              <a:gd name="connsiteX10" fmla="*/ 3733800 w 6903927"/>
              <a:gd name="connsiteY10" fmla="*/ 0 h 3273736"/>
              <a:gd name="connsiteX11" fmla="*/ 1485900 w 6903927"/>
              <a:gd name="connsiteY11" fmla="*/ 276225 h 3273736"/>
              <a:gd name="connsiteX12" fmla="*/ 0 w 6903927"/>
              <a:gd name="connsiteY12" fmla="*/ 552450 h 3273736"/>
              <a:gd name="connsiteX13" fmla="*/ 9525 w 6903927"/>
              <a:gd name="connsiteY13" fmla="*/ 638175 h 3273736"/>
              <a:gd name="connsiteX14" fmla="*/ 2028825 w 6903927"/>
              <a:gd name="connsiteY14" fmla="*/ 1000125 h 3273736"/>
              <a:gd name="connsiteX15" fmla="*/ 2695575 w 6903927"/>
              <a:gd name="connsiteY15" fmla="*/ 1266825 h 3273736"/>
              <a:gd name="connsiteX16" fmla="*/ 771525 w 6903927"/>
              <a:gd name="connsiteY16" fmla="*/ 1733550 h 3273736"/>
              <a:gd name="connsiteX0" fmla="*/ 771525 w 7077583"/>
              <a:gd name="connsiteY0" fmla="*/ 1733550 h 3269661"/>
              <a:gd name="connsiteX1" fmla="*/ 3267075 w 7077583"/>
              <a:gd name="connsiteY1" fmla="*/ 2895600 h 3269661"/>
              <a:gd name="connsiteX2" fmla="*/ 5876925 w 7077583"/>
              <a:gd name="connsiteY2" fmla="*/ 3248025 h 3269661"/>
              <a:gd name="connsiteX3" fmla="*/ 7071360 w 7077583"/>
              <a:gd name="connsiteY3" fmla="*/ 2373630 h 3269661"/>
              <a:gd name="connsiteX4" fmla="*/ 4810125 w 7077583"/>
              <a:gd name="connsiteY4" fmla="*/ 1609725 h 3269661"/>
              <a:gd name="connsiteX5" fmla="*/ 6172200 w 7077583"/>
              <a:gd name="connsiteY5" fmla="*/ 923925 h 3269661"/>
              <a:gd name="connsiteX6" fmla="*/ 5334000 w 7077583"/>
              <a:gd name="connsiteY6" fmla="*/ 628650 h 3269661"/>
              <a:gd name="connsiteX7" fmla="*/ 6210300 w 7077583"/>
              <a:gd name="connsiteY7" fmla="*/ 333375 h 3269661"/>
              <a:gd name="connsiteX8" fmla="*/ 6257925 w 7077583"/>
              <a:gd name="connsiteY8" fmla="*/ 209550 h 3269661"/>
              <a:gd name="connsiteX9" fmla="*/ 6572250 w 7077583"/>
              <a:gd name="connsiteY9" fmla="*/ 133350 h 3269661"/>
              <a:gd name="connsiteX10" fmla="*/ 3733800 w 7077583"/>
              <a:gd name="connsiteY10" fmla="*/ 0 h 3269661"/>
              <a:gd name="connsiteX11" fmla="*/ 1485900 w 7077583"/>
              <a:gd name="connsiteY11" fmla="*/ 276225 h 3269661"/>
              <a:gd name="connsiteX12" fmla="*/ 0 w 7077583"/>
              <a:gd name="connsiteY12" fmla="*/ 552450 h 3269661"/>
              <a:gd name="connsiteX13" fmla="*/ 9525 w 7077583"/>
              <a:gd name="connsiteY13" fmla="*/ 638175 h 3269661"/>
              <a:gd name="connsiteX14" fmla="*/ 2028825 w 7077583"/>
              <a:gd name="connsiteY14" fmla="*/ 1000125 h 3269661"/>
              <a:gd name="connsiteX15" fmla="*/ 2695575 w 7077583"/>
              <a:gd name="connsiteY15" fmla="*/ 1266825 h 3269661"/>
              <a:gd name="connsiteX16" fmla="*/ 771525 w 7077583"/>
              <a:gd name="connsiteY16" fmla="*/ 1733550 h 3269661"/>
              <a:gd name="connsiteX0" fmla="*/ 771525 w 7077813"/>
              <a:gd name="connsiteY0" fmla="*/ 1733550 h 3269661"/>
              <a:gd name="connsiteX1" fmla="*/ 3267075 w 7077813"/>
              <a:gd name="connsiteY1" fmla="*/ 2895600 h 3269661"/>
              <a:gd name="connsiteX2" fmla="*/ 5876925 w 7077813"/>
              <a:gd name="connsiteY2" fmla="*/ 3248025 h 3269661"/>
              <a:gd name="connsiteX3" fmla="*/ 7071360 w 7077813"/>
              <a:gd name="connsiteY3" fmla="*/ 2373630 h 3269661"/>
              <a:gd name="connsiteX4" fmla="*/ 4810125 w 7077813"/>
              <a:gd name="connsiteY4" fmla="*/ 1609725 h 3269661"/>
              <a:gd name="connsiteX5" fmla="*/ 6172200 w 7077813"/>
              <a:gd name="connsiteY5" fmla="*/ 923925 h 3269661"/>
              <a:gd name="connsiteX6" fmla="*/ 5334000 w 7077813"/>
              <a:gd name="connsiteY6" fmla="*/ 628650 h 3269661"/>
              <a:gd name="connsiteX7" fmla="*/ 6210300 w 7077813"/>
              <a:gd name="connsiteY7" fmla="*/ 333375 h 3269661"/>
              <a:gd name="connsiteX8" fmla="*/ 6257925 w 7077813"/>
              <a:gd name="connsiteY8" fmla="*/ 209550 h 3269661"/>
              <a:gd name="connsiteX9" fmla="*/ 6572250 w 7077813"/>
              <a:gd name="connsiteY9" fmla="*/ 133350 h 3269661"/>
              <a:gd name="connsiteX10" fmla="*/ 3733800 w 7077813"/>
              <a:gd name="connsiteY10" fmla="*/ 0 h 3269661"/>
              <a:gd name="connsiteX11" fmla="*/ 1485900 w 7077813"/>
              <a:gd name="connsiteY11" fmla="*/ 276225 h 3269661"/>
              <a:gd name="connsiteX12" fmla="*/ 0 w 7077813"/>
              <a:gd name="connsiteY12" fmla="*/ 552450 h 3269661"/>
              <a:gd name="connsiteX13" fmla="*/ 9525 w 7077813"/>
              <a:gd name="connsiteY13" fmla="*/ 638175 h 3269661"/>
              <a:gd name="connsiteX14" fmla="*/ 2028825 w 7077813"/>
              <a:gd name="connsiteY14" fmla="*/ 1000125 h 3269661"/>
              <a:gd name="connsiteX15" fmla="*/ 2695575 w 7077813"/>
              <a:gd name="connsiteY15" fmla="*/ 1266825 h 3269661"/>
              <a:gd name="connsiteX16" fmla="*/ 771525 w 7077813"/>
              <a:gd name="connsiteY16" fmla="*/ 1733550 h 3269661"/>
              <a:gd name="connsiteX0" fmla="*/ 771525 w 7077813"/>
              <a:gd name="connsiteY0" fmla="*/ 1733550 h 3269661"/>
              <a:gd name="connsiteX1" fmla="*/ 3267075 w 7077813"/>
              <a:gd name="connsiteY1" fmla="*/ 2895600 h 3269661"/>
              <a:gd name="connsiteX2" fmla="*/ 5876925 w 7077813"/>
              <a:gd name="connsiteY2" fmla="*/ 3248025 h 3269661"/>
              <a:gd name="connsiteX3" fmla="*/ 7071360 w 7077813"/>
              <a:gd name="connsiteY3" fmla="*/ 2373630 h 3269661"/>
              <a:gd name="connsiteX4" fmla="*/ 4810125 w 7077813"/>
              <a:gd name="connsiteY4" fmla="*/ 1609725 h 3269661"/>
              <a:gd name="connsiteX5" fmla="*/ 6172200 w 7077813"/>
              <a:gd name="connsiteY5" fmla="*/ 923925 h 3269661"/>
              <a:gd name="connsiteX6" fmla="*/ 5334000 w 7077813"/>
              <a:gd name="connsiteY6" fmla="*/ 628650 h 3269661"/>
              <a:gd name="connsiteX7" fmla="*/ 6210300 w 7077813"/>
              <a:gd name="connsiteY7" fmla="*/ 333375 h 3269661"/>
              <a:gd name="connsiteX8" fmla="*/ 6257925 w 7077813"/>
              <a:gd name="connsiteY8" fmla="*/ 209550 h 3269661"/>
              <a:gd name="connsiteX9" fmla="*/ 6572250 w 7077813"/>
              <a:gd name="connsiteY9" fmla="*/ 133350 h 3269661"/>
              <a:gd name="connsiteX10" fmla="*/ 3733800 w 7077813"/>
              <a:gd name="connsiteY10" fmla="*/ 0 h 3269661"/>
              <a:gd name="connsiteX11" fmla="*/ 1485900 w 7077813"/>
              <a:gd name="connsiteY11" fmla="*/ 276225 h 3269661"/>
              <a:gd name="connsiteX12" fmla="*/ 0 w 7077813"/>
              <a:gd name="connsiteY12" fmla="*/ 552450 h 3269661"/>
              <a:gd name="connsiteX13" fmla="*/ 9525 w 7077813"/>
              <a:gd name="connsiteY13" fmla="*/ 638175 h 3269661"/>
              <a:gd name="connsiteX14" fmla="*/ 2028825 w 7077813"/>
              <a:gd name="connsiteY14" fmla="*/ 1000125 h 3269661"/>
              <a:gd name="connsiteX15" fmla="*/ 2695575 w 7077813"/>
              <a:gd name="connsiteY15" fmla="*/ 1266825 h 3269661"/>
              <a:gd name="connsiteX16" fmla="*/ 771525 w 7077813"/>
              <a:gd name="connsiteY16" fmla="*/ 1733550 h 3269661"/>
              <a:gd name="connsiteX0" fmla="*/ 771525 w 7077813"/>
              <a:gd name="connsiteY0" fmla="*/ 1733550 h 3269661"/>
              <a:gd name="connsiteX1" fmla="*/ 3267075 w 7077813"/>
              <a:gd name="connsiteY1" fmla="*/ 2895600 h 3269661"/>
              <a:gd name="connsiteX2" fmla="*/ 5876925 w 7077813"/>
              <a:gd name="connsiteY2" fmla="*/ 3248025 h 3269661"/>
              <a:gd name="connsiteX3" fmla="*/ 7071360 w 7077813"/>
              <a:gd name="connsiteY3" fmla="*/ 2373630 h 3269661"/>
              <a:gd name="connsiteX4" fmla="*/ 4810125 w 7077813"/>
              <a:gd name="connsiteY4" fmla="*/ 1609725 h 3269661"/>
              <a:gd name="connsiteX5" fmla="*/ 6172200 w 7077813"/>
              <a:gd name="connsiteY5" fmla="*/ 923925 h 3269661"/>
              <a:gd name="connsiteX6" fmla="*/ 5334000 w 7077813"/>
              <a:gd name="connsiteY6" fmla="*/ 628650 h 3269661"/>
              <a:gd name="connsiteX7" fmla="*/ 6210300 w 7077813"/>
              <a:gd name="connsiteY7" fmla="*/ 333375 h 3269661"/>
              <a:gd name="connsiteX8" fmla="*/ 6257925 w 7077813"/>
              <a:gd name="connsiteY8" fmla="*/ 209550 h 3269661"/>
              <a:gd name="connsiteX9" fmla="*/ 6572250 w 7077813"/>
              <a:gd name="connsiteY9" fmla="*/ 133350 h 3269661"/>
              <a:gd name="connsiteX10" fmla="*/ 3733800 w 7077813"/>
              <a:gd name="connsiteY10" fmla="*/ 0 h 3269661"/>
              <a:gd name="connsiteX11" fmla="*/ 1485900 w 7077813"/>
              <a:gd name="connsiteY11" fmla="*/ 276225 h 3269661"/>
              <a:gd name="connsiteX12" fmla="*/ 0 w 7077813"/>
              <a:gd name="connsiteY12" fmla="*/ 552450 h 3269661"/>
              <a:gd name="connsiteX13" fmla="*/ 9525 w 7077813"/>
              <a:gd name="connsiteY13" fmla="*/ 638175 h 3269661"/>
              <a:gd name="connsiteX14" fmla="*/ 2028825 w 7077813"/>
              <a:gd name="connsiteY14" fmla="*/ 1000125 h 3269661"/>
              <a:gd name="connsiteX15" fmla="*/ 2695575 w 7077813"/>
              <a:gd name="connsiteY15" fmla="*/ 1266825 h 3269661"/>
              <a:gd name="connsiteX16" fmla="*/ 771525 w 7077813"/>
              <a:gd name="connsiteY16" fmla="*/ 1733550 h 3269661"/>
              <a:gd name="connsiteX0" fmla="*/ 771525 w 7077813"/>
              <a:gd name="connsiteY0" fmla="*/ 1733550 h 3269661"/>
              <a:gd name="connsiteX1" fmla="*/ 3267075 w 7077813"/>
              <a:gd name="connsiteY1" fmla="*/ 2895600 h 3269661"/>
              <a:gd name="connsiteX2" fmla="*/ 5876925 w 7077813"/>
              <a:gd name="connsiteY2" fmla="*/ 3248025 h 3269661"/>
              <a:gd name="connsiteX3" fmla="*/ 7071360 w 7077813"/>
              <a:gd name="connsiteY3" fmla="*/ 2373630 h 3269661"/>
              <a:gd name="connsiteX4" fmla="*/ 4810125 w 7077813"/>
              <a:gd name="connsiteY4" fmla="*/ 1609725 h 3269661"/>
              <a:gd name="connsiteX5" fmla="*/ 6096000 w 7077813"/>
              <a:gd name="connsiteY5" fmla="*/ 873125 h 3269661"/>
              <a:gd name="connsiteX6" fmla="*/ 5334000 w 7077813"/>
              <a:gd name="connsiteY6" fmla="*/ 628650 h 3269661"/>
              <a:gd name="connsiteX7" fmla="*/ 6210300 w 7077813"/>
              <a:gd name="connsiteY7" fmla="*/ 333375 h 3269661"/>
              <a:gd name="connsiteX8" fmla="*/ 6257925 w 7077813"/>
              <a:gd name="connsiteY8" fmla="*/ 209550 h 3269661"/>
              <a:gd name="connsiteX9" fmla="*/ 6572250 w 7077813"/>
              <a:gd name="connsiteY9" fmla="*/ 133350 h 3269661"/>
              <a:gd name="connsiteX10" fmla="*/ 3733800 w 7077813"/>
              <a:gd name="connsiteY10" fmla="*/ 0 h 3269661"/>
              <a:gd name="connsiteX11" fmla="*/ 1485900 w 7077813"/>
              <a:gd name="connsiteY11" fmla="*/ 276225 h 3269661"/>
              <a:gd name="connsiteX12" fmla="*/ 0 w 7077813"/>
              <a:gd name="connsiteY12" fmla="*/ 552450 h 3269661"/>
              <a:gd name="connsiteX13" fmla="*/ 9525 w 7077813"/>
              <a:gd name="connsiteY13" fmla="*/ 638175 h 3269661"/>
              <a:gd name="connsiteX14" fmla="*/ 2028825 w 7077813"/>
              <a:gd name="connsiteY14" fmla="*/ 1000125 h 3269661"/>
              <a:gd name="connsiteX15" fmla="*/ 2695575 w 7077813"/>
              <a:gd name="connsiteY15" fmla="*/ 1266825 h 3269661"/>
              <a:gd name="connsiteX16" fmla="*/ 771525 w 7077813"/>
              <a:gd name="connsiteY16" fmla="*/ 1733550 h 3269661"/>
              <a:gd name="connsiteX0" fmla="*/ 771525 w 7077813"/>
              <a:gd name="connsiteY0" fmla="*/ 1733550 h 3269661"/>
              <a:gd name="connsiteX1" fmla="*/ 3267075 w 7077813"/>
              <a:gd name="connsiteY1" fmla="*/ 2895600 h 3269661"/>
              <a:gd name="connsiteX2" fmla="*/ 5876925 w 7077813"/>
              <a:gd name="connsiteY2" fmla="*/ 3248025 h 3269661"/>
              <a:gd name="connsiteX3" fmla="*/ 7071360 w 7077813"/>
              <a:gd name="connsiteY3" fmla="*/ 2373630 h 3269661"/>
              <a:gd name="connsiteX4" fmla="*/ 4810125 w 7077813"/>
              <a:gd name="connsiteY4" fmla="*/ 1609725 h 3269661"/>
              <a:gd name="connsiteX5" fmla="*/ 6096000 w 7077813"/>
              <a:gd name="connsiteY5" fmla="*/ 873125 h 3269661"/>
              <a:gd name="connsiteX6" fmla="*/ 5334000 w 7077813"/>
              <a:gd name="connsiteY6" fmla="*/ 628650 h 3269661"/>
              <a:gd name="connsiteX7" fmla="*/ 6210300 w 7077813"/>
              <a:gd name="connsiteY7" fmla="*/ 333375 h 3269661"/>
              <a:gd name="connsiteX8" fmla="*/ 6257925 w 7077813"/>
              <a:gd name="connsiteY8" fmla="*/ 209550 h 3269661"/>
              <a:gd name="connsiteX9" fmla="*/ 6572250 w 7077813"/>
              <a:gd name="connsiteY9" fmla="*/ 133350 h 3269661"/>
              <a:gd name="connsiteX10" fmla="*/ 3733800 w 7077813"/>
              <a:gd name="connsiteY10" fmla="*/ 0 h 3269661"/>
              <a:gd name="connsiteX11" fmla="*/ 1485900 w 7077813"/>
              <a:gd name="connsiteY11" fmla="*/ 276225 h 3269661"/>
              <a:gd name="connsiteX12" fmla="*/ 0 w 7077813"/>
              <a:gd name="connsiteY12" fmla="*/ 552450 h 3269661"/>
              <a:gd name="connsiteX13" fmla="*/ 9525 w 7077813"/>
              <a:gd name="connsiteY13" fmla="*/ 638175 h 3269661"/>
              <a:gd name="connsiteX14" fmla="*/ 2028825 w 7077813"/>
              <a:gd name="connsiteY14" fmla="*/ 1000125 h 3269661"/>
              <a:gd name="connsiteX15" fmla="*/ 2695575 w 7077813"/>
              <a:gd name="connsiteY15" fmla="*/ 1266825 h 3269661"/>
              <a:gd name="connsiteX16" fmla="*/ 771525 w 7077813"/>
              <a:gd name="connsiteY16" fmla="*/ 1733550 h 3269661"/>
              <a:gd name="connsiteX0" fmla="*/ 771525 w 7077813"/>
              <a:gd name="connsiteY0" fmla="*/ 1733550 h 3269661"/>
              <a:gd name="connsiteX1" fmla="*/ 3267075 w 7077813"/>
              <a:gd name="connsiteY1" fmla="*/ 2895600 h 3269661"/>
              <a:gd name="connsiteX2" fmla="*/ 5876925 w 7077813"/>
              <a:gd name="connsiteY2" fmla="*/ 3248025 h 3269661"/>
              <a:gd name="connsiteX3" fmla="*/ 7071360 w 7077813"/>
              <a:gd name="connsiteY3" fmla="*/ 2373630 h 3269661"/>
              <a:gd name="connsiteX4" fmla="*/ 4810125 w 7077813"/>
              <a:gd name="connsiteY4" fmla="*/ 1609725 h 3269661"/>
              <a:gd name="connsiteX5" fmla="*/ 6096000 w 7077813"/>
              <a:gd name="connsiteY5" fmla="*/ 873125 h 3269661"/>
              <a:gd name="connsiteX6" fmla="*/ 5334000 w 7077813"/>
              <a:gd name="connsiteY6" fmla="*/ 628650 h 3269661"/>
              <a:gd name="connsiteX7" fmla="*/ 6210300 w 7077813"/>
              <a:gd name="connsiteY7" fmla="*/ 333375 h 3269661"/>
              <a:gd name="connsiteX8" fmla="*/ 6257925 w 7077813"/>
              <a:gd name="connsiteY8" fmla="*/ 209550 h 3269661"/>
              <a:gd name="connsiteX9" fmla="*/ 6572250 w 7077813"/>
              <a:gd name="connsiteY9" fmla="*/ 133350 h 3269661"/>
              <a:gd name="connsiteX10" fmla="*/ 3733800 w 7077813"/>
              <a:gd name="connsiteY10" fmla="*/ 0 h 3269661"/>
              <a:gd name="connsiteX11" fmla="*/ 1485900 w 7077813"/>
              <a:gd name="connsiteY11" fmla="*/ 276225 h 3269661"/>
              <a:gd name="connsiteX12" fmla="*/ 0 w 7077813"/>
              <a:gd name="connsiteY12" fmla="*/ 552450 h 3269661"/>
              <a:gd name="connsiteX13" fmla="*/ 9525 w 7077813"/>
              <a:gd name="connsiteY13" fmla="*/ 638175 h 3269661"/>
              <a:gd name="connsiteX14" fmla="*/ 2028825 w 7077813"/>
              <a:gd name="connsiteY14" fmla="*/ 1000125 h 3269661"/>
              <a:gd name="connsiteX15" fmla="*/ 2695575 w 7077813"/>
              <a:gd name="connsiteY15" fmla="*/ 1266825 h 3269661"/>
              <a:gd name="connsiteX16" fmla="*/ 771525 w 7077813"/>
              <a:gd name="connsiteY16" fmla="*/ 1733550 h 3269661"/>
              <a:gd name="connsiteX0" fmla="*/ 771525 w 7077813"/>
              <a:gd name="connsiteY0" fmla="*/ 1733550 h 3269661"/>
              <a:gd name="connsiteX1" fmla="*/ 3267075 w 7077813"/>
              <a:gd name="connsiteY1" fmla="*/ 2895600 h 3269661"/>
              <a:gd name="connsiteX2" fmla="*/ 5876925 w 7077813"/>
              <a:gd name="connsiteY2" fmla="*/ 3248025 h 3269661"/>
              <a:gd name="connsiteX3" fmla="*/ 7071360 w 7077813"/>
              <a:gd name="connsiteY3" fmla="*/ 2373630 h 3269661"/>
              <a:gd name="connsiteX4" fmla="*/ 4810125 w 7077813"/>
              <a:gd name="connsiteY4" fmla="*/ 1609725 h 3269661"/>
              <a:gd name="connsiteX5" fmla="*/ 6096000 w 7077813"/>
              <a:gd name="connsiteY5" fmla="*/ 873125 h 3269661"/>
              <a:gd name="connsiteX6" fmla="*/ 5334000 w 7077813"/>
              <a:gd name="connsiteY6" fmla="*/ 628650 h 3269661"/>
              <a:gd name="connsiteX7" fmla="*/ 6210300 w 7077813"/>
              <a:gd name="connsiteY7" fmla="*/ 333375 h 3269661"/>
              <a:gd name="connsiteX8" fmla="*/ 6232525 w 7077813"/>
              <a:gd name="connsiteY8" fmla="*/ 247650 h 3269661"/>
              <a:gd name="connsiteX9" fmla="*/ 6572250 w 7077813"/>
              <a:gd name="connsiteY9" fmla="*/ 133350 h 3269661"/>
              <a:gd name="connsiteX10" fmla="*/ 3733800 w 7077813"/>
              <a:gd name="connsiteY10" fmla="*/ 0 h 3269661"/>
              <a:gd name="connsiteX11" fmla="*/ 1485900 w 7077813"/>
              <a:gd name="connsiteY11" fmla="*/ 276225 h 3269661"/>
              <a:gd name="connsiteX12" fmla="*/ 0 w 7077813"/>
              <a:gd name="connsiteY12" fmla="*/ 552450 h 3269661"/>
              <a:gd name="connsiteX13" fmla="*/ 9525 w 7077813"/>
              <a:gd name="connsiteY13" fmla="*/ 638175 h 3269661"/>
              <a:gd name="connsiteX14" fmla="*/ 2028825 w 7077813"/>
              <a:gd name="connsiteY14" fmla="*/ 1000125 h 3269661"/>
              <a:gd name="connsiteX15" fmla="*/ 2695575 w 7077813"/>
              <a:gd name="connsiteY15" fmla="*/ 1266825 h 3269661"/>
              <a:gd name="connsiteX16" fmla="*/ 771525 w 7077813"/>
              <a:gd name="connsiteY16" fmla="*/ 1733550 h 3269661"/>
              <a:gd name="connsiteX0" fmla="*/ 771525 w 7077813"/>
              <a:gd name="connsiteY0" fmla="*/ 1733550 h 3269661"/>
              <a:gd name="connsiteX1" fmla="*/ 3267075 w 7077813"/>
              <a:gd name="connsiteY1" fmla="*/ 2895600 h 3269661"/>
              <a:gd name="connsiteX2" fmla="*/ 5876925 w 7077813"/>
              <a:gd name="connsiteY2" fmla="*/ 3248025 h 3269661"/>
              <a:gd name="connsiteX3" fmla="*/ 7071360 w 7077813"/>
              <a:gd name="connsiteY3" fmla="*/ 2373630 h 3269661"/>
              <a:gd name="connsiteX4" fmla="*/ 4810125 w 7077813"/>
              <a:gd name="connsiteY4" fmla="*/ 1609725 h 3269661"/>
              <a:gd name="connsiteX5" fmla="*/ 6096000 w 7077813"/>
              <a:gd name="connsiteY5" fmla="*/ 873125 h 3269661"/>
              <a:gd name="connsiteX6" fmla="*/ 5334000 w 7077813"/>
              <a:gd name="connsiteY6" fmla="*/ 628650 h 3269661"/>
              <a:gd name="connsiteX7" fmla="*/ 6210300 w 7077813"/>
              <a:gd name="connsiteY7" fmla="*/ 333375 h 3269661"/>
              <a:gd name="connsiteX8" fmla="*/ 6232525 w 7077813"/>
              <a:gd name="connsiteY8" fmla="*/ 247650 h 3269661"/>
              <a:gd name="connsiteX9" fmla="*/ 6572250 w 7077813"/>
              <a:gd name="connsiteY9" fmla="*/ 133350 h 3269661"/>
              <a:gd name="connsiteX10" fmla="*/ 3733800 w 7077813"/>
              <a:gd name="connsiteY10" fmla="*/ 0 h 3269661"/>
              <a:gd name="connsiteX11" fmla="*/ 1485900 w 7077813"/>
              <a:gd name="connsiteY11" fmla="*/ 276225 h 3269661"/>
              <a:gd name="connsiteX12" fmla="*/ 0 w 7077813"/>
              <a:gd name="connsiteY12" fmla="*/ 552450 h 3269661"/>
              <a:gd name="connsiteX13" fmla="*/ 9525 w 7077813"/>
              <a:gd name="connsiteY13" fmla="*/ 638175 h 3269661"/>
              <a:gd name="connsiteX14" fmla="*/ 2028825 w 7077813"/>
              <a:gd name="connsiteY14" fmla="*/ 1000125 h 3269661"/>
              <a:gd name="connsiteX15" fmla="*/ 2695575 w 7077813"/>
              <a:gd name="connsiteY15" fmla="*/ 1266825 h 3269661"/>
              <a:gd name="connsiteX16" fmla="*/ 771525 w 7077813"/>
              <a:gd name="connsiteY16" fmla="*/ 1733550 h 3269661"/>
              <a:gd name="connsiteX0" fmla="*/ 771525 w 7077813"/>
              <a:gd name="connsiteY0" fmla="*/ 1733550 h 3269661"/>
              <a:gd name="connsiteX1" fmla="*/ 3267075 w 7077813"/>
              <a:gd name="connsiteY1" fmla="*/ 2895600 h 3269661"/>
              <a:gd name="connsiteX2" fmla="*/ 5876925 w 7077813"/>
              <a:gd name="connsiteY2" fmla="*/ 3248025 h 3269661"/>
              <a:gd name="connsiteX3" fmla="*/ 7071360 w 7077813"/>
              <a:gd name="connsiteY3" fmla="*/ 2373630 h 3269661"/>
              <a:gd name="connsiteX4" fmla="*/ 4810125 w 7077813"/>
              <a:gd name="connsiteY4" fmla="*/ 1609725 h 3269661"/>
              <a:gd name="connsiteX5" fmla="*/ 6096000 w 7077813"/>
              <a:gd name="connsiteY5" fmla="*/ 873125 h 3269661"/>
              <a:gd name="connsiteX6" fmla="*/ 5334000 w 7077813"/>
              <a:gd name="connsiteY6" fmla="*/ 628650 h 3269661"/>
              <a:gd name="connsiteX7" fmla="*/ 6210300 w 7077813"/>
              <a:gd name="connsiteY7" fmla="*/ 333375 h 3269661"/>
              <a:gd name="connsiteX8" fmla="*/ 6232525 w 7077813"/>
              <a:gd name="connsiteY8" fmla="*/ 247650 h 3269661"/>
              <a:gd name="connsiteX9" fmla="*/ 6572250 w 7077813"/>
              <a:gd name="connsiteY9" fmla="*/ 133350 h 3269661"/>
              <a:gd name="connsiteX10" fmla="*/ 3733800 w 7077813"/>
              <a:gd name="connsiteY10" fmla="*/ 0 h 3269661"/>
              <a:gd name="connsiteX11" fmla="*/ 1485900 w 7077813"/>
              <a:gd name="connsiteY11" fmla="*/ 276225 h 3269661"/>
              <a:gd name="connsiteX12" fmla="*/ 0 w 7077813"/>
              <a:gd name="connsiteY12" fmla="*/ 552450 h 3269661"/>
              <a:gd name="connsiteX13" fmla="*/ 9525 w 7077813"/>
              <a:gd name="connsiteY13" fmla="*/ 638175 h 3269661"/>
              <a:gd name="connsiteX14" fmla="*/ 2028825 w 7077813"/>
              <a:gd name="connsiteY14" fmla="*/ 1000125 h 3269661"/>
              <a:gd name="connsiteX15" fmla="*/ 2695575 w 7077813"/>
              <a:gd name="connsiteY15" fmla="*/ 1266825 h 3269661"/>
              <a:gd name="connsiteX16" fmla="*/ 771525 w 7077813"/>
              <a:gd name="connsiteY16" fmla="*/ 1733550 h 326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77813" h="3269661">
                <a:moveTo>
                  <a:pt x="771525" y="1733550"/>
                </a:moveTo>
                <a:cubicBezTo>
                  <a:pt x="866775" y="2005012"/>
                  <a:pt x="2416175" y="2643188"/>
                  <a:pt x="3267075" y="2895600"/>
                </a:cubicBezTo>
                <a:cubicBezTo>
                  <a:pt x="4117975" y="3148012"/>
                  <a:pt x="5242877" y="3335020"/>
                  <a:pt x="5876925" y="3248025"/>
                </a:cubicBezTo>
                <a:cubicBezTo>
                  <a:pt x="6510973" y="3161030"/>
                  <a:pt x="7149111" y="2512835"/>
                  <a:pt x="7071360" y="2373630"/>
                </a:cubicBezTo>
                <a:cubicBezTo>
                  <a:pt x="6963211" y="2180002"/>
                  <a:pt x="4972685" y="1859809"/>
                  <a:pt x="4810125" y="1609725"/>
                </a:cubicBezTo>
                <a:cubicBezTo>
                  <a:pt x="4647565" y="1359641"/>
                  <a:pt x="6276998" y="972172"/>
                  <a:pt x="6096000" y="873125"/>
                </a:cubicBezTo>
                <a:cubicBezTo>
                  <a:pt x="5836135" y="730920"/>
                  <a:pt x="5053279" y="723241"/>
                  <a:pt x="5334000" y="628650"/>
                </a:cubicBezTo>
                <a:lnTo>
                  <a:pt x="6210300" y="333375"/>
                </a:lnTo>
                <a:cubicBezTo>
                  <a:pt x="6364288" y="263525"/>
                  <a:pt x="6172200" y="280988"/>
                  <a:pt x="6232525" y="247650"/>
                </a:cubicBezTo>
                <a:cubicBezTo>
                  <a:pt x="6292850" y="214312"/>
                  <a:pt x="6802437" y="155575"/>
                  <a:pt x="6572250" y="133350"/>
                </a:cubicBezTo>
                <a:lnTo>
                  <a:pt x="3733800" y="0"/>
                </a:lnTo>
                <a:lnTo>
                  <a:pt x="1485900" y="276225"/>
                </a:lnTo>
                <a:lnTo>
                  <a:pt x="0" y="552450"/>
                </a:lnTo>
                <a:lnTo>
                  <a:pt x="9525" y="638175"/>
                </a:lnTo>
                <a:lnTo>
                  <a:pt x="2028825" y="1000125"/>
                </a:lnTo>
                <a:cubicBezTo>
                  <a:pt x="2251075" y="1089025"/>
                  <a:pt x="2587625" y="1184275"/>
                  <a:pt x="2695575" y="1266825"/>
                </a:cubicBezTo>
                <a:lnTo>
                  <a:pt x="771525" y="1733550"/>
                </a:lnTo>
                <a:close/>
              </a:path>
            </a:pathLst>
          </a:custGeom>
          <a:solidFill>
            <a:srgbClr val="00B05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0"/>
          </p:nvPr>
        </p:nvSpPr>
        <p:spPr/>
        <p:txBody>
          <a:bodyPr/>
          <a:lstStyle/>
          <a:p>
            <a:r>
              <a:rPr lang="en-US"/>
              <a:t>Hazor (aerial view from the southeast)</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And he built Hazor, Megiddo, and Gezer</a:t>
            </a:r>
          </a:p>
        </p:txBody>
      </p:sp>
      <p:sp>
        <p:nvSpPr>
          <p:cNvPr id="10" name="Line 8"/>
          <p:cNvSpPr>
            <a:spLocks noChangeShapeType="1"/>
          </p:cNvSpPr>
          <p:nvPr/>
        </p:nvSpPr>
        <p:spPr bwMode="auto">
          <a:xfrm>
            <a:off x="923634" y="1936690"/>
            <a:ext cx="190500" cy="362008"/>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itchFamily="34" charset="0"/>
              <a:ea typeface="+mn-ea"/>
              <a:cs typeface="+mn-cs"/>
            </a:endParaRPr>
          </a:p>
        </p:txBody>
      </p:sp>
      <p:sp>
        <p:nvSpPr>
          <p:cNvPr id="11" name="Text Box 15"/>
          <p:cNvSpPr txBox="1">
            <a:spLocks noChangeArrowheads="1"/>
          </p:cNvSpPr>
          <p:nvPr/>
        </p:nvSpPr>
        <p:spPr bwMode="auto">
          <a:xfrm>
            <a:off x="451000" y="1485899"/>
            <a:ext cx="1234633"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FF"/>
                </a:solidFill>
                <a:effectLst>
                  <a:glow rad="76200">
                    <a:srgbClr val="000000">
                      <a:alpha val="60000"/>
                    </a:srgbClr>
                  </a:glow>
                </a:effectLst>
                <a:uLnTx/>
                <a:uFillTx/>
                <a:latin typeface="Calibri" pitchFamily="34" charset="0"/>
                <a:cs typeface="Calibri" pitchFamily="34" charset="0"/>
              </a:rPr>
              <a:t>upper city</a:t>
            </a:r>
          </a:p>
        </p:txBody>
      </p:sp>
      <p:sp>
        <p:nvSpPr>
          <p:cNvPr id="12" name="Text Box 15"/>
          <p:cNvSpPr txBox="1">
            <a:spLocks noChangeArrowheads="1"/>
          </p:cNvSpPr>
          <p:nvPr/>
        </p:nvSpPr>
        <p:spPr bwMode="auto">
          <a:xfrm>
            <a:off x="4343400" y="1962090"/>
            <a:ext cx="1203199"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FF"/>
                </a:solidFill>
                <a:effectLst>
                  <a:glow rad="76200">
                    <a:srgbClr val="000000">
                      <a:alpha val="60000"/>
                    </a:srgbClr>
                  </a:glow>
                </a:effectLst>
                <a:uLnTx/>
                <a:uFillTx/>
                <a:latin typeface="Calibri" pitchFamily="34" charset="0"/>
                <a:cs typeface="Calibri" pitchFamily="34" charset="0"/>
              </a:rPr>
              <a:t>lower city</a:t>
            </a:r>
          </a:p>
        </p:txBody>
      </p:sp>
      <p:sp>
        <p:nvSpPr>
          <p:cNvPr id="13" name="Text Box 15"/>
          <p:cNvSpPr txBox="1">
            <a:spLocks noChangeArrowheads="1"/>
          </p:cNvSpPr>
          <p:nvPr/>
        </p:nvSpPr>
        <p:spPr bwMode="auto">
          <a:xfrm>
            <a:off x="5562600" y="3714690"/>
            <a:ext cx="1203199"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FF"/>
                </a:solidFill>
                <a:effectLst>
                  <a:glow rad="76200">
                    <a:srgbClr val="000000">
                      <a:alpha val="60000"/>
                    </a:srgbClr>
                  </a:glow>
                </a:effectLst>
                <a:uLnTx/>
                <a:uFillTx/>
                <a:latin typeface="Calibri" pitchFamily="34" charset="0"/>
                <a:cs typeface="Calibri" pitchFamily="34" charset="0"/>
              </a:rPr>
              <a:t>lower city</a:t>
            </a:r>
          </a:p>
        </p:txBody>
      </p:sp>
    </p:spTree>
    <p:extLst>
      <p:ext uri="{BB962C8B-B14F-4D97-AF65-F5344CB8AC3E}">
        <p14:creationId xmlns:p14="http://schemas.microsoft.com/office/powerpoint/2010/main" val="12902729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8F52AA-E730-40B2-A820-D3DA325B20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160"/>
            <a:ext cx="9144000" cy="6583680"/>
          </a:xfrm>
          <a:prstGeom prst="rect">
            <a:avLst/>
          </a:prstGeom>
        </p:spPr>
      </p:pic>
      <p:sp>
        <p:nvSpPr>
          <p:cNvPr id="2" name="Text Placeholder 1"/>
          <p:cNvSpPr>
            <a:spLocks noGrp="1"/>
          </p:cNvSpPr>
          <p:nvPr>
            <p:ph type="body" sz="quarter" idx="10"/>
          </p:nvPr>
        </p:nvSpPr>
        <p:spPr/>
        <p:txBody>
          <a:bodyPr/>
          <a:lstStyle/>
          <a:p>
            <a:r>
              <a:rPr lang="en-US" dirty="0"/>
              <a:t>Hazor (aerial view from the south)</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And he built Hazor, Megiddo, and Gezer</a:t>
            </a:r>
          </a:p>
        </p:txBody>
      </p:sp>
    </p:spTree>
    <p:extLst>
      <p:ext uri="{BB962C8B-B14F-4D97-AF65-F5344CB8AC3E}">
        <p14:creationId xmlns:p14="http://schemas.microsoft.com/office/powerpoint/2010/main" val="18047026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zor upper city aerial from east, tbs1122800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102096"/>
          </a:xfrm>
          <a:prstGeom prst="rect">
            <a:avLst/>
          </a:prstGeom>
        </p:spPr>
      </p:pic>
      <p:sp>
        <p:nvSpPr>
          <p:cNvPr id="2" name="Text Placeholder 1"/>
          <p:cNvSpPr>
            <a:spLocks noGrp="1"/>
          </p:cNvSpPr>
          <p:nvPr>
            <p:ph type="body" sz="quarter" idx="10"/>
          </p:nvPr>
        </p:nvSpPr>
        <p:spPr/>
        <p:txBody>
          <a:bodyPr/>
          <a:lstStyle/>
          <a:p>
            <a:r>
              <a:rPr lang="en-US" dirty="0"/>
              <a:t>Hazor upper city (aerial view from the east)</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And he built Hazor, Megiddo, and Gezer</a:t>
            </a:r>
          </a:p>
        </p:txBody>
      </p:sp>
    </p:spTree>
    <p:extLst>
      <p:ext uri="{BB962C8B-B14F-4D97-AF65-F5344CB8AC3E}">
        <p14:creationId xmlns:p14="http://schemas.microsoft.com/office/powerpoint/2010/main" val="24164931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zor upper city aerial from west, tbs1120400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102096"/>
          </a:xfrm>
          <a:prstGeom prst="rect">
            <a:avLst/>
          </a:prstGeom>
        </p:spPr>
      </p:pic>
      <p:sp>
        <p:nvSpPr>
          <p:cNvPr id="2" name="Text Placeholder 1"/>
          <p:cNvSpPr>
            <a:spLocks noGrp="1"/>
          </p:cNvSpPr>
          <p:nvPr>
            <p:ph type="body" sz="quarter" idx="10"/>
          </p:nvPr>
        </p:nvSpPr>
        <p:spPr/>
        <p:txBody>
          <a:bodyPr/>
          <a:lstStyle/>
          <a:p>
            <a:r>
              <a:rPr lang="en-US" dirty="0"/>
              <a:t>Hazor upper city (aerial view from the west)</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And he built Hazor, Megiddo, and Gezer</a:t>
            </a:r>
          </a:p>
        </p:txBody>
      </p:sp>
    </p:spTree>
    <p:extLst>
      <p:ext uri="{BB962C8B-B14F-4D97-AF65-F5344CB8AC3E}">
        <p14:creationId xmlns:p14="http://schemas.microsoft.com/office/powerpoint/2010/main" val="37989803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zor upper city aerial from west, tbs1120400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102096"/>
          </a:xfrm>
          <a:prstGeom prst="rect">
            <a:avLst/>
          </a:prstGeom>
        </p:spPr>
      </p:pic>
      <p:sp>
        <p:nvSpPr>
          <p:cNvPr id="2" name="Text Placeholder 1"/>
          <p:cNvSpPr>
            <a:spLocks noGrp="1"/>
          </p:cNvSpPr>
          <p:nvPr>
            <p:ph type="body" sz="quarter" idx="10"/>
          </p:nvPr>
        </p:nvSpPr>
        <p:spPr/>
        <p:txBody>
          <a:bodyPr/>
          <a:lstStyle/>
          <a:p>
            <a:r>
              <a:rPr lang="en-US" dirty="0"/>
              <a:t>Hazor upper city (aerial view from the west)</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And he built Hazor, Megiddo, and Gezer</a:t>
            </a:r>
          </a:p>
        </p:txBody>
      </p:sp>
      <p:sp>
        <p:nvSpPr>
          <p:cNvPr id="20" name="Line 8"/>
          <p:cNvSpPr>
            <a:spLocks noChangeShapeType="1"/>
          </p:cNvSpPr>
          <p:nvPr/>
        </p:nvSpPr>
        <p:spPr bwMode="auto">
          <a:xfrm flipH="1">
            <a:off x="6705600" y="2873514"/>
            <a:ext cx="762000" cy="4572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1" name="Text Box 15"/>
          <p:cNvSpPr txBox="1">
            <a:spLocks noChangeArrowheads="1"/>
          </p:cNvSpPr>
          <p:nvPr/>
        </p:nvSpPr>
        <p:spPr bwMode="auto">
          <a:xfrm>
            <a:off x="7424294" y="2340114"/>
            <a:ext cx="1590500" cy="707886"/>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Israelite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water system</a:t>
            </a:r>
          </a:p>
        </p:txBody>
      </p:sp>
      <p:sp>
        <p:nvSpPr>
          <p:cNvPr id="22" name="Line 8"/>
          <p:cNvSpPr>
            <a:spLocks noChangeShapeType="1"/>
          </p:cNvSpPr>
          <p:nvPr/>
        </p:nvSpPr>
        <p:spPr bwMode="auto">
          <a:xfrm flipH="1" flipV="1">
            <a:off x="4572000" y="4397514"/>
            <a:ext cx="76200" cy="5334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3" name="Text Box 15"/>
          <p:cNvSpPr txBox="1">
            <a:spLocks noChangeArrowheads="1"/>
          </p:cNvSpPr>
          <p:nvPr/>
        </p:nvSpPr>
        <p:spPr bwMode="auto">
          <a:xfrm>
            <a:off x="4114800" y="4854714"/>
            <a:ext cx="1012717" cy="707886"/>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Israelite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tower</a:t>
            </a:r>
          </a:p>
        </p:txBody>
      </p:sp>
      <p:sp>
        <p:nvSpPr>
          <p:cNvPr id="24" name="Line 8"/>
          <p:cNvSpPr>
            <a:spLocks noChangeShapeType="1"/>
          </p:cNvSpPr>
          <p:nvPr/>
        </p:nvSpPr>
        <p:spPr bwMode="auto">
          <a:xfrm flipH="1">
            <a:off x="6096000" y="2035314"/>
            <a:ext cx="609600" cy="8382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5" name="Text Box 15"/>
          <p:cNvSpPr txBox="1">
            <a:spLocks noChangeArrowheads="1"/>
          </p:cNvSpPr>
          <p:nvPr/>
        </p:nvSpPr>
        <p:spPr bwMode="auto">
          <a:xfrm>
            <a:off x="6477000" y="1578114"/>
            <a:ext cx="1229123" cy="707886"/>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Canaanite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palace</a:t>
            </a:r>
          </a:p>
        </p:txBody>
      </p:sp>
      <p:sp>
        <p:nvSpPr>
          <p:cNvPr id="26" name="Line 8"/>
          <p:cNvSpPr>
            <a:spLocks noChangeShapeType="1"/>
          </p:cNvSpPr>
          <p:nvPr/>
        </p:nvSpPr>
        <p:spPr bwMode="auto">
          <a:xfrm flipH="1">
            <a:off x="4572000" y="1882914"/>
            <a:ext cx="381000" cy="6858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7" name="Text Box 15"/>
          <p:cNvSpPr txBox="1">
            <a:spLocks noChangeArrowheads="1"/>
          </p:cNvSpPr>
          <p:nvPr/>
        </p:nvSpPr>
        <p:spPr bwMode="auto">
          <a:xfrm>
            <a:off x="4669518" y="1327428"/>
            <a:ext cx="1274082" cy="707886"/>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Solomonic</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gate</a:t>
            </a:r>
          </a:p>
        </p:txBody>
      </p:sp>
      <p:sp>
        <p:nvSpPr>
          <p:cNvPr id="28" name="Text Box 15"/>
          <p:cNvSpPr txBox="1">
            <a:spLocks noChangeArrowheads="1"/>
          </p:cNvSpPr>
          <p:nvPr/>
        </p:nvSpPr>
        <p:spPr bwMode="auto">
          <a:xfrm>
            <a:off x="2743200" y="1349514"/>
            <a:ext cx="1203199"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lower city</a:t>
            </a:r>
          </a:p>
        </p:txBody>
      </p:sp>
      <p:sp>
        <p:nvSpPr>
          <p:cNvPr id="29" name="Text Box 15"/>
          <p:cNvSpPr txBox="1">
            <a:spLocks noChangeArrowheads="1"/>
          </p:cNvSpPr>
          <p:nvPr/>
        </p:nvSpPr>
        <p:spPr bwMode="auto">
          <a:xfrm>
            <a:off x="0" y="2035314"/>
            <a:ext cx="1203199"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lower city</a:t>
            </a:r>
          </a:p>
        </p:txBody>
      </p:sp>
      <p:sp>
        <p:nvSpPr>
          <p:cNvPr id="30" name="Line 8"/>
          <p:cNvSpPr>
            <a:spLocks noChangeShapeType="1"/>
          </p:cNvSpPr>
          <p:nvPr/>
        </p:nvSpPr>
        <p:spPr bwMode="auto">
          <a:xfrm flipV="1">
            <a:off x="3886200" y="3102114"/>
            <a:ext cx="457200" cy="3810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31" name="Text Box 15"/>
          <p:cNvSpPr txBox="1">
            <a:spLocks noChangeArrowheads="1"/>
          </p:cNvSpPr>
          <p:nvPr/>
        </p:nvSpPr>
        <p:spPr bwMode="auto">
          <a:xfrm>
            <a:off x="2895600" y="3330714"/>
            <a:ext cx="1142711" cy="707886"/>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tripartite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building</a:t>
            </a:r>
          </a:p>
        </p:txBody>
      </p:sp>
      <p:sp>
        <p:nvSpPr>
          <p:cNvPr id="32" name="Line 8"/>
          <p:cNvSpPr>
            <a:spLocks noChangeShapeType="1"/>
          </p:cNvSpPr>
          <p:nvPr/>
        </p:nvSpPr>
        <p:spPr bwMode="auto">
          <a:xfrm flipH="1" flipV="1">
            <a:off x="4876800" y="3178314"/>
            <a:ext cx="457200" cy="3048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33" name="Text Box 15"/>
          <p:cNvSpPr txBox="1">
            <a:spLocks noChangeArrowheads="1"/>
          </p:cNvSpPr>
          <p:nvPr/>
        </p:nvSpPr>
        <p:spPr bwMode="auto">
          <a:xfrm>
            <a:off x="5186888" y="3406914"/>
            <a:ext cx="1290112" cy="707886"/>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four-room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house</a:t>
            </a:r>
          </a:p>
        </p:txBody>
      </p:sp>
    </p:spTree>
    <p:extLst>
      <p:ext uri="{BB962C8B-B14F-4D97-AF65-F5344CB8AC3E}">
        <p14:creationId xmlns:p14="http://schemas.microsoft.com/office/powerpoint/2010/main" val="30369029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EA8825-3293-4BB6-912F-E77C7B5FF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7472"/>
            <a:ext cx="9144000" cy="6163056"/>
          </a:xfrm>
          <a:prstGeom prst="rect">
            <a:avLst/>
          </a:prstGeom>
        </p:spPr>
      </p:pic>
      <p:sp>
        <p:nvSpPr>
          <p:cNvPr id="2" name="Text Placeholder 1"/>
          <p:cNvSpPr>
            <a:spLocks noGrp="1"/>
          </p:cNvSpPr>
          <p:nvPr>
            <p:ph type="body" sz="quarter" idx="10"/>
          </p:nvPr>
        </p:nvSpPr>
        <p:spPr/>
        <p:txBody>
          <a:bodyPr/>
          <a:lstStyle/>
          <a:p>
            <a:r>
              <a:rPr lang="en-US" dirty="0"/>
              <a:t>Iron Age gate at Hazor (aerial view from the east)</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And he built Hazor, Megiddo, and Gezer</a:t>
            </a:r>
          </a:p>
        </p:txBody>
      </p:sp>
    </p:spTree>
    <p:extLst>
      <p:ext uri="{BB962C8B-B14F-4D97-AF65-F5344CB8AC3E}">
        <p14:creationId xmlns:p14="http://schemas.microsoft.com/office/powerpoint/2010/main" val="13252033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C1AB0F-9C36-4033-9AB3-CA2127B27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7472"/>
            <a:ext cx="9144000" cy="6163056"/>
          </a:xfrm>
          <a:prstGeom prst="rect">
            <a:avLst/>
          </a:prstGeom>
        </p:spPr>
      </p:pic>
      <p:sp>
        <p:nvSpPr>
          <p:cNvPr id="2" name="Text Placeholder 1"/>
          <p:cNvSpPr>
            <a:spLocks noGrp="1"/>
          </p:cNvSpPr>
          <p:nvPr>
            <p:ph type="body" sz="quarter" idx="10"/>
          </p:nvPr>
        </p:nvSpPr>
        <p:spPr/>
        <p:txBody>
          <a:bodyPr/>
          <a:lstStyle/>
          <a:p>
            <a:r>
              <a:rPr lang="en-US" dirty="0"/>
              <a:t>Iron Age gate at Hazor (aerial view from the east)</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And he built Hazor, Megiddo, and Gezer</a:t>
            </a:r>
          </a:p>
        </p:txBody>
      </p:sp>
      <p:sp>
        <p:nvSpPr>
          <p:cNvPr id="20" name="Text Box 16"/>
          <p:cNvSpPr txBox="1">
            <a:spLocks noChangeArrowheads="1"/>
          </p:cNvSpPr>
          <p:nvPr/>
        </p:nvSpPr>
        <p:spPr bwMode="auto">
          <a:xfrm>
            <a:off x="4014299" y="4883920"/>
            <a:ext cx="1605452" cy="707886"/>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dirty="0">
                <a:solidFill>
                  <a:sysClr val="window" lastClr="FFFFFF"/>
                </a:solidFill>
                <a:effectLst>
                  <a:glow rad="76200">
                    <a:sysClr val="windowText" lastClr="000000">
                      <a:alpha val="60000"/>
                    </a:sysClr>
                  </a:glow>
                </a:effectLst>
                <a:latin typeface="Calibri" pitchFamily="34" charset="0"/>
                <a:cs typeface="Calibri" pitchFamily="34" charset="0"/>
              </a:rPr>
              <a:t>p</a:t>
            </a:r>
            <a:r>
              <a:rPr lang="en-US" sz="2000" kern="0" noProof="0" dirty="0" err="1">
                <a:solidFill>
                  <a:sysClr val="window" lastClr="FFFFFF"/>
                </a:solidFill>
                <a:effectLst>
                  <a:glow rad="76200">
                    <a:sysClr val="windowText" lastClr="000000">
                      <a:alpha val="60000"/>
                    </a:sysClr>
                  </a:glow>
                </a:effectLst>
                <a:latin typeface="Calibri" pitchFamily="34" charset="0"/>
                <a:cs typeface="Calibri" pitchFamily="34" charset="0"/>
              </a:rPr>
              <a:t>rojecting</a:t>
            </a:r>
            <a:r>
              <a:rPr lang="en-US" sz="2000" kern="0" noProof="0" dirty="0">
                <a:solidFill>
                  <a:sysClr val="window" lastClr="FFFFFF"/>
                </a:solidFill>
                <a:effectLst>
                  <a:glow rad="76200">
                    <a:sysClr val="windowText" lastClr="000000">
                      <a:alpha val="60000"/>
                    </a:sysClr>
                  </a:glow>
                </a:effectLst>
                <a:latin typeface="Calibri" pitchFamily="34" charset="0"/>
                <a:cs typeface="Calibri" pitchFamily="34" charset="0"/>
              </a:rPr>
              <a:t> towers</a:t>
            </a:r>
            <a:endPar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endParaRPr>
          </a:p>
        </p:txBody>
      </p:sp>
      <p:sp>
        <p:nvSpPr>
          <p:cNvPr id="21" name="Line 9"/>
          <p:cNvSpPr>
            <a:spLocks noChangeShapeType="1"/>
          </p:cNvSpPr>
          <p:nvPr/>
        </p:nvSpPr>
        <p:spPr bwMode="auto">
          <a:xfrm flipV="1">
            <a:off x="5077225" y="4267200"/>
            <a:ext cx="447275" cy="514350"/>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 name="Line 9"/>
          <p:cNvSpPr>
            <a:spLocks noChangeShapeType="1"/>
          </p:cNvSpPr>
          <p:nvPr/>
        </p:nvSpPr>
        <p:spPr bwMode="auto">
          <a:xfrm flipH="1" flipV="1">
            <a:off x="4114044" y="4090940"/>
            <a:ext cx="464432" cy="649474"/>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 name="Text Box 16"/>
          <p:cNvSpPr txBox="1">
            <a:spLocks noChangeArrowheads="1"/>
          </p:cNvSpPr>
          <p:nvPr/>
        </p:nvSpPr>
        <p:spPr bwMode="auto">
          <a:xfrm>
            <a:off x="1232999" y="4747534"/>
            <a:ext cx="1605452" cy="707886"/>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noProof="0" dirty="0">
                <a:solidFill>
                  <a:sysClr val="window" lastClr="FFFFFF"/>
                </a:solidFill>
                <a:effectLst>
                  <a:glow rad="76200">
                    <a:sysClr val="windowText" lastClr="000000">
                      <a:alpha val="60000"/>
                    </a:sysClr>
                  </a:glow>
                </a:effectLst>
                <a:latin typeface="Calibri" pitchFamily="34" charset="0"/>
                <a:cs typeface="Calibri" pitchFamily="34" charset="0"/>
              </a:rPr>
              <a:t>casemate wall</a:t>
            </a:r>
            <a:endPar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endParaRPr>
          </a:p>
        </p:txBody>
      </p:sp>
      <p:sp>
        <p:nvSpPr>
          <p:cNvPr id="24" name="Line 9"/>
          <p:cNvSpPr>
            <a:spLocks noChangeShapeType="1"/>
          </p:cNvSpPr>
          <p:nvPr/>
        </p:nvSpPr>
        <p:spPr bwMode="auto">
          <a:xfrm flipV="1">
            <a:off x="2447391" y="3711714"/>
            <a:ext cx="181509" cy="1028700"/>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5" name="Line 9"/>
          <p:cNvSpPr>
            <a:spLocks noChangeShapeType="1"/>
          </p:cNvSpPr>
          <p:nvPr/>
        </p:nvSpPr>
        <p:spPr bwMode="auto">
          <a:xfrm flipH="1" flipV="1">
            <a:off x="1450659" y="3886200"/>
            <a:ext cx="232217" cy="854214"/>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6" name="Text Box 16"/>
          <p:cNvSpPr txBox="1">
            <a:spLocks noChangeArrowheads="1"/>
          </p:cNvSpPr>
          <p:nvPr/>
        </p:nvSpPr>
        <p:spPr bwMode="auto">
          <a:xfrm>
            <a:off x="3980693" y="654820"/>
            <a:ext cx="1605452" cy="707886"/>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noProof="0" dirty="0">
                <a:solidFill>
                  <a:sysClr val="window" lastClr="FFFFFF"/>
                </a:solidFill>
                <a:effectLst>
                  <a:glow rad="76200">
                    <a:sysClr val="windowText" lastClr="000000">
                      <a:alpha val="60000"/>
                    </a:sysClr>
                  </a:glow>
                </a:effectLst>
                <a:latin typeface="Calibri" pitchFamily="34" charset="0"/>
                <a:cs typeface="Calibri" pitchFamily="34" charset="0"/>
              </a:rPr>
              <a:t>gate chambers</a:t>
            </a:r>
            <a:endPar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endParaRPr>
          </a:p>
        </p:txBody>
      </p:sp>
      <p:sp>
        <p:nvSpPr>
          <p:cNvPr id="27" name="Line 9"/>
          <p:cNvSpPr>
            <a:spLocks noChangeShapeType="1"/>
          </p:cNvSpPr>
          <p:nvPr/>
        </p:nvSpPr>
        <p:spPr bwMode="auto">
          <a:xfrm>
            <a:off x="4811460" y="1419856"/>
            <a:ext cx="531531" cy="847094"/>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8" name="Line 9"/>
          <p:cNvSpPr>
            <a:spLocks noChangeShapeType="1"/>
          </p:cNvSpPr>
          <p:nvPr/>
        </p:nvSpPr>
        <p:spPr bwMode="auto">
          <a:xfrm flipH="1">
            <a:off x="4128597" y="1362706"/>
            <a:ext cx="449879" cy="904244"/>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883009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000"/>
          <a:stretch/>
        </p:blipFill>
        <p:spPr bwMode="auto">
          <a:xfrm>
            <a:off x="0" y="414338"/>
            <a:ext cx="9144000" cy="602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p:txBody>
          <a:bodyPr/>
          <a:lstStyle/>
          <a:p>
            <a:r>
              <a:rPr lang="en-US" dirty="0"/>
              <a:t>“Gibeon, vineyard of </a:t>
            </a:r>
            <a:r>
              <a:rPr lang="en-US" dirty="0" err="1"/>
              <a:t>Ameryahu</a:t>
            </a:r>
            <a:r>
              <a:rPr lang="en-US" dirty="0"/>
              <a:t>” inscribed on a jar handle from Gibeon, 7th century BC</a:t>
            </a:r>
          </a:p>
        </p:txBody>
      </p:sp>
      <p:sp>
        <p:nvSpPr>
          <p:cNvPr id="3" name="Text Placeholder 2"/>
          <p:cNvSpPr>
            <a:spLocks noGrp="1"/>
          </p:cNvSpPr>
          <p:nvPr>
            <p:ph type="body" sz="quarter" idx="12"/>
          </p:nvPr>
        </p:nvSpPr>
        <p:spPr/>
        <p:txBody>
          <a:bodyPr/>
          <a:lstStyle/>
          <a:p>
            <a:r>
              <a:rPr lang="en-US" dirty="0"/>
              <a:t>9:2</a:t>
            </a:r>
          </a:p>
        </p:txBody>
      </p:sp>
      <p:sp>
        <p:nvSpPr>
          <p:cNvPr id="4" name="Title 3"/>
          <p:cNvSpPr>
            <a:spLocks noGrp="1"/>
          </p:cNvSpPr>
          <p:nvPr>
            <p:ph type="title"/>
          </p:nvPr>
        </p:nvSpPr>
        <p:spPr/>
        <p:txBody>
          <a:bodyPr/>
          <a:lstStyle/>
          <a:p>
            <a:r>
              <a:rPr lang="en-US" dirty="0"/>
              <a:t>Yahweh appeared to Solomon the second time, as He had appeared to him at Gibeon</a:t>
            </a:r>
          </a:p>
        </p:txBody>
      </p:sp>
    </p:spTree>
    <p:extLst>
      <p:ext uri="{BB962C8B-B14F-4D97-AF65-F5344CB8AC3E}">
        <p14:creationId xmlns:p14="http://schemas.microsoft.com/office/powerpoint/2010/main" val="9159203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Hazor Solomonic gate2, tb p040903"/>
          <p:cNvPicPr preferRelativeResize="0">
            <a:picLocks noChangeAspect="1" noChangeArrowheads="1"/>
          </p:cNvPicPr>
          <p:nvPr>
            <p:custDataLst>
              <p:tags r:id="rId1"/>
            </p:custDataLst>
          </p:nvPr>
        </p:nvPicPr>
        <p:blipFill rotWithShape="1">
          <a:blip r:embed="rId4"/>
          <a:srcRect t="4671"/>
          <a:stretch/>
        </p:blipFill>
        <p:spPr bwMode="auto">
          <a:xfrm>
            <a:off x="0" y="0"/>
            <a:ext cx="9144000" cy="6544084"/>
          </a:xfrm>
          <a:prstGeom prst="rect">
            <a:avLst/>
          </a:prstGeom>
          <a:noFill/>
          <a:ln w="9525">
            <a:noFill/>
            <a:miter lim="800000"/>
            <a:headEnd/>
            <a:tailEnd/>
          </a:ln>
        </p:spPr>
      </p:pic>
      <p:sp>
        <p:nvSpPr>
          <p:cNvPr id="2" name="Text Placeholder 1"/>
          <p:cNvSpPr>
            <a:spLocks noGrp="1"/>
          </p:cNvSpPr>
          <p:nvPr>
            <p:ph type="body" sz="quarter" idx="10"/>
          </p:nvPr>
        </p:nvSpPr>
        <p:spPr/>
        <p:txBody>
          <a:bodyPr/>
          <a:lstStyle/>
          <a:p>
            <a:r>
              <a:rPr lang="en-US" dirty="0"/>
              <a:t>Solomonic gate at Hazor, 10th century BC</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And he built Hazor, Megiddo, and Gezer</a:t>
            </a:r>
          </a:p>
        </p:txBody>
      </p:sp>
    </p:spTree>
    <p:extLst>
      <p:ext uri="{BB962C8B-B14F-4D97-AF65-F5344CB8AC3E}">
        <p14:creationId xmlns:p14="http://schemas.microsoft.com/office/powerpoint/2010/main" val="28410422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Solomonic gate at Hazor, 10th century BC</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And he built Hazor, Megiddo, and Gezer</a:t>
            </a:r>
          </a:p>
        </p:txBody>
      </p:sp>
      <p:pic>
        <p:nvPicPr>
          <p:cNvPr id="5" name="Picture 4" descr="Hazor Solomonic gate, tb032607741.jpg"/>
          <p:cNvPicPr>
            <a:picLocks noChangeAspect="1"/>
          </p:cNvPicPr>
          <p:nvPr/>
        </p:nvPicPr>
        <p:blipFill rotWithShape="1">
          <a:blip r:embed="rId3">
            <a:extLst>
              <a:ext uri="{28A0092B-C50C-407E-A947-70E740481C1C}">
                <a14:useLocalDpi xmlns:a14="http://schemas.microsoft.com/office/drawing/2010/main" val="0"/>
              </a:ext>
            </a:extLst>
          </a:blip>
          <a:srcRect r="692"/>
          <a:stretch/>
        </p:blipFill>
        <p:spPr>
          <a:xfrm>
            <a:off x="0" y="350520"/>
            <a:ext cx="9144000" cy="6169152"/>
          </a:xfrm>
          <a:prstGeom prst="rect">
            <a:avLst/>
          </a:prstGeom>
        </p:spPr>
      </p:pic>
    </p:spTree>
    <p:extLst>
      <p:ext uri="{BB962C8B-B14F-4D97-AF65-F5344CB8AC3E}">
        <p14:creationId xmlns:p14="http://schemas.microsoft.com/office/powerpoint/2010/main" val="34098498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zor Solomonic casemate wall from north, tb03270419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Solomonic casemate wall at Hazor (from the north)</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And he built Hazor, Megiddo, and Gezer</a:t>
            </a:r>
          </a:p>
        </p:txBody>
      </p:sp>
    </p:spTree>
    <p:extLst>
      <p:ext uri="{BB962C8B-B14F-4D97-AF65-F5344CB8AC3E}">
        <p14:creationId xmlns:p14="http://schemas.microsoft.com/office/powerpoint/2010/main" val="24413489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Section of the Solomonic casemate wall at Hazor</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And he built Hazor, Megiddo, and Gezer</a:t>
            </a:r>
          </a:p>
        </p:txBody>
      </p:sp>
      <p:pic>
        <p:nvPicPr>
          <p:cNvPr id="6" name="Picture 5" descr="Hazor Solomonic casemate wall joined to Ahab solid wall, tb052907050.jpg"/>
          <p:cNvPicPr>
            <a:picLocks noChangeAspect="1"/>
          </p:cNvPicPr>
          <p:nvPr/>
        </p:nvPicPr>
        <p:blipFill rotWithShape="1">
          <a:blip r:embed="rId3">
            <a:extLst>
              <a:ext uri="{28A0092B-C50C-407E-A947-70E740481C1C}">
                <a14:useLocalDpi xmlns:a14="http://schemas.microsoft.com/office/drawing/2010/main" val="0"/>
              </a:ext>
            </a:extLst>
          </a:blip>
          <a:srcRect l="-1" r="388"/>
          <a:stretch/>
        </p:blipFill>
        <p:spPr>
          <a:xfrm>
            <a:off x="-1" y="369332"/>
            <a:ext cx="9144001" cy="6150340"/>
          </a:xfrm>
          <a:prstGeom prst="rect">
            <a:avLst/>
          </a:prstGeom>
        </p:spPr>
      </p:pic>
    </p:spTree>
    <p:extLst>
      <p:ext uri="{BB962C8B-B14F-4D97-AF65-F5344CB8AC3E}">
        <p14:creationId xmlns:p14="http://schemas.microsoft.com/office/powerpoint/2010/main" val="37225392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Hazor Solomonic gate, tb p040903"/>
          <p:cNvPicPr>
            <a:picLocks noChangeAspect="1" noChangeArrowheads="1"/>
          </p:cNvPicPr>
          <p:nvPr/>
        </p:nvPicPr>
        <p:blipFill>
          <a:blip r:embed="rId3"/>
          <a:srcRect/>
          <a:stretch>
            <a:fillRect/>
          </a:stretch>
        </p:blipFill>
        <p:spPr bwMode="auto">
          <a:xfrm>
            <a:off x="0" y="-7938"/>
            <a:ext cx="9144000" cy="6870701"/>
          </a:xfrm>
          <a:prstGeom prst="rect">
            <a:avLst/>
          </a:prstGeom>
          <a:noFill/>
          <a:ln w="9525">
            <a:noFill/>
            <a:miter lim="800000"/>
            <a:headEnd/>
            <a:tailEnd/>
          </a:ln>
        </p:spPr>
      </p:pic>
      <p:sp>
        <p:nvSpPr>
          <p:cNvPr id="2" name="Text Placeholder 1"/>
          <p:cNvSpPr>
            <a:spLocks noGrp="1"/>
          </p:cNvSpPr>
          <p:nvPr>
            <p:ph type="body" sz="quarter" idx="10"/>
          </p:nvPr>
        </p:nvSpPr>
        <p:spPr/>
        <p:txBody>
          <a:bodyPr/>
          <a:lstStyle/>
          <a:p>
            <a:r>
              <a:rPr lang="en-US" dirty="0"/>
              <a:t>Solomonic gate at Hazor</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And he built Hazor, Megiddo, and Gezer</a:t>
            </a:r>
          </a:p>
        </p:txBody>
      </p:sp>
    </p:spTree>
    <p:extLst>
      <p:ext uri="{BB962C8B-B14F-4D97-AF65-F5344CB8AC3E}">
        <p14:creationId xmlns:p14="http://schemas.microsoft.com/office/powerpoint/2010/main" val="20490423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cuments\Bolen\01b PLBL, PCB size\02 Samaria and the Center\Megiddo\Megiddo and Jezreel Valley aerial from west, tb121704968.jpg"/>
          <p:cNvPicPr>
            <a:picLocks noChangeAspect="1" noChangeArrowheads="1"/>
          </p:cNvPicPr>
          <p:nvPr/>
        </p:nvPicPr>
        <p:blipFill rotWithShape="1">
          <a:blip r:embed="rId3">
            <a:extLst>
              <a:ext uri="{28A0092B-C50C-407E-A947-70E740481C1C}">
                <a14:useLocalDpi xmlns:a14="http://schemas.microsoft.com/office/drawing/2010/main" val="0"/>
              </a:ext>
            </a:extLst>
          </a:blip>
          <a:srcRect r="1141"/>
          <a:stretch/>
        </p:blipFill>
        <p:spPr bwMode="auto">
          <a:xfrm>
            <a:off x="0" y="369332"/>
            <a:ext cx="9144000"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Megiddo and the Jezreel Valley (aerial view from the west)</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And he built Hazor, Megiddo, and Gezer</a:t>
            </a:r>
          </a:p>
        </p:txBody>
      </p:sp>
    </p:spTree>
    <p:extLst>
      <p:ext uri="{BB962C8B-B14F-4D97-AF65-F5344CB8AC3E}">
        <p14:creationId xmlns:p14="http://schemas.microsoft.com/office/powerpoint/2010/main" val="34111893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cuments\Bolen\01b PLBL, PCB size\02 Samaria and the Center\Megiddo\Megiddo and Jezreel Valley aerial from west, tb121704968.jpg"/>
          <p:cNvPicPr>
            <a:picLocks noChangeAspect="1" noChangeArrowheads="1"/>
          </p:cNvPicPr>
          <p:nvPr/>
        </p:nvPicPr>
        <p:blipFill rotWithShape="1">
          <a:blip r:embed="rId3">
            <a:extLst>
              <a:ext uri="{28A0092B-C50C-407E-A947-70E740481C1C}">
                <a14:useLocalDpi xmlns:a14="http://schemas.microsoft.com/office/drawing/2010/main" val="0"/>
              </a:ext>
            </a:extLst>
          </a:blip>
          <a:srcRect r="1141"/>
          <a:stretch/>
        </p:blipFill>
        <p:spPr bwMode="auto">
          <a:xfrm>
            <a:off x="0" y="369332"/>
            <a:ext cx="9144000"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Megiddo and the Jezreel Valley (aerial view from the west)</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And he built Hazor, Megiddo, and Gezer</a:t>
            </a:r>
          </a:p>
        </p:txBody>
      </p:sp>
      <p:sp>
        <p:nvSpPr>
          <p:cNvPr id="6" name="Line 11"/>
          <p:cNvSpPr>
            <a:spLocks noChangeShapeType="1"/>
          </p:cNvSpPr>
          <p:nvPr/>
        </p:nvSpPr>
        <p:spPr bwMode="auto">
          <a:xfrm>
            <a:off x="3520096" y="1051045"/>
            <a:ext cx="0" cy="40628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7" name="Text Box 12"/>
          <p:cNvSpPr txBox="1">
            <a:spLocks noChangeArrowheads="1"/>
          </p:cNvSpPr>
          <p:nvPr/>
        </p:nvSpPr>
        <p:spPr bwMode="auto">
          <a:xfrm>
            <a:off x="3039836" y="650935"/>
            <a:ext cx="960519" cy="338554"/>
          </a:xfrm>
          <a:prstGeom prst="rect">
            <a:avLst/>
          </a:prstGeom>
          <a:noFill/>
          <a:ln>
            <a:noFill/>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noProof="0" dirty="0">
                <a:solidFill>
                  <a:srgbClr val="FFFFFF"/>
                </a:solidFill>
                <a:effectLst>
                  <a:glow rad="76200">
                    <a:srgbClr val="000000">
                      <a:alpha val="60000"/>
                    </a:srgbClr>
                  </a:glow>
                </a:effectLst>
                <a:latin typeface="Calibri" pitchFamily="34" charset="0"/>
                <a:cs typeface="Calibri" pitchFamily="34" charset="0"/>
              </a:rPr>
              <a:t>Mt Tabor</a:t>
            </a:r>
            <a:endParaRPr kumimoji="0" lang="en-US" sz="16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8" name="Text Box 8"/>
          <p:cNvSpPr txBox="1">
            <a:spLocks noChangeArrowheads="1"/>
          </p:cNvSpPr>
          <p:nvPr/>
        </p:nvSpPr>
        <p:spPr bwMode="auto">
          <a:xfrm>
            <a:off x="4719791" y="4953000"/>
            <a:ext cx="1301959" cy="461665"/>
          </a:xfrm>
          <a:prstGeom prst="rect">
            <a:avLst/>
          </a:prstGeom>
          <a:noFill/>
          <a:ln>
            <a:noFill/>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Megiddo</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9" name="Oval 8"/>
          <p:cNvSpPr/>
          <p:nvPr/>
        </p:nvSpPr>
        <p:spPr>
          <a:xfrm>
            <a:off x="4075371" y="3829050"/>
            <a:ext cx="2590800" cy="1123950"/>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10" name="Line 11"/>
          <p:cNvSpPr>
            <a:spLocks noChangeShapeType="1"/>
          </p:cNvSpPr>
          <p:nvPr/>
        </p:nvSpPr>
        <p:spPr bwMode="auto">
          <a:xfrm>
            <a:off x="6764040" y="1080073"/>
            <a:ext cx="0" cy="40628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11" name="Text Box 12"/>
          <p:cNvSpPr txBox="1">
            <a:spLocks noChangeArrowheads="1"/>
          </p:cNvSpPr>
          <p:nvPr/>
        </p:nvSpPr>
        <p:spPr bwMode="auto">
          <a:xfrm>
            <a:off x="6122680" y="679963"/>
            <a:ext cx="1282722" cy="338554"/>
          </a:xfrm>
          <a:prstGeom prst="rect">
            <a:avLst/>
          </a:prstGeom>
          <a:noFill/>
          <a:ln>
            <a:noFill/>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noProof="0" dirty="0">
                <a:solidFill>
                  <a:srgbClr val="FFFFFF"/>
                </a:solidFill>
                <a:effectLst>
                  <a:glow rad="76200">
                    <a:srgbClr val="000000">
                      <a:alpha val="60000"/>
                    </a:srgbClr>
                  </a:glow>
                </a:effectLst>
                <a:latin typeface="Calibri" pitchFamily="34" charset="0"/>
                <a:cs typeface="Calibri" pitchFamily="34" charset="0"/>
              </a:rPr>
              <a:t>Hill of Moreh</a:t>
            </a:r>
            <a:endParaRPr kumimoji="0" lang="en-US" sz="16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12" name="Text Box 12"/>
          <p:cNvSpPr txBox="1">
            <a:spLocks noChangeArrowheads="1"/>
          </p:cNvSpPr>
          <p:nvPr/>
        </p:nvSpPr>
        <p:spPr bwMode="auto">
          <a:xfrm>
            <a:off x="2447038" y="2486991"/>
            <a:ext cx="1449436" cy="369332"/>
          </a:xfrm>
          <a:prstGeom prst="rect">
            <a:avLst/>
          </a:prstGeom>
          <a:noFill/>
          <a:ln>
            <a:noFill/>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noProof="0" dirty="0">
                <a:solidFill>
                  <a:srgbClr val="FFFFFF"/>
                </a:solidFill>
                <a:effectLst>
                  <a:glow rad="76200">
                    <a:srgbClr val="000000">
                      <a:alpha val="60000"/>
                    </a:srgbClr>
                  </a:glow>
                </a:effectLst>
                <a:latin typeface="Calibri" pitchFamily="34" charset="0"/>
                <a:cs typeface="Calibri" pitchFamily="34" charset="0"/>
              </a:rPr>
              <a:t>Jezreel Valley</a:t>
            </a:r>
            <a:endParaRPr kumimoji="0" lang="en-US"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Tree>
    <p:extLst>
      <p:ext uri="{BB962C8B-B14F-4D97-AF65-F5344CB8AC3E}">
        <p14:creationId xmlns:p14="http://schemas.microsoft.com/office/powerpoint/2010/main" val="797752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giddo aerial from southeast, tb121704999-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9144000" cy="6080760"/>
          </a:xfrm>
          <a:prstGeom prst="rect">
            <a:avLst/>
          </a:prstGeom>
        </p:spPr>
      </p:pic>
      <p:sp>
        <p:nvSpPr>
          <p:cNvPr id="2" name="Text Placeholder 1"/>
          <p:cNvSpPr>
            <a:spLocks noGrp="1"/>
          </p:cNvSpPr>
          <p:nvPr>
            <p:ph type="body" sz="quarter" idx="10"/>
          </p:nvPr>
        </p:nvSpPr>
        <p:spPr/>
        <p:txBody>
          <a:bodyPr/>
          <a:lstStyle/>
          <a:p>
            <a:r>
              <a:rPr lang="en-US" dirty="0"/>
              <a:t>Megiddo (aerial view from the southeast)</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And he built Hazor, Megiddo, and Gezer</a:t>
            </a:r>
          </a:p>
        </p:txBody>
      </p:sp>
    </p:spTree>
    <p:extLst>
      <p:ext uri="{BB962C8B-B14F-4D97-AF65-F5344CB8AC3E}">
        <p14:creationId xmlns:p14="http://schemas.microsoft.com/office/powerpoint/2010/main" val="3332427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giddo aerial from southeast, tb121704999-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9144000" cy="6080760"/>
          </a:xfrm>
          <a:prstGeom prst="rect">
            <a:avLst/>
          </a:prstGeom>
        </p:spPr>
      </p:pic>
      <p:sp>
        <p:nvSpPr>
          <p:cNvPr id="2" name="Text Placeholder 1"/>
          <p:cNvSpPr>
            <a:spLocks noGrp="1"/>
          </p:cNvSpPr>
          <p:nvPr>
            <p:ph type="body" sz="quarter" idx="10"/>
          </p:nvPr>
        </p:nvSpPr>
        <p:spPr/>
        <p:txBody>
          <a:bodyPr/>
          <a:lstStyle/>
          <a:p>
            <a:r>
              <a:rPr lang="en-US" dirty="0"/>
              <a:t>Megiddo (aerial view from the southeast)</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And he built Hazor, Megiddo, and Gezer</a:t>
            </a:r>
          </a:p>
        </p:txBody>
      </p:sp>
      <p:sp>
        <p:nvSpPr>
          <p:cNvPr id="18" name="Line 5"/>
          <p:cNvSpPr>
            <a:spLocks noChangeShapeType="1"/>
          </p:cNvSpPr>
          <p:nvPr/>
        </p:nvSpPr>
        <p:spPr bwMode="auto">
          <a:xfrm>
            <a:off x="1905000" y="1600200"/>
            <a:ext cx="101600" cy="4572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19" name="Text Box 6"/>
          <p:cNvSpPr txBox="1">
            <a:spLocks noChangeArrowheads="1"/>
          </p:cNvSpPr>
          <p:nvPr/>
        </p:nvSpPr>
        <p:spPr bwMode="auto">
          <a:xfrm>
            <a:off x="1160463" y="1219200"/>
            <a:ext cx="1507784" cy="400110"/>
          </a:xfrm>
          <a:prstGeom prst="rect">
            <a:avLst/>
          </a:prstGeom>
          <a:noFill/>
          <a:ln>
            <a:noFill/>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watersystem</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20" name="Line 7"/>
          <p:cNvSpPr>
            <a:spLocks noChangeShapeType="1"/>
          </p:cNvSpPr>
          <p:nvPr/>
        </p:nvSpPr>
        <p:spPr bwMode="auto">
          <a:xfrm>
            <a:off x="5410200" y="1295400"/>
            <a:ext cx="152400" cy="4572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1" name="Text Box 8"/>
          <p:cNvSpPr txBox="1">
            <a:spLocks noChangeArrowheads="1"/>
          </p:cNvSpPr>
          <p:nvPr/>
        </p:nvSpPr>
        <p:spPr bwMode="auto">
          <a:xfrm>
            <a:off x="4868974" y="914400"/>
            <a:ext cx="1152430" cy="400110"/>
          </a:xfrm>
          <a:prstGeom prst="rect">
            <a:avLst/>
          </a:prstGeom>
          <a:noFill/>
          <a:ln>
            <a:noFill/>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gate area</a:t>
            </a:r>
          </a:p>
        </p:txBody>
      </p:sp>
      <p:sp>
        <p:nvSpPr>
          <p:cNvPr id="22" name="Line 9"/>
          <p:cNvSpPr>
            <a:spLocks noChangeShapeType="1"/>
          </p:cNvSpPr>
          <p:nvPr/>
        </p:nvSpPr>
        <p:spPr bwMode="auto">
          <a:xfrm flipV="1">
            <a:off x="2057400" y="3352800"/>
            <a:ext cx="304800" cy="2286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3" name="Text Box 10"/>
          <p:cNvSpPr txBox="1">
            <a:spLocks noChangeArrowheads="1"/>
          </p:cNvSpPr>
          <p:nvPr/>
        </p:nvSpPr>
        <p:spPr bwMode="auto">
          <a:xfrm>
            <a:off x="555494" y="3429000"/>
            <a:ext cx="1914691" cy="400110"/>
          </a:xfrm>
          <a:prstGeom prst="rect">
            <a:avLst/>
          </a:prstGeom>
          <a:noFill/>
          <a:ln>
            <a:noFill/>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southern stables</a:t>
            </a:r>
          </a:p>
        </p:txBody>
      </p:sp>
      <p:sp>
        <p:nvSpPr>
          <p:cNvPr id="24" name="Line 11"/>
          <p:cNvSpPr>
            <a:spLocks noChangeShapeType="1"/>
          </p:cNvSpPr>
          <p:nvPr/>
        </p:nvSpPr>
        <p:spPr bwMode="auto">
          <a:xfrm flipV="1">
            <a:off x="4114800" y="3733800"/>
            <a:ext cx="228600" cy="3810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5" name="Text Box 12"/>
          <p:cNvSpPr txBox="1">
            <a:spLocks noChangeArrowheads="1"/>
          </p:cNvSpPr>
          <p:nvPr/>
        </p:nvSpPr>
        <p:spPr bwMode="auto">
          <a:xfrm>
            <a:off x="3220198" y="4038600"/>
            <a:ext cx="1118768" cy="400110"/>
          </a:xfrm>
          <a:prstGeom prst="rect">
            <a:avLst/>
          </a:prstGeom>
          <a:noFill/>
          <a:ln>
            <a:noFill/>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grain silo</a:t>
            </a:r>
          </a:p>
        </p:txBody>
      </p:sp>
      <p:sp>
        <p:nvSpPr>
          <p:cNvPr id="26" name="Line 13"/>
          <p:cNvSpPr>
            <a:spLocks noChangeShapeType="1"/>
          </p:cNvSpPr>
          <p:nvPr/>
        </p:nvSpPr>
        <p:spPr bwMode="auto">
          <a:xfrm flipH="1" flipV="1">
            <a:off x="6705600" y="3886200"/>
            <a:ext cx="533400" cy="762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7" name="Text Box 14"/>
          <p:cNvSpPr txBox="1">
            <a:spLocks noChangeArrowheads="1"/>
          </p:cNvSpPr>
          <p:nvPr/>
        </p:nvSpPr>
        <p:spPr bwMode="auto">
          <a:xfrm>
            <a:off x="7238915" y="3787914"/>
            <a:ext cx="1468992" cy="707886"/>
          </a:xfrm>
          <a:prstGeom prst="rect">
            <a:avLst/>
          </a:prstGeom>
          <a:noFill/>
          <a:ln>
            <a:noFill/>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Early Bronze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temples</a:t>
            </a:r>
          </a:p>
        </p:txBody>
      </p:sp>
      <p:sp>
        <p:nvSpPr>
          <p:cNvPr id="28" name="Line 15"/>
          <p:cNvSpPr>
            <a:spLocks noChangeShapeType="1"/>
          </p:cNvSpPr>
          <p:nvPr/>
        </p:nvSpPr>
        <p:spPr bwMode="auto">
          <a:xfrm flipH="1">
            <a:off x="6934200" y="2438400"/>
            <a:ext cx="304800" cy="2286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9" name="Text Box 16"/>
          <p:cNvSpPr txBox="1">
            <a:spLocks noChangeArrowheads="1"/>
          </p:cNvSpPr>
          <p:nvPr/>
        </p:nvSpPr>
        <p:spPr bwMode="auto">
          <a:xfrm>
            <a:off x="7145718" y="2133600"/>
            <a:ext cx="1903470" cy="400110"/>
          </a:xfrm>
          <a:prstGeom prst="rect">
            <a:avLst/>
          </a:prstGeom>
          <a:noFill/>
          <a:ln>
            <a:noFill/>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northern stables</a:t>
            </a:r>
          </a:p>
        </p:txBody>
      </p:sp>
    </p:spTree>
    <p:extLst>
      <p:ext uri="{BB962C8B-B14F-4D97-AF65-F5344CB8AC3E}">
        <p14:creationId xmlns:p14="http://schemas.microsoft.com/office/powerpoint/2010/main" val="30614914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Megiddo gate area (aerial view from the north)</a:t>
            </a:r>
          </a:p>
        </p:txBody>
      </p:sp>
      <p:sp>
        <p:nvSpPr>
          <p:cNvPr id="3" name="Text Placeholder 2"/>
          <p:cNvSpPr>
            <a:spLocks noGrp="1"/>
          </p:cNvSpPr>
          <p:nvPr>
            <p:ph type="body" sz="quarter" idx="12"/>
          </p:nvPr>
        </p:nvSpPr>
        <p:spPr/>
        <p:txBody>
          <a:bodyPr/>
          <a:lstStyle/>
          <a:p>
            <a:r>
              <a:rPr lang="en-US" dirty="0"/>
              <a:t>9:15</a:t>
            </a:r>
          </a:p>
        </p:txBody>
      </p:sp>
      <p:sp>
        <p:nvSpPr>
          <p:cNvPr id="4" name="Title 3"/>
          <p:cNvSpPr>
            <a:spLocks noGrp="1"/>
          </p:cNvSpPr>
          <p:nvPr>
            <p:ph type="title"/>
          </p:nvPr>
        </p:nvSpPr>
        <p:spPr/>
        <p:txBody>
          <a:bodyPr/>
          <a:lstStyle/>
          <a:p>
            <a:r>
              <a:rPr lang="en-US" dirty="0"/>
              <a:t>And he built Hazor, Megiddo, and Gezer</a:t>
            </a:r>
          </a:p>
        </p:txBody>
      </p:sp>
      <p:pic>
        <p:nvPicPr>
          <p:cNvPr id="5" name="Picture 4" descr="Megiddo gate area aerial from north, tb1217040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9144000" cy="6080760"/>
          </a:xfrm>
          <a:prstGeom prst="rect">
            <a:avLst/>
          </a:prstGeom>
        </p:spPr>
      </p:pic>
    </p:spTree>
    <p:extLst>
      <p:ext uri="{BB962C8B-B14F-4D97-AF65-F5344CB8AC3E}">
        <p14:creationId xmlns:p14="http://schemas.microsoft.com/office/powerpoint/2010/main" val="16038385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Projects\Dalman aerial photos\sr\059 Tyre.jpg"/>
</p:tagLst>
</file>

<file path=ppt/tags/tag10.xml><?xml version="1.0" encoding="utf-8"?>
<p:tagLst xmlns:a="http://schemas.openxmlformats.org/drawingml/2006/main" xmlns:r="http://schemas.openxmlformats.org/officeDocument/2006/relationships" xmlns:p="http://schemas.openxmlformats.org/presentationml/2006/main">
  <p:tag name="FILENAME" val="E:\0Adds 2002\04 Judah\010703 Beersheba flight\Benjamin\sr\Lower Beth Horon aerial.jpg"/>
  <p:tag name="PHOTO" val="TRUE"/>
</p:tagLst>
</file>

<file path=ppt/tags/tag11.xml><?xml version="1.0" encoding="utf-8"?>
<p:tagLst xmlns:a="http://schemas.openxmlformats.org/drawingml/2006/main" xmlns:r="http://schemas.openxmlformats.org/officeDocument/2006/relationships" xmlns:p="http://schemas.openxmlformats.org/presentationml/2006/main">
  <p:tag name="FILENAME" val="E:\Todd Sites\0 Adds\2 Samaria\121501 Nebi Samwil\sr\Beth Horon Ridge from Nebi Samwil, tb n121501.jpg"/>
  <p:tag name="PHOTO" val="TRUE"/>
</p:tagLst>
</file>

<file path=ppt/tags/tag12.xml><?xml version="1.0" encoding="utf-8"?>
<p:tagLst xmlns:a="http://schemas.openxmlformats.org/drawingml/2006/main" xmlns:r="http://schemas.openxmlformats.org/officeDocument/2006/relationships" xmlns:p="http://schemas.openxmlformats.org/presentationml/2006/main">
  <p:tag name="FILENAME" val="E:\Todd Sites\0 Adds\2 Samaria\121501 Nebi Samwil\sr\Beth Horon Ridge from Nebi Samwil, tb n121501.jpg"/>
  <p:tag name="PHOTO" val="TRUE"/>
</p:tagLst>
</file>

<file path=ppt/tags/tag13.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Shephelah\Lachish aerial from south2, tb q010703.jpg"/>
</p:tagLst>
</file>

<file path=ppt/tags/tag14.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Shephelah\Lachish aerial from south2, tb q010703.jpg"/>
</p:tagLst>
</file>

<file path=ppt/tags/tag15.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zoom\Temple Mount and City of David aerial from sw closeup.jpg"/>
</p:tagLst>
</file>

<file path=ppt/tags/tag16.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Eilat\sr\Eilat hotels from south.jpg"/>
</p:tagLst>
</file>

<file path=ppt/tags/tag17.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Eilat\sr\Red Sea with boat.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Images\0Adds 2002\03 Jerusalem adds new\City of David\sr\Middle Bronze and Iron Age walls of Kenyon.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0Images\0Adds 2002\03 Jerusalem adds new\City of David\sr\Middle Bronze and Iron Age walls of Kenyon.jpg"/>
</p:tagLst>
</file>

<file path=ppt/tags/tag4.xml><?xml version="1.0" encoding="utf-8"?>
<p:tagLst xmlns:a="http://schemas.openxmlformats.org/drawingml/2006/main" xmlns:r="http://schemas.openxmlformats.org/officeDocument/2006/relationships" xmlns:p="http://schemas.openxmlformats.org/presentationml/2006/main">
  <p:tag name="FILENAME" val="D:\0Adds 2002\01 Galilee\Huleh Basin\Hazor\sr\Hazor Solomonic gate2, tb p040903.jpg"/>
  <p:tag name="PHOTO" val="TRUE"/>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0Adds 2004\02 Samaria\Megiddo\1024\Megiddo Solomonic gate, tb032604116.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400 Jezreel\Sr\Megiddo casemate wall, tb n011400 sr.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Todd Sites new\2Samaria\Benjamin\fix\sr\Beth Horon ridge aerial from west, tb q010703102.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Todd Sites new\2Samaria\Benjamin\fix\sr\Beth Horon ridge aerial from west, tb q010703102.jpg"/>
</p:tagLst>
</file>

<file path=ppt/tags/tag9.xml><?xml version="1.0" encoding="utf-8"?>
<p:tagLst xmlns:a="http://schemas.openxmlformats.org/drawingml/2006/main" xmlns:r="http://schemas.openxmlformats.org/officeDocument/2006/relationships" xmlns:p="http://schemas.openxmlformats.org/presentationml/2006/main">
  <p:tag name="FILENAME" val="E:\0Adds 2002\04 Judah\010703 Beersheba flight\Benjamin\sr\Lower Beth Horon aerial.jpg"/>
  <p:tag name="PHOTO" val="TRUE"/>
</p:tagLst>
</file>

<file path=ppt/theme/theme1.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hotoCompanio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potx" id="{156FBC7D-6AC8-4052-8D38-BB651D9D29B5}" vid="{07EA9D4B-09B1-4793-8212-CF3BEBDEEA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PhotoCompanion</Template>
  <TotalTime>1430</TotalTime>
  <Words>24415</Words>
  <Application>Microsoft Office PowerPoint</Application>
  <PresentationFormat>On-screen Show (4:3)</PresentationFormat>
  <Paragraphs>1835</Paragraphs>
  <Slides>210</Slides>
  <Notes>210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210</vt:i4>
      </vt:variant>
    </vt:vector>
  </HeadingPairs>
  <TitlesOfParts>
    <vt:vector size="214" baseType="lpstr">
      <vt:lpstr>Arial</vt:lpstr>
      <vt:lpstr>Calibri</vt:lpstr>
      <vt:lpstr>Times New Roman</vt:lpstr>
      <vt:lpstr>PhotoCompanion</vt:lpstr>
      <vt:lpstr>1 Kings 9</vt:lpstr>
      <vt:lpstr>1 Kings 9</vt:lpstr>
      <vt:lpstr>When Solomon had finished the building of the house of Yahweh and the king’s house</vt:lpstr>
      <vt:lpstr>When Solomon had finished the building of the house of Yahweh and the king’s house</vt:lpstr>
      <vt:lpstr>When Solomon had finished the building of the house of Yahweh and the king’s house</vt:lpstr>
      <vt:lpstr>Yahweh appeared to Solomon the second time, as He had appeared to him at Gibeon</vt:lpstr>
      <vt:lpstr>Yahweh appeared to Solomon the second time, as He had appeared to him at Gibeon</vt:lpstr>
      <vt:lpstr>Yahweh appeared to Solomon the second time, as He had appeared to him at Gibeon</vt:lpstr>
      <vt:lpstr>Yahweh appeared to Solomon the second time, as He had appeared to him at Gibeon</vt:lpstr>
      <vt:lpstr>Yahweh appeared to Solomon the second time, as He had appeared to him at Gibeon</vt:lpstr>
      <vt:lpstr>Then Yahweh said, “I have heard your prayer and your supplication”</vt:lpstr>
      <vt:lpstr>Then Yahweh said, “I have heard your prayer and your supplication”</vt:lpstr>
      <vt:lpstr>I have put My name there forever, and My eyes and My heart will be there forever</vt:lpstr>
      <vt:lpstr>I have put My name there forever, and My eyes and My heart will be there forever</vt:lpstr>
      <vt:lpstr>If you will walk before Me as David your father walked, in integrity of heart</vt:lpstr>
      <vt:lpstr>Then I will establish the throne of your kingdom over Israel forever</vt:lpstr>
      <vt:lpstr>Then I will establish the throne of your kingdom over Israel forever</vt:lpstr>
      <vt:lpstr>But if you or your sons turn away . . . and serve other gods and worship them</vt:lpstr>
      <vt:lpstr>But if you or your sons turn away . . . and serve other gods and worship them</vt:lpstr>
      <vt:lpstr>But if you or your sons turn away . . . and serve other gods and worship them</vt:lpstr>
      <vt:lpstr>But if you or your sons turn away . . . and serve other gods and worship them</vt:lpstr>
      <vt:lpstr>Then I will cut off Israel from the land I have given them</vt:lpstr>
      <vt:lpstr>Then I will cut off Israel from the land I have given them</vt:lpstr>
      <vt:lpstr>And the house I have consecrated for My name I will abandon</vt:lpstr>
      <vt:lpstr>So Israel will become a proverb and a byword among all the nations</vt:lpstr>
      <vt:lpstr>And this house will become a heap of ruins, and everyone who passes by will be astonished</vt:lpstr>
      <vt:lpstr>Because they forsook Yahweh their God who brought their fathers out of the land of Egypt</vt:lpstr>
      <vt:lpstr>And they adopted other gods and worshiped and served them</vt:lpstr>
      <vt:lpstr>At the end of twenty years, Solomon had built . . . the house of Yahweh and the king’s house </vt:lpstr>
      <vt:lpstr>Hiram the king of Tyre had furnished Solomon with cedar trees, cypress trees, and gold</vt:lpstr>
      <vt:lpstr>Hiram the king of Tyre had furnished Solomon with cedar trees, cypress trees, and gold</vt:lpstr>
      <vt:lpstr>Hiram the king of Tyre had furnished Solomon with cedar trees, cypress trees, and gold</vt:lpstr>
      <vt:lpstr>Hiram the king of Tyre had furnished Solomon with cedar trees, cypress trees, and gold</vt:lpstr>
      <vt:lpstr>Hiram the king of Tyre had furnished Solomon with cedar trees, cypress trees, and gold</vt:lpstr>
      <vt:lpstr>Hiram the king of Tyre had furnished Solomon with cedar trees, cypress trees, and gold</vt:lpstr>
      <vt:lpstr>Hiram the king of Tyre had furnished Solomon with cedar trees, cypress trees, and gold</vt:lpstr>
      <vt:lpstr>Hiram the king of Tyre had furnished Solomon with cedar trees, cypress trees, and gold</vt:lpstr>
      <vt:lpstr>Hiram the king of Tyre had furnished Solomon with cedar trees, cypress trees, and gold</vt:lpstr>
      <vt:lpstr>Hiram the king of Tyre had furnished Solomon with cedar trees, cypress trees, and gold</vt:lpstr>
      <vt:lpstr>Hiram the king of Tyre had furnished Solomon with cedar trees, cypress trees, and gold</vt:lpstr>
      <vt:lpstr>Hiram the king of Tyre had furnished Solomon with cedar trees, cypress trees, and gold</vt:lpstr>
      <vt:lpstr>Hiram the king of Tyre had furnished Solomon with cedar trees, cypress trees, and gold</vt:lpstr>
      <vt:lpstr>Hiram the king of Tyre had furnished Solomon with cedar trees, cypress trees, and gold</vt:lpstr>
      <vt:lpstr>Then King Solomon gave Hiram twenty cities in the land of Galilee</vt:lpstr>
      <vt:lpstr>Then King Solomon gave Hiram twenty cities in the land of Galilee</vt:lpstr>
      <vt:lpstr>Then King Solomon gave Hiram twenty cities in the land of Galilee</vt:lpstr>
      <vt:lpstr>Then King Solomon gave Hiram twenty cities in the land of Galilee</vt:lpstr>
      <vt:lpstr>Then King Solomon gave Hiram twenty cities in the land of Galilee</vt:lpstr>
      <vt:lpstr>Then King Solomon gave Hiram twenty cities in the land of Galilee</vt:lpstr>
      <vt:lpstr>Then Hiram came out from Tyre to see the cities</vt:lpstr>
      <vt:lpstr>Then Hiram came out from Tyre to see the cities</vt:lpstr>
      <vt:lpstr>Then Hiram came out from Tyre to see the cities</vt:lpstr>
      <vt:lpstr>Then Hiram came out from Tyre to see the cities . . . but they did not please him</vt:lpstr>
      <vt:lpstr>So they are called the land of Cabul to this day</vt:lpstr>
      <vt:lpstr>So they are called the land of Cabul to this day</vt:lpstr>
      <vt:lpstr>So they are called the land of Cabul to this day</vt:lpstr>
      <vt:lpstr>Hiram sent to the king 120 talents of gold</vt:lpstr>
      <vt:lpstr>Hiram sent to the king 120 talents of gold</vt:lpstr>
      <vt:lpstr>And this is the account of the forced labor that Solomon raised</vt:lpstr>
      <vt:lpstr>And this is the account of the forced labor that Solomon raised</vt:lpstr>
      <vt:lpstr>And this is the account of the forced labor that Solomon raised</vt:lpstr>
      <vt:lpstr>And this is the account of the forced labor that Solomon raised</vt:lpstr>
      <vt:lpstr>And this is the account of the forced labor that Solomon raised</vt:lpstr>
      <vt:lpstr>To build the house of Yahweh, and his own house, and the Millo, and the wall of Jerusalem</vt:lpstr>
      <vt:lpstr>To build the house of Yahweh, and his own house, and the Millo, and the wall of Jerusalem</vt:lpstr>
      <vt:lpstr>To build the house of Yahweh, and his own house, and the Millo, and the wall of Jerusalem</vt:lpstr>
      <vt:lpstr>To build the house of Yahweh, and his own house, and the Millo, and the wall of Jerusalem</vt:lpstr>
      <vt:lpstr>To build the house of Yahweh, and his own house, and the Millo, and the wall of Jerusalem</vt:lpstr>
      <vt:lpstr>To build the house of Yahweh, and his own house, and the Millo, and the wall of Jerusalem</vt:lpstr>
      <vt:lpstr>To build the house of Yahweh, and his own house, and the Millo, and the wall of Jerusalem</vt:lpstr>
      <vt:lpstr>To build the house of Yahweh, and his own house, and the Millo, and the wall of Jerusalem</vt:lpstr>
      <vt:lpstr>To build the house of Yahweh, and his own house, and the Millo, and the wall of Jerusalem</vt:lpstr>
      <vt:lpstr>To build the house of Yahweh, and his own house, and the Millo, and the wall of Jerusalem</vt:lpstr>
      <vt:lpstr>To build the house of Yahweh, and his own house, and the Millo, and the wall of Jerusalem</vt:lpstr>
      <vt:lpstr>To build the house of Yahweh, and his own house, and the Millo, and the wall of Jerusalem</vt:lpstr>
      <vt:lpstr>To build the house of Yahweh, and his own house, and the Millo, and the wall of Jerusalem</vt:lpstr>
      <vt:lpstr>To build the house of Yahweh, and his own house, and the Millo, and the wall of Jerusalem</vt:lpstr>
      <vt:lpstr>To build the house of Yahweh, and his own house, and the Millo, and the wall of Jerusalem</vt:lpstr>
      <vt:lpstr>To build the house of Yahweh, and his own house, and the Millo, and the wall of Jerusalem</vt:lpstr>
      <vt:lpstr>To build the house of Yahweh, and his own house, and the Millo, and the wall of Jerusalem</vt:lpstr>
      <vt:lpstr>To build the house of Yahweh, and his own house, and the Millo, and the wall of Jerusalem</vt:lpstr>
      <vt:lpstr>And he built Hazor, Megiddo, and Gezer</vt:lpstr>
      <vt:lpstr>And he built Hazor, Megiddo, and Gezer</vt:lpstr>
      <vt:lpstr>And he built Hazor, Megiddo, and Gezer</vt:lpstr>
      <vt:lpstr>And he built Hazor, Megiddo, and Gezer</vt:lpstr>
      <vt:lpstr>And he built Hazor, Megiddo, and Gezer</vt:lpstr>
      <vt:lpstr>And he built Hazor, Megiddo, and Gezer</vt:lpstr>
      <vt:lpstr>And he built Hazor, Megiddo, and Gezer</vt:lpstr>
      <vt:lpstr>And he built Hazor, Megiddo, and Gezer</vt:lpstr>
      <vt:lpstr>And he built Hazor, Megiddo, and Gezer</vt:lpstr>
      <vt:lpstr>And he built Hazor, Megiddo, and Gezer</vt:lpstr>
      <vt:lpstr>And he built Hazor, Megiddo, and Gezer</vt:lpstr>
      <vt:lpstr>And he built Hazor, Megiddo, and Gezer</vt:lpstr>
      <vt:lpstr>And he built Hazor, Megiddo, and Gezer</vt:lpstr>
      <vt:lpstr>And he built Hazor, Megiddo, and Gezer</vt:lpstr>
      <vt:lpstr>And he built Hazor, Megiddo, and Gezer</vt:lpstr>
      <vt:lpstr>And he built Hazor, Megiddo, and Gezer</vt:lpstr>
      <vt:lpstr>And he built Hazor, Megiddo, and Gezer</vt:lpstr>
      <vt:lpstr>And he built Hazor, Megiddo, and Gezer</vt:lpstr>
      <vt:lpstr>And he built Hazor, Megiddo, and Gezer</vt:lpstr>
      <vt:lpstr>And he built Hazor, Megiddo, and Gezer</vt:lpstr>
      <vt:lpstr>And he built Hazor, Megiddo, and Gezer</vt:lpstr>
      <vt:lpstr>And he built Hazor, Megiddo, and Gezer</vt:lpstr>
      <vt:lpstr>And he built Hazor, Megiddo, and Gezer</vt:lpstr>
      <vt:lpstr>And he built Hazor, Megiddo, and Gezer</vt:lpstr>
      <vt:lpstr>And he built Hazor, Megiddo, and Gezer</vt:lpstr>
      <vt:lpstr>And he built Hazor, Megiddo, and Gezer</vt:lpstr>
      <vt:lpstr>And he built Hazor, Megiddo, and Gezer</vt:lpstr>
      <vt:lpstr>And he built Hazor, Megiddo, and Gezer</vt:lpstr>
      <vt:lpstr>And he built Hazor, Megiddo, and Gezer</vt:lpstr>
      <vt:lpstr>And he built Hazor, Megiddo, and Gezer</vt:lpstr>
      <vt:lpstr>And he built Hazor, Megiddo, and Gezer</vt:lpstr>
      <vt:lpstr>Pharaoh king of Egypt had taken Gezer, burned it with fire, and killed the Canaanites</vt:lpstr>
      <vt:lpstr>Pharaoh king of Egypt had taken Gezer, burned it with fire, and killed the Canaanites</vt:lpstr>
      <vt:lpstr>Pharaoh king of Egypt had taken Gezer, burned it with fire, and killed the Canaanites</vt:lpstr>
      <vt:lpstr>Pharaoh king of Egypt had taken Gezer, burned it with fire, and killed the Canaanites</vt:lpstr>
      <vt:lpstr>Pharaoh king of Egypt had taken Gezer, burned it with fire, and killed the Canaanites</vt:lpstr>
      <vt:lpstr>Pharaoh king of Egypt had taken Gezer, burned it with fire, and killed the Canaanites</vt:lpstr>
      <vt:lpstr>Pharaoh king of Egypt had taken Gezer, burned it with fire, and killed the Canaanites</vt:lpstr>
      <vt:lpstr>Pharaoh king of Egypt had taken Gezer, burned it with fire, and killed the Canaanites</vt:lpstr>
      <vt:lpstr>Pharaoh king of Egypt had taken Gezer, burned it with fire, and killed the Canaanites</vt:lpstr>
      <vt:lpstr>And he gave it as a dowry to his daughter, Solomon’s wife</vt:lpstr>
      <vt:lpstr>And he gave it as a dowry to his daughter, Solomon’s wife</vt:lpstr>
      <vt:lpstr>Then Solomon rebuilt Gezer and Lower Beth-horon</vt:lpstr>
      <vt:lpstr>Then Solomon rebuilt Gezer and Lower Beth-horon</vt:lpstr>
      <vt:lpstr>Then Solomon rebuilt Gezer and Lower Beth-horon</vt:lpstr>
      <vt:lpstr>Then Solomon rebuilt Gezer and Lower Beth-horon</vt:lpstr>
      <vt:lpstr>Then Solomon rebuilt Gezer and Lower Beth-horon</vt:lpstr>
      <vt:lpstr>Then Solomon rebuilt Gezer and Lower Beth-horon</vt:lpstr>
      <vt:lpstr>Then Solomon rebuilt Gezer and Lower Beth-horon</vt:lpstr>
      <vt:lpstr>Then Solomon rebuilt Gezer and Lower Beth-horon</vt:lpstr>
      <vt:lpstr>Then Solomon rebuilt Gezer and Lower Beth-horon</vt:lpstr>
      <vt:lpstr>And Solomon built . . . Baalath and Tamar in the wilderness, in the land of Judah</vt:lpstr>
      <vt:lpstr>And Solomon built . . . Baalath and Tamar in the wilderness, in the land of Judah</vt:lpstr>
      <vt:lpstr>And Solomon built . . . Baalath and Tamar in the wilderness, in the land of Judah</vt:lpstr>
      <vt:lpstr>And Solomon built . . . Baalath and Tamar in the wilderness, in the land of Judah</vt:lpstr>
      <vt:lpstr>And Solomon built . . . Baalath and Tamar in the wilderness, in the land of Judah</vt:lpstr>
      <vt:lpstr>And Solomon built . . . Baalath and Tamar in the wilderness, in the land of Judah</vt:lpstr>
      <vt:lpstr>And Solomon built . . . Baalath and Tamar in the wilderness, in the land of Judah</vt:lpstr>
      <vt:lpstr>And Solomon built . . . Baalath and Tamar in the wilderness, in the land of Judah</vt:lpstr>
      <vt:lpstr>And Solomon built . . . Baalath and Tamar in the wilderness, in the land of Judah</vt:lpstr>
      <vt:lpstr>And Solomon built . . . Baalath and Tamar in the wilderness, in the land of Judah</vt:lpstr>
      <vt:lpstr>And Solomon built . . . Baalath and Tamar in the wilderness, in the land of Judah</vt:lpstr>
      <vt:lpstr>All the storage cities of Solomon, the cities for his chariots and the cities for his horsemen</vt:lpstr>
      <vt:lpstr>All the storage cities of Solomon, the cities for his chariots and the cities for his horsemen</vt:lpstr>
      <vt:lpstr>All the storage cities of Solomon, the cities for his chariots and the cities for his horsemen</vt:lpstr>
      <vt:lpstr>All the storage cities of Solomon, the cities for his chariots and the cities for his horsemen</vt:lpstr>
      <vt:lpstr>All the storage cities of Solomon, the cities for his chariots and the cities for his horsemen</vt:lpstr>
      <vt:lpstr>All the storage cities of Solomon, the cities for his chariots and the cities for his horsemen</vt:lpstr>
      <vt:lpstr>All the storage cities of Solomon, the cities for his chariots and the cities for his horsemen</vt:lpstr>
      <vt:lpstr>All the storage cities of Solomon, the cities for his chariots and the cities for his horsemen</vt:lpstr>
      <vt:lpstr>All the storage cities of Solomon, the cities for his chariots and the cities for his horsemen</vt:lpstr>
      <vt:lpstr>All the storage cities of Solomon, the cities for his chariots and the cities for his horsemen</vt:lpstr>
      <vt:lpstr>All the storage cities of Solomon, the cities for his chariots and the cities for his horsemen</vt:lpstr>
      <vt:lpstr>All the storage cities of Solomon, the cities for his chariots and the cities for his horsemen</vt:lpstr>
      <vt:lpstr>All the storage cities of Solomon, the cities for his chariots and the cities for his horsemen</vt:lpstr>
      <vt:lpstr>All the storage cities of Solomon, the cities for his chariots and the cities for his horsemen</vt:lpstr>
      <vt:lpstr>All the storage cities of Solomon, the cities for his chariots and the cities for his horsemen</vt:lpstr>
      <vt:lpstr>All the storage cities of Solomon, the cities for his chariots and the cities for his horsemen</vt:lpstr>
      <vt:lpstr>All the storage cities of Solomon, the cities for his chariots and the cities for his horsemen</vt:lpstr>
      <vt:lpstr>All the storage cities of Solomon, the cities for his chariots and the cities for his horsemen</vt:lpstr>
      <vt:lpstr>All the storage cities of Solomon, the cities for his chariots and the cities for his horsemen</vt:lpstr>
      <vt:lpstr>All the storage cities of Solomon, the cities for his chariots and the cities for his horsemen</vt:lpstr>
      <vt:lpstr>All the storage cities of Solomon, the cities for his chariots and the cities for his horsemen</vt:lpstr>
      <vt:lpstr>So he built in Jerusalem, in Lebanon, and throughout his kingdom</vt:lpstr>
      <vt:lpstr>So he built in Jerusalem, in Lebanon, and throughout his kingdom</vt:lpstr>
      <vt:lpstr>As for all the people that were left of the Amorites, Hittites, Perizzites, Hivites, and Jebusites</vt:lpstr>
      <vt:lpstr>Their descendants that were left . . . Solomon drafted as forced labor</vt:lpstr>
      <vt:lpstr>Their descendants that were left . . . Solomon drafted as forced labor</vt:lpstr>
      <vt:lpstr>Their descendants that were left . . . Solomon drafted as forced labor</vt:lpstr>
      <vt:lpstr>But the Israelites were soldiers, officials, commanders, captains, chariot captains, and horsemen </vt:lpstr>
      <vt:lpstr>But the Israelites were soldiers, officials, commanders, captains, chariot captains, and horsemen </vt:lpstr>
      <vt:lpstr>But the Israelites were soldiers, officials, commanders, captains, chariot captains, and horsemen </vt:lpstr>
      <vt:lpstr>But the Israelites were soldiers, officials, commanders, captains, chariot captains, and horsemen </vt:lpstr>
      <vt:lpstr>These were the chief officers that were over Solomon’s work, five hundred and fifty</vt:lpstr>
      <vt:lpstr>They were in charge of the people doing the work</vt:lpstr>
      <vt:lpstr>Pharaoh’s daughter came up out of the city of David to the house which Solomon built for her</vt:lpstr>
      <vt:lpstr>Pharaoh’s daughter came up out of the city of David to the house which Solomon built for her</vt:lpstr>
      <vt:lpstr>Pharaoh’s daughter came up out of the city of David to the house which Solomon built for her</vt:lpstr>
      <vt:lpstr>Pharaoh’s daughter came up out of the city of David to the house which Solomon built for her</vt:lpstr>
      <vt:lpstr>Then he built the Millo</vt:lpstr>
      <vt:lpstr>Three times a year Solomon offered burnt offerings and peace offerings on the altar</vt:lpstr>
      <vt:lpstr>Three times a year Solomon offered burnt offerings and peace offerings on the altar</vt:lpstr>
      <vt:lpstr>Three times a year Solomon offered burnt offerings and peace offerings on the altar</vt:lpstr>
      <vt:lpstr>Three times a year Solomon offered burnt offerings and peace offerings on the altar</vt:lpstr>
      <vt:lpstr>Three times a year Solomon offered burnt offerings and peace offerings on the altar</vt:lpstr>
      <vt:lpstr>Solomon made a fleet of ships in Ezion-geber, beside Eloth on the shore of the Red Sea, in Edom</vt:lpstr>
      <vt:lpstr>Solomon made a fleet of ships in Ezion-geber, beside Eloth on the shore of the Red Sea, in Edom</vt:lpstr>
      <vt:lpstr>Solomon made a fleet of ships in Ezion-geber, beside Eloth on the shore of the Red Sea, in Edom</vt:lpstr>
      <vt:lpstr>Solomon made a fleet of ships in Ezion-geber, beside Eloth on the shore of the Red Sea, in Edom</vt:lpstr>
      <vt:lpstr>Solomon made a fleet of ships in Ezion-geber, beside Eloth on the shore of the Red Sea, in Edom</vt:lpstr>
      <vt:lpstr>Solomon made a fleet of ships in Ezion-geber, beside Eloth on the shore of the Red Sea, in Edom</vt:lpstr>
      <vt:lpstr>Solomon made a fleet of ships in Ezion-geber, beside Eloth on the shore of the Red Sea, in Edom</vt:lpstr>
      <vt:lpstr>Solomon made a fleet of ships in Ezion-geber, beside Eloth on the shore of the Red Sea, in Edom</vt:lpstr>
      <vt:lpstr>Solomon made a fleet of ships in Ezion-geber, beside Eloth on the shore of the Red Sea, in Edom</vt:lpstr>
      <vt:lpstr>Solomon made a fleet of ships in Ezion-geber, beside Eloth on the shore of the Red Sea, in Edom</vt:lpstr>
      <vt:lpstr>Solomon made a fleet of ships in Ezion-geber, beside Eloth on the shore of the Red Sea, in Edom</vt:lpstr>
      <vt:lpstr>Solomon made a fleet of ships in Ezion-geber, beside Eloth on the shore of the Red Sea, in Edom</vt:lpstr>
      <vt:lpstr>Solomon made a fleet of ships in Ezion-geber, beside Eloth on the shore of the Red Sea, in Edom</vt:lpstr>
      <vt:lpstr>Solomon made a fleet of ships in Ezion-geber, beside Eloth on the shore of the Red Sea, in Edom</vt:lpstr>
      <vt:lpstr>Hiram sent his servants with the fleet, shipmen that had knowledge of the sea</vt:lpstr>
      <vt:lpstr>Hiram sent his servants with the fleet, shipmen that had knowledge of the sea</vt:lpstr>
      <vt:lpstr>Hiram sent his servants with the fleet, shipmen that had knowledge of the sea</vt:lpstr>
      <vt:lpstr>Hiram sent his servants with the fleet, shipmen that had knowledge of the sea</vt:lpstr>
      <vt:lpstr>And they came to Ophir and brought from there 420 talents of gold to King Solomon</vt:lpstr>
      <vt:lpstr>And they came to Ophir and brought from there 420 talents of gold to King Solomon</vt:lpstr>
      <vt:lpstr>And they came to Ophir and brought from there 420 talents of gold to King Solomon</vt:lpstr>
      <vt:lpstr>And they came to Ophir and brought from there 420 talents of gold to King Solomon</vt:lpstr>
      <vt:lpstr>And they came to Ophir and brought from there 420 talents of gold to King Solomon</vt:lpstr>
      <vt:lpstr>PowerPoint Presentation</vt:lpstr>
    </vt:vector>
  </TitlesOfParts>
  <Company>BiblePlaces.com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Kings 9, Photo Companion to the Bible</dc:title>
  <dc:subject>Photo Companion to the Bible</dc:subject>
  <dc:creator>BiblePlaces.com</dc:creator>
  <cp:lastModifiedBy>Todd Bolen</cp:lastModifiedBy>
  <cp:revision>142</cp:revision>
  <dcterms:created xsi:type="dcterms:W3CDTF">2020-04-11T21:39:17Z</dcterms:created>
  <dcterms:modified xsi:type="dcterms:W3CDTF">2022-03-07T17:03:41Z</dcterms:modified>
</cp:coreProperties>
</file>